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6477000" cy="4324350"/>
  <p:notesSz cx="6477000" cy="43243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76" d="100"/>
          <a:sy n="176" d="100"/>
        </p:scale>
        <p:origin x="1068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71015" y="0"/>
            <a:ext cx="2904460" cy="2681083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39668" y="1274063"/>
            <a:ext cx="2720340" cy="271881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08148" y="682751"/>
            <a:ext cx="3410712" cy="363626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1886" y="971168"/>
            <a:ext cx="2506980" cy="193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72502" y="2421636"/>
            <a:ext cx="4538345" cy="10810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3343655" y="525779"/>
            <a:ext cx="2845435" cy="1637030"/>
          </a:xfrm>
          <a:custGeom>
            <a:avLst/>
            <a:gdLst/>
            <a:ahLst/>
            <a:cxnLst/>
            <a:rect l="l" t="t" r="r" b="b"/>
            <a:pathLst>
              <a:path w="2845435" h="1637030">
                <a:moveTo>
                  <a:pt x="2572512" y="0"/>
                </a:moveTo>
                <a:lnTo>
                  <a:pt x="0" y="0"/>
                </a:lnTo>
                <a:lnTo>
                  <a:pt x="0" y="1636776"/>
                </a:lnTo>
                <a:lnTo>
                  <a:pt x="2845308" y="1636776"/>
                </a:lnTo>
                <a:lnTo>
                  <a:pt x="2845308" y="272796"/>
                </a:lnTo>
                <a:lnTo>
                  <a:pt x="2840911" y="223770"/>
                </a:lnTo>
                <a:lnTo>
                  <a:pt x="2828236" y="177624"/>
                </a:lnTo>
                <a:lnTo>
                  <a:pt x="2808054" y="135127"/>
                </a:lnTo>
                <a:lnTo>
                  <a:pt x="2781136" y="97053"/>
                </a:lnTo>
                <a:lnTo>
                  <a:pt x="2748254" y="64171"/>
                </a:lnTo>
                <a:lnTo>
                  <a:pt x="2710179" y="37253"/>
                </a:lnTo>
                <a:lnTo>
                  <a:pt x="2667683" y="17071"/>
                </a:lnTo>
                <a:lnTo>
                  <a:pt x="2621537" y="4396"/>
                </a:lnTo>
                <a:lnTo>
                  <a:pt x="2572512" y="0"/>
                </a:lnTo>
                <a:close/>
              </a:path>
            </a:pathLst>
          </a:custGeom>
          <a:solidFill>
            <a:srgbClr val="EAEA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448055" y="2193035"/>
            <a:ext cx="2863850" cy="1732914"/>
          </a:xfrm>
          <a:custGeom>
            <a:avLst/>
            <a:gdLst/>
            <a:ahLst/>
            <a:cxnLst/>
            <a:rect l="l" t="t" r="r" b="b"/>
            <a:pathLst>
              <a:path w="2863850" h="1732914">
                <a:moveTo>
                  <a:pt x="2863596" y="0"/>
                </a:moveTo>
                <a:lnTo>
                  <a:pt x="0" y="0"/>
                </a:lnTo>
                <a:lnTo>
                  <a:pt x="0" y="1443990"/>
                </a:lnTo>
                <a:lnTo>
                  <a:pt x="3779" y="1490834"/>
                </a:lnTo>
                <a:lnTo>
                  <a:pt x="14723" y="1535272"/>
                </a:lnTo>
                <a:lnTo>
                  <a:pt x="32235" y="1576709"/>
                </a:lnTo>
                <a:lnTo>
                  <a:pt x="55721" y="1614550"/>
                </a:lnTo>
                <a:lnTo>
                  <a:pt x="84586" y="1648201"/>
                </a:lnTo>
                <a:lnTo>
                  <a:pt x="118237" y="1677066"/>
                </a:lnTo>
                <a:lnTo>
                  <a:pt x="156078" y="1700552"/>
                </a:lnTo>
                <a:lnTo>
                  <a:pt x="197515" y="1718064"/>
                </a:lnTo>
                <a:lnTo>
                  <a:pt x="241953" y="1729008"/>
                </a:lnTo>
                <a:lnTo>
                  <a:pt x="288798" y="1732788"/>
                </a:lnTo>
                <a:lnTo>
                  <a:pt x="2863596" y="1732788"/>
                </a:lnTo>
                <a:lnTo>
                  <a:pt x="2863596" y="0"/>
                </a:lnTo>
                <a:close/>
              </a:path>
            </a:pathLst>
          </a:custGeom>
          <a:solidFill>
            <a:srgbClr val="FFEF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48055" y="525779"/>
            <a:ext cx="2863850" cy="1637030"/>
          </a:xfrm>
          <a:custGeom>
            <a:avLst/>
            <a:gdLst/>
            <a:ahLst/>
            <a:cxnLst/>
            <a:rect l="l" t="t" r="r" b="b"/>
            <a:pathLst>
              <a:path w="2863850" h="1637030">
                <a:moveTo>
                  <a:pt x="2863596" y="0"/>
                </a:moveTo>
                <a:lnTo>
                  <a:pt x="272795" y="0"/>
                </a:lnTo>
                <a:lnTo>
                  <a:pt x="223760" y="4396"/>
                </a:lnTo>
                <a:lnTo>
                  <a:pt x="177609" y="17071"/>
                </a:lnTo>
                <a:lnTo>
                  <a:pt x="135111" y="37253"/>
                </a:lnTo>
                <a:lnTo>
                  <a:pt x="97037" y="64171"/>
                </a:lnTo>
                <a:lnTo>
                  <a:pt x="64158" y="97053"/>
                </a:lnTo>
                <a:lnTo>
                  <a:pt x="37244" y="135127"/>
                </a:lnTo>
                <a:lnTo>
                  <a:pt x="17066" y="177624"/>
                </a:lnTo>
                <a:lnTo>
                  <a:pt x="4395" y="223770"/>
                </a:lnTo>
                <a:lnTo>
                  <a:pt x="0" y="272796"/>
                </a:lnTo>
                <a:lnTo>
                  <a:pt x="0" y="1636776"/>
                </a:lnTo>
                <a:lnTo>
                  <a:pt x="2863596" y="1636776"/>
                </a:lnTo>
                <a:lnTo>
                  <a:pt x="2863596" y="0"/>
                </a:lnTo>
                <a:close/>
              </a:path>
            </a:pathLst>
          </a:custGeom>
          <a:solidFill>
            <a:srgbClr val="FBF5E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343655" y="2193035"/>
            <a:ext cx="2845435" cy="1732914"/>
          </a:xfrm>
          <a:custGeom>
            <a:avLst/>
            <a:gdLst/>
            <a:ahLst/>
            <a:cxnLst/>
            <a:rect l="l" t="t" r="r" b="b"/>
            <a:pathLst>
              <a:path w="2845435" h="1732914">
                <a:moveTo>
                  <a:pt x="2845308" y="0"/>
                </a:moveTo>
                <a:lnTo>
                  <a:pt x="0" y="0"/>
                </a:lnTo>
                <a:lnTo>
                  <a:pt x="0" y="1732788"/>
                </a:lnTo>
                <a:lnTo>
                  <a:pt x="2556510" y="1732788"/>
                </a:lnTo>
                <a:lnTo>
                  <a:pt x="2603357" y="1729008"/>
                </a:lnTo>
                <a:lnTo>
                  <a:pt x="2647797" y="1718064"/>
                </a:lnTo>
                <a:lnTo>
                  <a:pt x="2689235" y="1700552"/>
                </a:lnTo>
                <a:lnTo>
                  <a:pt x="2727076" y="1677066"/>
                </a:lnTo>
                <a:lnTo>
                  <a:pt x="2760726" y="1648201"/>
                </a:lnTo>
                <a:lnTo>
                  <a:pt x="2789590" y="1614550"/>
                </a:lnTo>
                <a:lnTo>
                  <a:pt x="2813075" y="1576709"/>
                </a:lnTo>
                <a:lnTo>
                  <a:pt x="2830586" y="1535272"/>
                </a:lnTo>
                <a:lnTo>
                  <a:pt x="2841528" y="1490834"/>
                </a:lnTo>
                <a:lnTo>
                  <a:pt x="2845308" y="1443990"/>
                </a:lnTo>
                <a:lnTo>
                  <a:pt x="2845308" y="0"/>
                </a:lnTo>
                <a:close/>
              </a:path>
            </a:pathLst>
          </a:custGeom>
          <a:solidFill>
            <a:srgbClr val="FCE9E8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1948" y="1488947"/>
            <a:ext cx="676655" cy="673607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42132" y="1487423"/>
            <a:ext cx="673608" cy="673607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31948" y="2193035"/>
            <a:ext cx="676655" cy="676656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42132" y="2193035"/>
            <a:ext cx="673608" cy="6766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24167" y="994600"/>
            <a:ext cx="2820257" cy="28540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338925" y="994600"/>
            <a:ext cx="2820257" cy="28540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8838" y="495122"/>
            <a:ext cx="5105628" cy="1176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4746" y="1836165"/>
            <a:ext cx="2727960" cy="1130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001F5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204339" y="4021645"/>
            <a:ext cx="2074672" cy="216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24167" y="4021645"/>
            <a:ext cx="1491170" cy="216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668012" y="4021645"/>
            <a:ext cx="1491170" cy="2162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54.png"/><Relationship Id="rId3" Type="http://schemas.openxmlformats.org/officeDocument/2006/relationships/image" Target="../media/image47.png"/><Relationship Id="rId7" Type="http://schemas.openxmlformats.org/officeDocument/2006/relationships/image" Target="../media/image52.png"/><Relationship Id="rId12" Type="http://schemas.openxmlformats.org/officeDocument/2006/relationships/image" Target="../media/image42.png"/><Relationship Id="rId2" Type="http://schemas.openxmlformats.org/officeDocument/2006/relationships/image" Target="../media/image15.png"/><Relationship Id="rId16" Type="http://schemas.openxmlformats.org/officeDocument/2006/relationships/image" Target="../media/image5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3.png"/><Relationship Id="rId5" Type="http://schemas.openxmlformats.org/officeDocument/2006/relationships/image" Target="../media/image50.jpg"/><Relationship Id="rId15" Type="http://schemas.openxmlformats.org/officeDocument/2006/relationships/image" Target="../media/image56.jpg"/><Relationship Id="rId10" Type="http://schemas.openxmlformats.org/officeDocument/2006/relationships/image" Target="../media/image40.png"/><Relationship Id="rId4" Type="http://schemas.openxmlformats.org/officeDocument/2006/relationships/image" Target="../media/image49.jpg"/><Relationship Id="rId9" Type="http://schemas.openxmlformats.org/officeDocument/2006/relationships/image" Target="../media/image39.png"/><Relationship Id="rId14" Type="http://schemas.openxmlformats.org/officeDocument/2006/relationships/image" Target="../media/image5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13" Type="http://schemas.openxmlformats.org/officeDocument/2006/relationships/image" Target="../media/image68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12" Type="http://schemas.openxmlformats.org/officeDocument/2006/relationships/image" Target="../media/image6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jpg"/><Relationship Id="rId11" Type="http://schemas.openxmlformats.org/officeDocument/2006/relationships/image" Target="../media/image66.jpg"/><Relationship Id="rId5" Type="http://schemas.openxmlformats.org/officeDocument/2006/relationships/image" Target="../media/image60.jpg"/><Relationship Id="rId15" Type="http://schemas.openxmlformats.org/officeDocument/2006/relationships/image" Target="../media/image27.png"/><Relationship Id="rId10" Type="http://schemas.openxmlformats.org/officeDocument/2006/relationships/image" Target="../media/image65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Relationship Id="rId14" Type="http://schemas.openxmlformats.org/officeDocument/2006/relationships/image" Target="../media/image69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13" Type="http://schemas.openxmlformats.org/officeDocument/2006/relationships/image" Target="../media/image15.png"/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12" Type="http://schemas.openxmlformats.org/officeDocument/2006/relationships/image" Target="../media/image80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jpg"/><Relationship Id="rId11" Type="http://schemas.openxmlformats.org/officeDocument/2006/relationships/image" Target="../media/image79.jpg"/><Relationship Id="rId5" Type="http://schemas.openxmlformats.org/officeDocument/2006/relationships/image" Target="../media/image73.jpg"/><Relationship Id="rId10" Type="http://schemas.openxmlformats.org/officeDocument/2006/relationships/image" Target="../media/image78.jpg"/><Relationship Id="rId4" Type="http://schemas.openxmlformats.org/officeDocument/2006/relationships/image" Target="../media/image72.jpg"/><Relationship Id="rId9" Type="http://schemas.openxmlformats.org/officeDocument/2006/relationships/image" Target="../media/image77.jpg"/><Relationship Id="rId1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13" Type="http://schemas.openxmlformats.org/officeDocument/2006/relationships/image" Target="../media/image91.jpg"/><Relationship Id="rId3" Type="http://schemas.openxmlformats.org/officeDocument/2006/relationships/image" Target="../media/image81.jpg"/><Relationship Id="rId7" Type="http://schemas.openxmlformats.org/officeDocument/2006/relationships/image" Target="../media/image85.jpg"/><Relationship Id="rId12" Type="http://schemas.openxmlformats.org/officeDocument/2006/relationships/image" Target="../media/image9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jpg"/><Relationship Id="rId11" Type="http://schemas.openxmlformats.org/officeDocument/2006/relationships/image" Target="../media/image89.jpg"/><Relationship Id="rId5" Type="http://schemas.openxmlformats.org/officeDocument/2006/relationships/image" Target="../media/image83.jpg"/><Relationship Id="rId15" Type="http://schemas.openxmlformats.org/officeDocument/2006/relationships/image" Target="../media/image93.png"/><Relationship Id="rId10" Type="http://schemas.openxmlformats.org/officeDocument/2006/relationships/image" Target="../media/image88.jpg"/><Relationship Id="rId4" Type="http://schemas.openxmlformats.org/officeDocument/2006/relationships/image" Target="../media/image82.jpg"/><Relationship Id="rId9" Type="http://schemas.openxmlformats.org/officeDocument/2006/relationships/image" Target="../media/image87.jpg"/><Relationship Id="rId14" Type="http://schemas.openxmlformats.org/officeDocument/2006/relationships/image" Target="../media/image9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g"/><Relationship Id="rId13" Type="http://schemas.openxmlformats.org/officeDocument/2006/relationships/image" Target="../media/image107.jpg"/><Relationship Id="rId3" Type="http://schemas.openxmlformats.org/officeDocument/2006/relationships/image" Target="../media/image97.jpg"/><Relationship Id="rId7" Type="http://schemas.openxmlformats.org/officeDocument/2006/relationships/image" Target="../media/image101.jpg"/><Relationship Id="rId12" Type="http://schemas.openxmlformats.org/officeDocument/2006/relationships/image" Target="../media/image106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jpg"/><Relationship Id="rId11" Type="http://schemas.openxmlformats.org/officeDocument/2006/relationships/image" Target="../media/image105.jpg"/><Relationship Id="rId5" Type="http://schemas.openxmlformats.org/officeDocument/2006/relationships/image" Target="../media/image99.jpg"/><Relationship Id="rId15" Type="http://schemas.openxmlformats.org/officeDocument/2006/relationships/image" Target="../media/image47.png"/><Relationship Id="rId10" Type="http://schemas.openxmlformats.org/officeDocument/2006/relationships/image" Target="../media/image104.jpg"/><Relationship Id="rId4" Type="http://schemas.openxmlformats.org/officeDocument/2006/relationships/image" Target="../media/image98.jpg"/><Relationship Id="rId9" Type="http://schemas.openxmlformats.org/officeDocument/2006/relationships/image" Target="../media/image103.jpg"/><Relationship Id="rId1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g"/><Relationship Id="rId13" Type="http://schemas.openxmlformats.org/officeDocument/2006/relationships/image" Target="../media/image119.jpg"/><Relationship Id="rId3" Type="http://schemas.openxmlformats.org/officeDocument/2006/relationships/image" Target="../media/image47.png"/><Relationship Id="rId7" Type="http://schemas.openxmlformats.org/officeDocument/2006/relationships/image" Target="../media/image113.jpg"/><Relationship Id="rId12" Type="http://schemas.openxmlformats.org/officeDocument/2006/relationships/image" Target="../media/image118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jpg"/><Relationship Id="rId11" Type="http://schemas.openxmlformats.org/officeDocument/2006/relationships/image" Target="../media/image117.jpg"/><Relationship Id="rId5" Type="http://schemas.openxmlformats.org/officeDocument/2006/relationships/image" Target="../media/image111.jpg"/><Relationship Id="rId15" Type="http://schemas.openxmlformats.org/officeDocument/2006/relationships/image" Target="../media/image121.jpg"/><Relationship Id="rId10" Type="http://schemas.openxmlformats.org/officeDocument/2006/relationships/image" Target="../media/image116.jpg"/><Relationship Id="rId4" Type="http://schemas.openxmlformats.org/officeDocument/2006/relationships/image" Target="../media/image110.jpg"/><Relationship Id="rId9" Type="http://schemas.openxmlformats.org/officeDocument/2006/relationships/image" Target="../media/image115.jpg"/><Relationship Id="rId14" Type="http://schemas.openxmlformats.org/officeDocument/2006/relationships/image" Target="../media/image12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5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11" Type="http://schemas.openxmlformats.org/officeDocument/2006/relationships/image" Target="../media/image134.png"/><Relationship Id="rId5" Type="http://schemas.openxmlformats.org/officeDocument/2006/relationships/image" Target="../media/image129.png"/><Relationship Id="rId10" Type="http://schemas.openxmlformats.org/officeDocument/2006/relationships/image" Target="../media/image15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5.png"/><Relationship Id="rId7" Type="http://schemas.openxmlformats.org/officeDocument/2006/relationships/image" Target="../media/image139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15.png"/><Relationship Id="rId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50.pn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9.png"/><Relationship Id="rId5" Type="http://schemas.openxmlformats.org/officeDocument/2006/relationships/hyperlink" Target="https://metric.vn/insights/" TargetMode="External"/><Relationship Id="rId4" Type="http://schemas.openxmlformats.org/officeDocument/2006/relationships/image" Target="../media/image22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2.png"/><Relationship Id="rId18" Type="http://schemas.openxmlformats.org/officeDocument/2006/relationships/image" Target="../media/image167.png"/><Relationship Id="rId26" Type="http://schemas.openxmlformats.org/officeDocument/2006/relationships/image" Target="../media/image175.png"/><Relationship Id="rId39" Type="http://schemas.openxmlformats.org/officeDocument/2006/relationships/image" Target="../media/image93.png"/><Relationship Id="rId21" Type="http://schemas.openxmlformats.org/officeDocument/2006/relationships/image" Target="../media/image170.png"/><Relationship Id="rId34" Type="http://schemas.openxmlformats.org/officeDocument/2006/relationships/image" Target="../media/image183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6.png"/><Relationship Id="rId25" Type="http://schemas.openxmlformats.org/officeDocument/2006/relationships/image" Target="../media/image174.png"/><Relationship Id="rId33" Type="http://schemas.openxmlformats.org/officeDocument/2006/relationships/image" Target="../media/image182.png"/><Relationship Id="rId38" Type="http://schemas.openxmlformats.org/officeDocument/2006/relationships/image" Target="../media/image187.png"/><Relationship Id="rId2" Type="http://schemas.openxmlformats.org/officeDocument/2006/relationships/image" Target="../media/image151.png"/><Relationship Id="rId16" Type="http://schemas.openxmlformats.org/officeDocument/2006/relationships/image" Target="../media/image165.png"/><Relationship Id="rId20" Type="http://schemas.openxmlformats.org/officeDocument/2006/relationships/image" Target="../media/image169.png"/><Relationship Id="rId29" Type="http://schemas.openxmlformats.org/officeDocument/2006/relationships/image" Target="../media/image1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24" Type="http://schemas.openxmlformats.org/officeDocument/2006/relationships/image" Target="../media/image173.png"/><Relationship Id="rId32" Type="http://schemas.openxmlformats.org/officeDocument/2006/relationships/image" Target="../media/image181.png"/><Relationship Id="rId37" Type="http://schemas.openxmlformats.org/officeDocument/2006/relationships/image" Target="../media/image186.png"/><Relationship Id="rId40" Type="http://schemas.openxmlformats.org/officeDocument/2006/relationships/image" Target="../media/image15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23" Type="http://schemas.openxmlformats.org/officeDocument/2006/relationships/image" Target="../media/image172.png"/><Relationship Id="rId28" Type="http://schemas.openxmlformats.org/officeDocument/2006/relationships/image" Target="../media/image177.jpg"/><Relationship Id="rId36" Type="http://schemas.openxmlformats.org/officeDocument/2006/relationships/image" Target="../media/image185.png"/><Relationship Id="rId10" Type="http://schemas.openxmlformats.org/officeDocument/2006/relationships/image" Target="../media/image159.png"/><Relationship Id="rId19" Type="http://schemas.openxmlformats.org/officeDocument/2006/relationships/image" Target="../media/image168.png"/><Relationship Id="rId31" Type="http://schemas.openxmlformats.org/officeDocument/2006/relationships/image" Target="../media/image180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Relationship Id="rId22" Type="http://schemas.openxmlformats.org/officeDocument/2006/relationships/image" Target="../media/image171.png"/><Relationship Id="rId27" Type="http://schemas.openxmlformats.org/officeDocument/2006/relationships/image" Target="../media/image176.png"/><Relationship Id="rId30" Type="http://schemas.openxmlformats.org/officeDocument/2006/relationships/image" Target="../media/image179.png"/><Relationship Id="rId35" Type="http://schemas.openxmlformats.org/officeDocument/2006/relationships/image" Target="../media/image184.png"/><Relationship Id="rId8" Type="http://schemas.openxmlformats.org/officeDocument/2006/relationships/image" Target="../media/image157.png"/><Relationship Id="rId3" Type="http://schemas.openxmlformats.org/officeDocument/2006/relationships/image" Target="../media/image1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hyperlink" Target="mailto:info@metric.vn" TargetMode="External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20" dirty="0">
                <a:solidFill>
                  <a:srgbClr val="1B1A49"/>
                </a:solidFill>
              </a:rPr>
              <a:t>BÁO</a:t>
            </a:r>
            <a:r>
              <a:rPr sz="1100" spc="10" dirty="0">
                <a:solidFill>
                  <a:srgbClr val="1B1A49"/>
                </a:solidFill>
              </a:rPr>
              <a:t> </a:t>
            </a:r>
            <a:r>
              <a:rPr sz="1100" spc="-40" dirty="0">
                <a:solidFill>
                  <a:srgbClr val="1B1A49"/>
                </a:solidFill>
              </a:rPr>
              <a:t>CÁO</a:t>
            </a:r>
            <a:r>
              <a:rPr sz="1100" spc="10" dirty="0">
                <a:solidFill>
                  <a:srgbClr val="1B1A49"/>
                </a:solidFill>
              </a:rPr>
              <a:t> </a:t>
            </a:r>
            <a:r>
              <a:rPr sz="1100" dirty="0">
                <a:solidFill>
                  <a:srgbClr val="1B1A49"/>
                </a:solidFill>
              </a:rPr>
              <a:t>TỔNG</a:t>
            </a:r>
            <a:r>
              <a:rPr sz="1100" spc="10" dirty="0">
                <a:solidFill>
                  <a:srgbClr val="1B1A49"/>
                </a:solidFill>
              </a:rPr>
              <a:t> </a:t>
            </a:r>
            <a:r>
              <a:rPr sz="1100" dirty="0">
                <a:solidFill>
                  <a:srgbClr val="1B1A49"/>
                </a:solidFill>
              </a:rPr>
              <a:t>QUAN</a:t>
            </a:r>
            <a:r>
              <a:rPr sz="1100" spc="35" dirty="0">
                <a:solidFill>
                  <a:srgbClr val="1B1A49"/>
                </a:solidFill>
              </a:rPr>
              <a:t> </a:t>
            </a:r>
            <a:r>
              <a:rPr sz="1100" dirty="0">
                <a:solidFill>
                  <a:srgbClr val="1B1A49"/>
                </a:solidFill>
              </a:rPr>
              <a:t>THỊ</a:t>
            </a:r>
            <a:r>
              <a:rPr sz="1100" spc="5" dirty="0">
                <a:solidFill>
                  <a:srgbClr val="1B1A49"/>
                </a:solidFill>
              </a:rPr>
              <a:t> </a:t>
            </a:r>
            <a:r>
              <a:rPr sz="1100" spc="-10" dirty="0">
                <a:solidFill>
                  <a:srgbClr val="1B1A49"/>
                </a:solidFill>
              </a:rPr>
              <a:t>TRƯỜNG</a:t>
            </a:r>
            <a:endParaRPr sz="1100" dirty="0"/>
          </a:p>
        </p:txBody>
      </p:sp>
      <p:grpSp>
        <p:nvGrpSpPr>
          <p:cNvPr id="3" name="object 3"/>
          <p:cNvGrpSpPr/>
          <p:nvPr/>
        </p:nvGrpSpPr>
        <p:grpSpPr>
          <a:xfrm>
            <a:off x="442302" y="1244726"/>
            <a:ext cx="570230" cy="287655"/>
            <a:chOff x="442302" y="1244726"/>
            <a:chExt cx="570230" cy="287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2302" y="1244726"/>
              <a:ext cx="386130" cy="2876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6162" y="1308734"/>
              <a:ext cx="165785" cy="22364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115237" y="1244726"/>
            <a:ext cx="584835" cy="287655"/>
            <a:chOff x="1115237" y="1244726"/>
            <a:chExt cx="584835" cy="28765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15237" y="1244726"/>
              <a:ext cx="363931" cy="28765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6601" y="1311782"/>
              <a:ext cx="193040" cy="217550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424586" y="1689480"/>
            <a:ext cx="2050414" cy="1077595"/>
            <a:chOff x="424586" y="1689480"/>
            <a:chExt cx="2050414" cy="107759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695" y="1689480"/>
              <a:ext cx="2044026" cy="29552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584" y="2009393"/>
              <a:ext cx="1268564" cy="36728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4586" y="2418206"/>
              <a:ext cx="1445615" cy="34861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411886" y="2821888"/>
            <a:ext cx="166243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900"/>
              </a:lnSpc>
              <a:spcBef>
                <a:spcPts val="100"/>
              </a:spcBef>
            </a:pPr>
            <a:r>
              <a:rPr sz="1100" b="1" dirty="0">
                <a:solidFill>
                  <a:srgbClr val="1B1A49"/>
                </a:solidFill>
                <a:latin typeface="Arial"/>
                <a:cs typeface="Arial"/>
              </a:rPr>
              <a:t>NỬA</a:t>
            </a:r>
            <a:r>
              <a:rPr sz="1100" b="1" spc="40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1B1A49"/>
                </a:solidFill>
                <a:latin typeface="Arial"/>
                <a:cs typeface="Arial"/>
              </a:rPr>
              <a:t>ĐẦU</a:t>
            </a:r>
            <a:r>
              <a:rPr sz="1100" b="1" spc="45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1100" b="1" spc="50" dirty="0">
                <a:solidFill>
                  <a:srgbClr val="1B1A49"/>
                </a:solidFill>
                <a:latin typeface="Arial"/>
                <a:cs typeface="Arial"/>
              </a:rPr>
              <a:t>NĂM</a:t>
            </a:r>
            <a:r>
              <a:rPr sz="1100" b="1" spc="45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1B1A49"/>
                </a:solidFill>
                <a:latin typeface="Arial"/>
                <a:cs typeface="Arial"/>
              </a:rPr>
              <a:t>2023</a:t>
            </a:r>
            <a:r>
              <a:rPr sz="1100" b="1" spc="-10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1100" b="1" spc="-25" dirty="0">
                <a:solidFill>
                  <a:srgbClr val="1B1A49"/>
                </a:solidFill>
                <a:latin typeface="Arial"/>
                <a:cs typeface="Arial"/>
              </a:rPr>
              <a:t>VÀ </a:t>
            </a:r>
            <a:r>
              <a:rPr sz="1100" b="1" dirty="0">
                <a:solidFill>
                  <a:srgbClr val="1B1A49"/>
                </a:solidFill>
                <a:latin typeface="Arial"/>
                <a:cs typeface="Arial"/>
              </a:rPr>
              <a:t>DỰ</a:t>
            </a:r>
            <a:r>
              <a:rPr sz="1100" b="1" spc="-10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1100" b="1" spc="-20" dirty="0">
                <a:solidFill>
                  <a:srgbClr val="1B1A49"/>
                </a:solidFill>
                <a:latin typeface="Arial"/>
                <a:cs typeface="Arial"/>
              </a:rPr>
              <a:t>BÁO</a:t>
            </a:r>
            <a:r>
              <a:rPr sz="1100" b="1" spc="-5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1100" b="1" dirty="0">
                <a:solidFill>
                  <a:srgbClr val="1B1A49"/>
                </a:solidFill>
                <a:latin typeface="Arial"/>
                <a:cs typeface="Arial"/>
              </a:rPr>
              <a:t>QUÝ</a:t>
            </a:r>
            <a:r>
              <a:rPr sz="1100" b="1" spc="-5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1100" b="1" spc="70" dirty="0">
                <a:solidFill>
                  <a:srgbClr val="1B1A49"/>
                </a:solidFill>
                <a:latin typeface="Arial"/>
                <a:cs typeface="Arial"/>
              </a:rPr>
              <a:t>III/</a:t>
            </a:r>
            <a:r>
              <a:rPr sz="1100" b="1" spc="-5" dirty="0">
                <a:solidFill>
                  <a:srgbClr val="1B1A49"/>
                </a:solidFill>
                <a:latin typeface="Arial"/>
                <a:cs typeface="Arial"/>
              </a:rPr>
              <a:t> </a:t>
            </a:r>
            <a:r>
              <a:rPr sz="1100" b="1" spc="-20" dirty="0">
                <a:solidFill>
                  <a:srgbClr val="1B1A49"/>
                </a:solidFill>
                <a:latin typeface="Arial"/>
                <a:cs typeface="Arial"/>
              </a:rPr>
              <a:t>2023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1886" y="3880510"/>
            <a:ext cx="18262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dirty="0">
                <a:solidFill>
                  <a:srgbClr val="1B1A49"/>
                </a:solidFill>
                <a:latin typeface="Calibri"/>
                <a:cs typeface="Calibri"/>
              </a:rPr>
              <a:t>*Số</a:t>
            </a:r>
            <a:r>
              <a:rPr sz="700" i="1" spc="100" dirty="0">
                <a:solidFill>
                  <a:srgbClr val="1B1A49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1B1A49"/>
                </a:solidFill>
                <a:latin typeface="Calibri"/>
                <a:cs typeface="Calibri"/>
              </a:rPr>
              <a:t>liệu</a:t>
            </a:r>
            <a:r>
              <a:rPr sz="700" i="1" spc="85" dirty="0">
                <a:solidFill>
                  <a:srgbClr val="1B1A49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1B1A49"/>
                </a:solidFill>
                <a:latin typeface="Calibri"/>
                <a:cs typeface="Calibri"/>
              </a:rPr>
              <a:t>thống</a:t>
            </a:r>
            <a:r>
              <a:rPr sz="700" i="1" spc="90" dirty="0">
                <a:solidFill>
                  <a:srgbClr val="1B1A49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1B1A49"/>
                </a:solidFill>
                <a:latin typeface="Calibri"/>
                <a:cs typeface="Calibri"/>
              </a:rPr>
              <a:t>kê</a:t>
            </a:r>
            <a:r>
              <a:rPr sz="700" i="1" spc="95" dirty="0">
                <a:solidFill>
                  <a:srgbClr val="1B1A49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1B1A49"/>
                </a:solidFill>
                <a:latin typeface="Calibri"/>
                <a:cs typeface="Calibri"/>
              </a:rPr>
              <a:t>từ</a:t>
            </a:r>
            <a:r>
              <a:rPr sz="700" i="1" spc="90" dirty="0">
                <a:solidFill>
                  <a:srgbClr val="1B1A49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1B1A49"/>
                </a:solidFill>
                <a:latin typeface="Calibri"/>
                <a:cs typeface="Calibri"/>
              </a:rPr>
              <a:t>01/01/2023</a:t>
            </a:r>
            <a:r>
              <a:rPr sz="700" i="1" spc="145" dirty="0">
                <a:solidFill>
                  <a:srgbClr val="1B1A49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1B1A49"/>
                </a:solidFill>
                <a:latin typeface="Calibri"/>
                <a:cs typeface="Calibri"/>
              </a:rPr>
              <a:t>–</a:t>
            </a:r>
            <a:r>
              <a:rPr sz="700" i="1" spc="75" dirty="0">
                <a:solidFill>
                  <a:srgbClr val="1B1A49"/>
                </a:solidFill>
                <a:latin typeface="Calibri"/>
                <a:cs typeface="Calibri"/>
              </a:rPr>
              <a:t> </a:t>
            </a:r>
            <a:r>
              <a:rPr sz="700" i="1" spc="-10" dirty="0">
                <a:solidFill>
                  <a:srgbClr val="1B1A49"/>
                </a:solidFill>
                <a:latin typeface="Calibri"/>
                <a:cs typeface="Calibri"/>
              </a:rPr>
              <a:t>30/06/2023</a:t>
            </a:r>
            <a:endParaRPr sz="7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5863" y="309615"/>
            <a:ext cx="1143000" cy="23140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3432" y="163067"/>
            <a:ext cx="45720" cy="1813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912" y="180197"/>
            <a:ext cx="618744" cy="1246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57625" y="187832"/>
            <a:ext cx="218567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F05C25"/>
                </a:solidFill>
                <a:latin typeface="Arial"/>
                <a:cs typeface="Arial"/>
              </a:rPr>
              <a:t>THỊ</a:t>
            </a:r>
            <a:r>
              <a:rPr sz="800" b="1" spc="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05C25"/>
                </a:solidFill>
                <a:latin typeface="Arial"/>
                <a:cs typeface="Arial"/>
              </a:rPr>
              <a:t>PHẦN</a:t>
            </a:r>
            <a:r>
              <a:rPr sz="800" b="1" spc="3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05C25"/>
                </a:solidFill>
                <a:latin typeface="Arial"/>
                <a:cs typeface="Arial"/>
              </a:rPr>
              <a:t>DOANH THU</a:t>
            </a:r>
            <a:r>
              <a:rPr sz="800" b="1" spc="3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30" dirty="0">
                <a:solidFill>
                  <a:srgbClr val="F05C25"/>
                </a:solidFill>
                <a:latin typeface="Arial"/>
                <a:cs typeface="Arial"/>
              </a:rPr>
              <a:t>CỦA</a:t>
            </a:r>
            <a:r>
              <a:rPr sz="800" b="1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65" dirty="0">
                <a:solidFill>
                  <a:srgbClr val="F05C25"/>
                </a:solidFill>
                <a:latin typeface="Arial"/>
                <a:cs typeface="Arial"/>
              </a:rPr>
              <a:t>CÁC</a:t>
            </a:r>
            <a:r>
              <a:rPr sz="800" b="1" spc="3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05C25"/>
                </a:solidFill>
                <a:latin typeface="Arial"/>
                <a:cs typeface="Arial"/>
              </a:rPr>
              <a:t>SÀN</a:t>
            </a:r>
            <a:r>
              <a:rPr sz="800" b="1" spc="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05C25"/>
                </a:solidFill>
                <a:latin typeface="Arial"/>
                <a:cs typeface="Arial"/>
              </a:rPr>
              <a:t>TMĐT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1088" y="4079544"/>
            <a:ext cx="57575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63695" algn="l"/>
              </a:tabLst>
            </a:pPr>
            <a:r>
              <a:rPr sz="600" b="1" spc="-25" dirty="0">
                <a:solidFill>
                  <a:srgbClr val="F05C25"/>
                </a:solidFill>
                <a:latin typeface="Arial"/>
                <a:cs typeface="Arial"/>
              </a:rPr>
              <a:t>10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	PHÂN</a:t>
            </a: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TÍCH</a:t>
            </a:r>
            <a:r>
              <a:rPr sz="600" b="1" spc="-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50" dirty="0">
                <a:solidFill>
                  <a:srgbClr val="F05C25"/>
                </a:solidFill>
                <a:latin typeface="Arial"/>
                <a:cs typeface="Arial"/>
              </a:rPr>
              <a:t>CÁC</a:t>
            </a:r>
            <a:r>
              <a:rPr sz="600" b="1" spc="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SÀN</a:t>
            </a:r>
            <a:r>
              <a:rPr sz="600" b="1" spc="-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TMĐT</a:t>
            </a:r>
            <a:r>
              <a:rPr sz="600" b="1" spc="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NỬA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ĐẦU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74377" y="852550"/>
            <a:ext cx="1345565" cy="1345565"/>
            <a:chOff x="974377" y="852550"/>
            <a:chExt cx="1345565" cy="1345565"/>
          </a:xfrm>
        </p:grpSpPr>
        <p:sp>
          <p:nvSpPr>
            <p:cNvPr id="7" name="object 7"/>
            <p:cNvSpPr/>
            <p:nvPr/>
          </p:nvSpPr>
          <p:spPr>
            <a:xfrm>
              <a:off x="1153566" y="852550"/>
              <a:ext cx="1166495" cy="1345565"/>
            </a:xfrm>
            <a:custGeom>
              <a:avLst/>
              <a:gdLst/>
              <a:ahLst/>
              <a:cxnLst/>
              <a:rect l="l" t="t" r="r" b="b"/>
              <a:pathLst>
                <a:path w="1166495" h="1345564">
                  <a:moveTo>
                    <a:pt x="493369" y="0"/>
                  </a:moveTo>
                  <a:lnTo>
                    <a:pt x="493369" y="672591"/>
                  </a:lnTo>
                  <a:lnTo>
                    <a:pt x="0" y="1129919"/>
                  </a:lnTo>
                  <a:lnTo>
                    <a:pt x="35973" y="1165907"/>
                  </a:lnTo>
                  <a:lnTo>
                    <a:pt x="74300" y="1198866"/>
                  </a:lnTo>
                  <a:lnTo>
                    <a:pt x="114788" y="1228709"/>
                  </a:lnTo>
                  <a:lnTo>
                    <a:pt x="157243" y="1255355"/>
                  </a:lnTo>
                  <a:lnTo>
                    <a:pt x="201475" y="1278719"/>
                  </a:lnTo>
                  <a:lnTo>
                    <a:pt x="247289" y="1298718"/>
                  </a:lnTo>
                  <a:lnTo>
                    <a:pt x="294493" y="1315269"/>
                  </a:lnTo>
                  <a:lnTo>
                    <a:pt x="342896" y="1328287"/>
                  </a:lnTo>
                  <a:lnTo>
                    <a:pt x="392305" y="1337689"/>
                  </a:lnTo>
                  <a:lnTo>
                    <a:pt x="442527" y="1343391"/>
                  </a:lnTo>
                  <a:lnTo>
                    <a:pt x="493369" y="1345310"/>
                  </a:lnTo>
                  <a:lnTo>
                    <a:pt x="541404" y="1343622"/>
                  </a:lnTo>
                  <a:lnTo>
                    <a:pt x="588528" y="1338632"/>
                  </a:lnTo>
                  <a:lnTo>
                    <a:pt x="634626" y="1330453"/>
                  </a:lnTo>
                  <a:lnTo>
                    <a:pt x="679584" y="1319201"/>
                  </a:lnTo>
                  <a:lnTo>
                    <a:pt x="723290" y="1304988"/>
                  </a:lnTo>
                  <a:lnTo>
                    <a:pt x="765628" y="1287929"/>
                  </a:lnTo>
                  <a:lnTo>
                    <a:pt x="806485" y="1268137"/>
                  </a:lnTo>
                  <a:lnTo>
                    <a:pt x="845748" y="1245726"/>
                  </a:lnTo>
                  <a:lnTo>
                    <a:pt x="883303" y="1220809"/>
                  </a:lnTo>
                  <a:lnTo>
                    <a:pt x="919035" y="1193500"/>
                  </a:lnTo>
                  <a:lnTo>
                    <a:pt x="952832" y="1163914"/>
                  </a:lnTo>
                  <a:lnTo>
                    <a:pt x="984578" y="1132163"/>
                  </a:lnTo>
                  <a:lnTo>
                    <a:pt x="1014161" y="1098362"/>
                  </a:lnTo>
                  <a:lnTo>
                    <a:pt x="1041467" y="1062624"/>
                  </a:lnTo>
                  <a:lnTo>
                    <a:pt x="1066382" y="1025062"/>
                  </a:lnTo>
                  <a:lnTo>
                    <a:pt x="1088791" y="985792"/>
                  </a:lnTo>
                  <a:lnTo>
                    <a:pt x="1108582" y="944926"/>
                  </a:lnTo>
                  <a:lnTo>
                    <a:pt x="1125640" y="902578"/>
                  </a:lnTo>
                  <a:lnTo>
                    <a:pt x="1139852" y="858862"/>
                  </a:lnTo>
                  <a:lnTo>
                    <a:pt x="1151104" y="813892"/>
                  </a:lnTo>
                  <a:lnTo>
                    <a:pt x="1159282" y="767781"/>
                  </a:lnTo>
                  <a:lnTo>
                    <a:pt x="1164272" y="720643"/>
                  </a:lnTo>
                  <a:lnTo>
                    <a:pt x="1165961" y="672591"/>
                  </a:lnTo>
                  <a:lnTo>
                    <a:pt x="1164272" y="624556"/>
                  </a:lnTo>
                  <a:lnTo>
                    <a:pt x="1159282" y="577433"/>
                  </a:lnTo>
                  <a:lnTo>
                    <a:pt x="1151104" y="531335"/>
                  </a:lnTo>
                  <a:lnTo>
                    <a:pt x="1139852" y="486376"/>
                  </a:lnTo>
                  <a:lnTo>
                    <a:pt x="1125640" y="442671"/>
                  </a:lnTo>
                  <a:lnTo>
                    <a:pt x="1108582" y="400333"/>
                  </a:lnTo>
                  <a:lnTo>
                    <a:pt x="1088791" y="359475"/>
                  </a:lnTo>
                  <a:lnTo>
                    <a:pt x="1066382" y="320212"/>
                  </a:lnTo>
                  <a:lnTo>
                    <a:pt x="1041467" y="282658"/>
                  </a:lnTo>
                  <a:lnTo>
                    <a:pt x="1014161" y="246925"/>
                  </a:lnTo>
                  <a:lnTo>
                    <a:pt x="984578" y="213129"/>
                  </a:lnTo>
                  <a:lnTo>
                    <a:pt x="952832" y="181382"/>
                  </a:lnTo>
                  <a:lnTo>
                    <a:pt x="919035" y="151799"/>
                  </a:lnTo>
                  <a:lnTo>
                    <a:pt x="883303" y="124494"/>
                  </a:lnTo>
                  <a:lnTo>
                    <a:pt x="845748" y="99579"/>
                  </a:lnTo>
                  <a:lnTo>
                    <a:pt x="806485" y="77169"/>
                  </a:lnTo>
                  <a:lnTo>
                    <a:pt x="765628" y="57379"/>
                  </a:lnTo>
                  <a:lnTo>
                    <a:pt x="723290" y="40320"/>
                  </a:lnTo>
                  <a:lnTo>
                    <a:pt x="679584" y="26108"/>
                  </a:lnTo>
                  <a:lnTo>
                    <a:pt x="634626" y="14856"/>
                  </a:lnTo>
                  <a:lnTo>
                    <a:pt x="588528" y="6678"/>
                  </a:lnTo>
                  <a:lnTo>
                    <a:pt x="541404" y="1688"/>
                  </a:lnTo>
                  <a:lnTo>
                    <a:pt x="493369" y="0"/>
                  </a:lnTo>
                  <a:close/>
                </a:path>
              </a:pathLst>
            </a:custGeom>
            <a:solidFill>
              <a:srgbClr val="F8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74377" y="1232534"/>
              <a:ext cx="673100" cy="749935"/>
            </a:xfrm>
            <a:custGeom>
              <a:avLst/>
              <a:gdLst/>
              <a:ahLst/>
              <a:cxnLst/>
              <a:rect l="l" t="t" r="r" b="b"/>
              <a:pathLst>
                <a:path w="673100" h="749935">
                  <a:moveTo>
                    <a:pt x="66781" y="0"/>
                  </a:moveTo>
                  <a:lnTo>
                    <a:pt x="47237" y="44467"/>
                  </a:lnTo>
                  <a:lnTo>
                    <a:pt x="31093" y="89764"/>
                  </a:lnTo>
                  <a:lnTo>
                    <a:pt x="18324" y="135716"/>
                  </a:lnTo>
                  <a:lnTo>
                    <a:pt x="8903" y="182149"/>
                  </a:lnTo>
                  <a:lnTo>
                    <a:pt x="2803" y="228887"/>
                  </a:lnTo>
                  <a:lnTo>
                    <a:pt x="0" y="275755"/>
                  </a:lnTo>
                  <a:lnTo>
                    <a:pt x="465" y="322579"/>
                  </a:lnTo>
                  <a:lnTo>
                    <a:pt x="4175" y="369184"/>
                  </a:lnTo>
                  <a:lnTo>
                    <a:pt x="11101" y="415396"/>
                  </a:lnTo>
                  <a:lnTo>
                    <a:pt x="21218" y="461038"/>
                  </a:lnTo>
                  <a:lnTo>
                    <a:pt x="34501" y="505938"/>
                  </a:lnTo>
                  <a:lnTo>
                    <a:pt x="50921" y="549919"/>
                  </a:lnTo>
                  <a:lnTo>
                    <a:pt x="70455" y="592807"/>
                  </a:lnTo>
                  <a:lnTo>
                    <a:pt x="93074" y="634428"/>
                  </a:lnTo>
                  <a:lnTo>
                    <a:pt x="118754" y="674606"/>
                  </a:lnTo>
                  <a:lnTo>
                    <a:pt x="147468" y="713166"/>
                  </a:lnTo>
                  <a:lnTo>
                    <a:pt x="179189" y="749935"/>
                  </a:lnTo>
                  <a:lnTo>
                    <a:pt x="672558" y="292607"/>
                  </a:lnTo>
                  <a:lnTo>
                    <a:pt x="66781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41158" y="1153159"/>
              <a:ext cx="605790" cy="372110"/>
            </a:xfrm>
            <a:custGeom>
              <a:avLst/>
              <a:gdLst/>
              <a:ahLst/>
              <a:cxnLst/>
              <a:rect l="l" t="t" r="r" b="b"/>
              <a:pathLst>
                <a:path w="605789" h="372109">
                  <a:moveTo>
                    <a:pt x="45275" y="0"/>
                  </a:moveTo>
                  <a:lnTo>
                    <a:pt x="32946" y="19260"/>
                  </a:lnTo>
                  <a:lnTo>
                    <a:pt x="21285" y="38925"/>
                  </a:lnTo>
                  <a:lnTo>
                    <a:pt x="10299" y="58971"/>
                  </a:lnTo>
                  <a:lnTo>
                    <a:pt x="0" y="79375"/>
                  </a:lnTo>
                  <a:lnTo>
                    <a:pt x="605777" y="371982"/>
                  </a:lnTo>
                  <a:lnTo>
                    <a:pt x="45275" y="0"/>
                  </a:lnTo>
                  <a:close/>
                </a:path>
              </a:pathLst>
            </a:custGeom>
            <a:solidFill>
              <a:srgbClr val="4FC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34" y="1148206"/>
              <a:ext cx="560705" cy="377190"/>
            </a:xfrm>
            <a:custGeom>
              <a:avLst/>
              <a:gdLst/>
              <a:ahLst/>
              <a:cxnLst/>
              <a:rect l="l" t="t" r="r" b="b"/>
              <a:pathLst>
                <a:path w="560705" h="377190">
                  <a:moveTo>
                    <a:pt x="3301" y="0"/>
                  </a:moveTo>
                  <a:lnTo>
                    <a:pt x="0" y="4952"/>
                  </a:lnTo>
                  <a:lnTo>
                    <a:pt x="560501" y="376935"/>
                  </a:lnTo>
                  <a:lnTo>
                    <a:pt x="3301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89736" y="852550"/>
              <a:ext cx="557530" cy="673100"/>
            </a:xfrm>
            <a:custGeom>
              <a:avLst/>
              <a:gdLst/>
              <a:ahLst/>
              <a:cxnLst/>
              <a:rect l="l" t="t" r="r" b="b"/>
              <a:pathLst>
                <a:path w="557530" h="673100">
                  <a:moveTo>
                    <a:pt x="557199" y="0"/>
                  </a:moveTo>
                  <a:lnTo>
                    <a:pt x="505940" y="1949"/>
                  </a:lnTo>
                  <a:lnTo>
                    <a:pt x="455391" y="7730"/>
                  </a:lnTo>
                  <a:lnTo>
                    <a:pt x="405740" y="17243"/>
                  </a:lnTo>
                  <a:lnTo>
                    <a:pt x="357176" y="30388"/>
                  </a:lnTo>
                  <a:lnTo>
                    <a:pt x="309886" y="47065"/>
                  </a:lnTo>
                  <a:lnTo>
                    <a:pt x="264059" y="67175"/>
                  </a:lnTo>
                  <a:lnTo>
                    <a:pt x="219881" y="90617"/>
                  </a:lnTo>
                  <a:lnTo>
                    <a:pt x="177542" y="117291"/>
                  </a:lnTo>
                  <a:lnTo>
                    <a:pt x="137230" y="147098"/>
                  </a:lnTo>
                  <a:lnTo>
                    <a:pt x="99131" y="179938"/>
                  </a:lnTo>
                  <a:lnTo>
                    <a:pt x="63435" y="215711"/>
                  </a:lnTo>
                  <a:lnTo>
                    <a:pt x="30328" y="254317"/>
                  </a:lnTo>
                  <a:lnTo>
                    <a:pt x="0" y="295656"/>
                  </a:lnTo>
                  <a:lnTo>
                    <a:pt x="557199" y="672591"/>
                  </a:lnTo>
                  <a:lnTo>
                    <a:pt x="55719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813941" y="1593341"/>
            <a:ext cx="2819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63.1%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2972" y="1136802"/>
            <a:ext cx="457200" cy="50355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87325">
              <a:lnSpc>
                <a:spcPct val="100000"/>
              </a:lnSpc>
              <a:spcBef>
                <a:spcPts val="290"/>
              </a:spcBef>
            </a:pP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15.5%</a:t>
            </a:r>
            <a:endParaRPr sz="700">
              <a:latin typeface="Arial"/>
              <a:cs typeface="Arial"/>
            </a:endParaRPr>
          </a:p>
          <a:p>
            <a:pPr marL="78740">
              <a:lnSpc>
                <a:spcPct val="100000"/>
              </a:lnSpc>
              <a:spcBef>
                <a:spcPts val="185"/>
              </a:spcBef>
            </a:pPr>
            <a:r>
              <a:rPr sz="700" b="1" spc="-20" dirty="0">
                <a:solidFill>
                  <a:srgbClr val="FFFFFF"/>
                </a:solidFill>
                <a:latin typeface="Arial"/>
                <a:cs typeface="Arial"/>
              </a:rPr>
              <a:t>2.2%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19.1%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6627" y="473176"/>
            <a:ext cx="1735455" cy="302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97535" marR="5080" indent="-585470">
              <a:lnSpc>
                <a:spcPct val="113799"/>
              </a:lnSpc>
              <a:spcBef>
                <a:spcPts val="9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TMĐT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Quý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I/2023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031788" y="763269"/>
            <a:ext cx="1516380" cy="1516380"/>
            <a:chOff x="4031788" y="763269"/>
            <a:chExt cx="1516380" cy="1516380"/>
          </a:xfrm>
        </p:grpSpPr>
        <p:sp>
          <p:nvSpPr>
            <p:cNvPr id="16" name="object 16"/>
            <p:cNvSpPr/>
            <p:nvPr/>
          </p:nvSpPr>
          <p:spPr>
            <a:xfrm>
              <a:off x="4239768" y="763269"/>
              <a:ext cx="1308100" cy="1516380"/>
            </a:xfrm>
            <a:custGeom>
              <a:avLst/>
              <a:gdLst/>
              <a:ahLst/>
              <a:cxnLst/>
              <a:rect l="l" t="t" r="r" b="b"/>
              <a:pathLst>
                <a:path w="1308100" h="1516380">
                  <a:moveTo>
                    <a:pt x="549910" y="0"/>
                  </a:moveTo>
                  <a:lnTo>
                    <a:pt x="549910" y="757936"/>
                  </a:lnTo>
                  <a:lnTo>
                    <a:pt x="0" y="1279652"/>
                  </a:lnTo>
                  <a:lnTo>
                    <a:pt x="36916" y="1315994"/>
                  </a:lnTo>
                  <a:lnTo>
                    <a:pt x="75994" y="1349537"/>
                  </a:lnTo>
                  <a:lnTo>
                    <a:pt x="117070" y="1380212"/>
                  </a:lnTo>
                  <a:lnTo>
                    <a:pt x="159982" y="1407950"/>
                  </a:lnTo>
                  <a:lnTo>
                    <a:pt x="204568" y="1432682"/>
                  </a:lnTo>
                  <a:lnTo>
                    <a:pt x="250666" y="1454340"/>
                  </a:lnTo>
                  <a:lnTo>
                    <a:pt x="298113" y="1472855"/>
                  </a:lnTo>
                  <a:lnTo>
                    <a:pt x="346747" y="1488157"/>
                  </a:lnTo>
                  <a:lnTo>
                    <a:pt x="396406" y="1500179"/>
                  </a:lnTo>
                  <a:lnTo>
                    <a:pt x="446928" y="1508851"/>
                  </a:lnTo>
                  <a:lnTo>
                    <a:pt x="498150" y="1514105"/>
                  </a:lnTo>
                  <a:lnTo>
                    <a:pt x="549910" y="1515872"/>
                  </a:lnTo>
                  <a:lnTo>
                    <a:pt x="597842" y="1514380"/>
                  </a:lnTo>
                  <a:lnTo>
                    <a:pt x="644982" y="1509966"/>
                  </a:lnTo>
                  <a:lnTo>
                    <a:pt x="691242" y="1502717"/>
                  </a:lnTo>
                  <a:lnTo>
                    <a:pt x="736532" y="1492723"/>
                  </a:lnTo>
                  <a:lnTo>
                    <a:pt x="780763" y="1480072"/>
                  </a:lnTo>
                  <a:lnTo>
                    <a:pt x="823847" y="1464853"/>
                  </a:lnTo>
                  <a:lnTo>
                    <a:pt x="865694" y="1447155"/>
                  </a:lnTo>
                  <a:lnTo>
                    <a:pt x="906217" y="1427067"/>
                  </a:lnTo>
                  <a:lnTo>
                    <a:pt x="945326" y="1404676"/>
                  </a:lnTo>
                  <a:lnTo>
                    <a:pt x="982933" y="1380073"/>
                  </a:lnTo>
                  <a:lnTo>
                    <a:pt x="1018948" y="1353346"/>
                  </a:lnTo>
                  <a:lnTo>
                    <a:pt x="1053283" y="1324584"/>
                  </a:lnTo>
                  <a:lnTo>
                    <a:pt x="1085850" y="1293876"/>
                  </a:lnTo>
                  <a:lnTo>
                    <a:pt x="1116558" y="1261309"/>
                  </a:lnTo>
                  <a:lnTo>
                    <a:pt x="1145320" y="1226974"/>
                  </a:lnTo>
                  <a:lnTo>
                    <a:pt x="1172047" y="1190959"/>
                  </a:lnTo>
                  <a:lnTo>
                    <a:pt x="1196650" y="1153352"/>
                  </a:lnTo>
                  <a:lnTo>
                    <a:pt x="1219041" y="1114243"/>
                  </a:lnTo>
                  <a:lnTo>
                    <a:pt x="1239129" y="1073720"/>
                  </a:lnTo>
                  <a:lnTo>
                    <a:pt x="1256827" y="1031873"/>
                  </a:lnTo>
                  <a:lnTo>
                    <a:pt x="1272046" y="988789"/>
                  </a:lnTo>
                  <a:lnTo>
                    <a:pt x="1284697" y="944558"/>
                  </a:lnTo>
                  <a:lnTo>
                    <a:pt x="1294691" y="899268"/>
                  </a:lnTo>
                  <a:lnTo>
                    <a:pt x="1301940" y="853008"/>
                  </a:lnTo>
                  <a:lnTo>
                    <a:pt x="1306354" y="805868"/>
                  </a:lnTo>
                  <a:lnTo>
                    <a:pt x="1307846" y="757936"/>
                  </a:lnTo>
                  <a:lnTo>
                    <a:pt x="1306354" y="710003"/>
                  </a:lnTo>
                  <a:lnTo>
                    <a:pt x="1301940" y="662863"/>
                  </a:lnTo>
                  <a:lnTo>
                    <a:pt x="1294691" y="616603"/>
                  </a:lnTo>
                  <a:lnTo>
                    <a:pt x="1284697" y="571313"/>
                  </a:lnTo>
                  <a:lnTo>
                    <a:pt x="1272046" y="527082"/>
                  </a:lnTo>
                  <a:lnTo>
                    <a:pt x="1256827" y="483998"/>
                  </a:lnTo>
                  <a:lnTo>
                    <a:pt x="1239129" y="442151"/>
                  </a:lnTo>
                  <a:lnTo>
                    <a:pt x="1219041" y="401628"/>
                  </a:lnTo>
                  <a:lnTo>
                    <a:pt x="1196650" y="362519"/>
                  </a:lnTo>
                  <a:lnTo>
                    <a:pt x="1172047" y="324912"/>
                  </a:lnTo>
                  <a:lnTo>
                    <a:pt x="1145320" y="288897"/>
                  </a:lnTo>
                  <a:lnTo>
                    <a:pt x="1116558" y="254562"/>
                  </a:lnTo>
                  <a:lnTo>
                    <a:pt x="1085850" y="221996"/>
                  </a:lnTo>
                  <a:lnTo>
                    <a:pt x="1053283" y="191287"/>
                  </a:lnTo>
                  <a:lnTo>
                    <a:pt x="1018948" y="162525"/>
                  </a:lnTo>
                  <a:lnTo>
                    <a:pt x="982933" y="135798"/>
                  </a:lnTo>
                  <a:lnTo>
                    <a:pt x="945326" y="111195"/>
                  </a:lnTo>
                  <a:lnTo>
                    <a:pt x="906217" y="88804"/>
                  </a:lnTo>
                  <a:lnTo>
                    <a:pt x="865694" y="68716"/>
                  </a:lnTo>
                  <a:lnTo>
                    <a:pt x="823847" y="51018"/>
                  </a:lnTo>
                  <a:lnTo>
                    <a:pt x="780763" y="35799"/>
                  </a:lnTo>
                  <a:lnTo>
                    <a:pt x="736532" y="23148"/>
                  </a:lnTo>
                  <a:lnTo>
                    <a:pt x="691242" y="13154"/>
                  </a:lnTo>
                  <a:lnTo>
                    <a:pt x="644982" y="5905"/>
                  </a:lnTo>
                  <a:lnTo>
                    <a:pt x="597842" y="1491"/>
                  </a:lnTo>
                  <a:lnTo>
                    <a:pt x="549910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31788" y="1363725"/>
              <a:ext cx="758190" cy="679450"/>
            </a:xfrm>
            <a:custGeom>
              <a:avLst/>
              <a:gdLst/>
              <a:ahLst/>
              <a:cxnLst/>
              <a:rect l="l" t="t" r="r" b="b"/>
              <a:pathLst>
                <a:path w="758189" h="679450">
                  <a:moveTo>
                    <a:pt x="16463" y="0"/>
                  </a:moveTo>
                  <a:lnTo>
                    <a:pt x="7739" y="48926"/>
                  </a:lnTo>
                  <a:lnTo>
                    <a:pt x="2265" y="97969"/>
                  </a:lnTo>
                  <a:lnTo>
                    <a:pt x="0" y="146982"/>
                  </a:lnTo>
                  <a:lnTo>
                    <a:pt x="902" y="195818"/>
                  </a:lnTo>
                  <a:lnTo>
                    <a:pt x="4929" y="244329"/>
                  </a:lnTo>
                  <a:lnTo>
                    <a:pt x="12041" y="292368"/>
                  </a:lnTo>
                  <a:lnTo>
                    <a:pt x="22196" y="339788"/>
                  </a:lnTo>
                  <a:lnTo>
                    <a:pt x="35351" y="386441"/>
                  </a:lnTo>
                  <a:lnTo>
                    <a:pt x="51466" y="432182"/>
                  </a:lnTo>
                  <a:lnTo>
                    <a:pt x="70499" y="476861"/>
                  </a:lnTo>
                  <a:lnTo>
                    <a:pt x="92408" y="520333"/>
                  </a:lnTo>
                  <a:lnTo>
                    <a:pt x="117152" y="562449"/>
                  </a:lnTo>
                  <a:lnTo>
                    <a:pt x="144690" y="603063"/>
                  </a:lnTo>
                  <a:lnTo>
                    <a:pt x="174979" y="642028"/>
                  </a:lnTo>
                  <a:lnTo>
                    <a:pt x="207979" y="679195"/>
                  </a:lnTo>
                  <a:lnTo>
                    <a:pt x="757889" y="157479"/>
                  </a:lnTo>
                  <a:lnTo>
                    <a:pt x="16463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048252" y="1302765"/>
              <a:ext cx="741680" cy="218440"/>
            </a:xfrm>
            <a:custGeom>
              <a:avLst/>
              <a:gdLst/>
              <a:ahLst/>
              <a:cxnLst/>
              <a:rect l="l" t="t" r="r" b="b"/>
              <a:pathLst>
                <a:path w="741679" h="218440">
                  <a:moveTo>
                    <a:pt x="15621" y="0"/>
                  </a:moveTo>
                  <a:lnTo>
                    <a:pt x="11215" y="15097"/>
                  </a:lnTo>
                  <a:lnTo>
                    <a:pt x="7143" y="30289"/>
                  </a:lnTo>
                  <a:lnTo>
                    <a:pt x="3405" y="45577"/>
                  </a:lnTo>
                  <a:lnTo>
                    <a:pt x="0" y="60960"/>
                  </a:lnTo>
                  <a:lnTo>
                    <a:pt x="741426" y="218439"/>
                  </a:lnTo>
                  <a:lnTo>
                    <a:pt x="15621" y="0"/>
                  </a:lnTo>
                  <a:close/>
                </a:path>
              </a:pathLst>
            </a:custGeom>
            <a:solidFill>
              <a:srgbClr val="4FCE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063873" y="1298193"/>
              <a:ext cx="725805" cy="223520"/>
            </a:xfrm>
            <a:custGeom>
              <a:avLst/>
              <a:gdLst/>
              <a:ahLst/>
              <a:cxnLst/>
              <a:rect l="l" t="t" r="r" b="b"/>
              <a:pathLst>
                <a:path w="725804" h="223519">
                  <a:moveTo>
                    <a:pt x="1397" y="0"/>
                  </a:moveTo>
                  <a:lnTo>
                    <a:pt x="0" y="4572"/>
                  </a:lnTo>
                  <a:lnTo>
                    <a:pt x="725804" y="223012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065270" y="763269"/>
              <a:ext cx="724535" cy="758190"/>
            </a:xfrm>
            <a:custGeom>
              <a:avLst/>
              <a:gdLst/>
              <a:ahLst/>
              <a:cxnLst/>
              <a:rect l="l" t="t" r="r" b="b"/>
              <a:pathLst>
                <a:path w="724535" h="758190">
                  <a:moveTo>
                    <a:pt x="724407" y="0"/>
                  </a:moveTo>
                  <a:lnTo>
                    <a:pt x="674809" y="1612"/>
                  </a:lnTo>
                  <a:lnTo>
                    <a:pt x="625912" y="6391"/>
                  </a:lnTo>
                  <a:lnTo>
                    <a:pt x="577836" y="14250"/>
                  </a:lnTo>
                  <a:lnTo>
                    <a:pt x="530697" y="25103"/>
                  </a:lnTo>
                  <a:lnTo>
                    <a:pt x="484614" y="38862"/>
                  </a:lnTo>
                  <a:lnTo>
                    <a:pt x="439703" y="55440"/>
                  </a:lnTo>
                  <a:lnTo>
                    <a:pt x="396084" y="74750"/>
                  </a:lnTo>
                  <a:lnTo>
                    <a:pt x="353872" y="96706"/>
                  </a:lnTo>
                  <a:lnTo>
                    <a:pt x="313187" y="121222"/>
                  </a:lnTo>
                  <a:lnTo>
                    <a:pt x="274145" y="148209"/>
                  </a:lnTo>
                  <a:lnTo>
                    <a:pt x="236864" y="177581"/>
                  </a:lnTo>
                  <a:lnTo>
                    <a:pt x="201462" y="209251"/>
                  </a:lnTo>
                  <a:lnTo>
                    <a:pt x="168057" y="243132"/>
                  </a:lnTo>
                  <a:lnTo>
                    <a:pt x="136765" y="279138"/>
                  </a:lnTo>
                  <a:lnTo>
                    <a:pt x="107705" y="317182"/>
                  </a:lnTo>
                  <a:lnTo>
                    <a:pt x="80995" y="357176"/>
                  </a:lnTo>
                  <a:lnTo>
                    <a:pt x="56752" y="399035"/>
                  </a:lnTo>
                  <a:lnTo>
                    <a:pt x="35093" y="442670"/>
                  </a:lnTo>
                  <a:lnTo>
                    <a:pt x="16136" y="487995"/>
                  </a:lnTo>
                  <a:lnTo>
                    <a:pt x="0" y="534924"/>
                  </a:lnTo>
                  <a:lnTo>
                    <a:pt x="724407" y="757936"/>
                  </a:lnTo>
                  <a:lnTo>
                    <a:pt x="7244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036311" y="1604263"/>
            <a:ext cx="2057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63%</a:t>
            </a:r>
            <a:endParaRPr sz="7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323334" y="1557654"/>
            <a:ext cx="2057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16%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45304" y="1149857"/>
            <a:ext cx="323850" cy="342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0175">
              <a:lnSpc>
                <a:spcPct val="100000"/>
              </a:lnSpc>
              <a:spcBef>
                <a:spcPts val="95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20%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1%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32759" y="503046"/>
            <a:ext cx="233362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Quý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II/2023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077211" y="23774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54863" y="0"/>
                </a:moveTo>
                <a:lnTo>
                  <a:pt x="0" y="0"/>
                </a:lnTo>
                <a:lnTo>
                  <a:pt x="0" y="54863"/>
                </a:lnTo>
                <a:lnTo>
                  <a:pt x="54863" y="54863"/>
                </a:lnTo>
                <a:lnTo>
                  <a:pt x="54863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165043" y="2330653"/>
            <a:ext cx="3295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shopee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627376" y="23774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54863" y="0"/>
                </a:moveTo>
                <a:lnTo>
                  <a:pt x="0" y="0"/>
                </a:lnTo>
                <a:lnTo>
                  <a:pt x="0" y="54863"/>
                </a:lnTo>
                <a:lnTo>
                  <a:pt x="54863" y="54863"/>
                </a:lnTo>
                <a:lnTo>
                  <a:pt x="54863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715207" y="2330653"/>
            <a:ext cx="2927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lazada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139439" y="23774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4">
                <a:moveTo>
                  <a:pt x="54863" y="0"/>
                </a:moveTo>
                <a:lnTo>
                  <a:pt x="0" y="0"/>
                </a:lnTo>
                <a:lnTo>
                  <a:pt x="0" y="54863"/>
                </a:lnTo>
                <a:lnTo>
                  <a:pt x="54863" y="54863"/>
                </a:lnTo>
                <a:lnTo>
                  <a:pt x="54863" y="0"/>
                </a:lnTo>
                <a:close/>
              </a:path>
            </a:pathLst>
          </a:custGeom>
          <a:solidFill>
            <a:srgbClr val="4FCE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3227525" y="2330653"/>
            <a:ext cx="1485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tiki</a:t>
            </a:r>
            <a:endParaRPr sz="7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508247" y="23774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54863" y="0"/>
                </a:moveTo>
                <a:lnTo>
                  <a:pt x="0" y="0"/>
                </a:lnTo>
                <a:lnTo>
                  <a:pt x="0" y="54863"/>
                </a:lnTo>
                <a:lnTo>
                  <a:pt x="54863" y="54863"/>
                </a:lnTo>
                <a:lnTo>
                  <a:pt x="5486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596333" y="2330653"/>
            <a:ext cx="2800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sendo</a:t>
            </a:r>
            <a:endParaRPr sz="7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008120" y="237743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4">
                <a:moveTo>
                  <a:pt x="54863" y="0"/>
                </a:moveTo>
                <a:lnTo>
                  <a:pt x="0" y="0"/>
                </a:lnTo>
                <a:lnTo>
                  <a:pt x="0" y="54863"/>
                </a:lnTo>
                <a:lnTo>
                  <a:pt x="54863" y="54863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096840" y="2330653"/>
            <a:ext cx="486409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tiktok</a:t>
            </a:r>
            <a:r>
              <a:rPr sz="700" spc="15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shop</a:t>
            </a:r>
            <a:endParaRPr sz="7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38912" y="2634995"/>
            <a:ext cx="5744210" cy="133985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00330" rIns="0" bIns="0" rtlCol="0">
            <a:spAutoFit/>
          </a:bodyPr>
          <a:lstStyle/>
          <a:p>
            <a:pPr marL="239395" marR="322580">
              <a:lnSpc>
                <a:spcPct val="114999"/>
              </a:lnSpc>
              <a:spcBef>
                <a:spcPts val="790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Chỉ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sau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Quý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II/2023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thứ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hạng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về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đã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sự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thay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đổi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với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bước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chạy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ngoạn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mục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sàn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Tiktok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Shop.</a:t>
            </a:r>
            <a:endParaRPr sz="800">
              <a:latin typeface="Arial"/>
              <a:cs typeface="Arial"/>
            </a:endParaRPr>
          </a:p>
          <a:p>
            <a:pPr marL="239395" marR="245745">
              <a:lnSpc>
                <a:spcPct val="113700"/>
              </a:lnSpc>
              <a:spcBef>
                <a:spcPts val="5"/>
              </a:spcBef>
            </a:pPr>
            <a:r>
              <a:rPr sz="800" spc="-70" dirty="0">
                <a:solidFill>
                  <a:srgbClr val="001F5F"/>
                </a:solidFill>
                <a:latin typeface="Arial"/>
                <a:cs typeface="Arial"/>
              </a:rPr>
              <a:t>Ở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Quý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IV/2022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khi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đó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Tiktok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mới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ra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mắt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được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4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tháng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đã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bằng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80%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Lazada,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đến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Quý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I/2023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chỉ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kém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Lazada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3.5%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sau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Quý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II/2023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Tiktok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chính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thức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vượt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qua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Lazada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vươn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lên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là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TMĐT lớn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thứ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2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tại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Việt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Nam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chỉ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sau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Shopee.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50">
              <a:latin typeface="Arial"/>
              <a:cs typeface="Arial"/>
            </a:endParaRPr>
          </a:p>
          <a:p>
            <a:pPr marL="239395" marR="341630">
              <a:lnSpc>
                <a:spcPct val="113700"/>
              </a:lnSpc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Shopee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từ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tới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nay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gần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như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không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thay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đổi,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như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vậy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Tiktok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đang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thực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sự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lấy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đi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phần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từ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còn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lại.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65404" y="494283"/>
          <a:ext cx="5758815" cy="13957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5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89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4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01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031258"/>
                    </a:solidFill>
                  </a:tcPr>
                </a:tc>
                <a:tc>
                  <a:txBody>
                    <a:bodyPr/>
                    <a:lstStyle/>
                    <a:p>
                      <a:pPr marL="3048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Doanh</a:t>
                      </a:r>
                      <a:r>
                        <a:rPr sz="800" b="1" spc="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031258"/>
                    </a:solidFill>
                  </a:tcPr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Số</a:t>
                      </a:r>
                      <a:r>
                        <a:rPr sz="8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sản</a:t>
                      </a:r>
                      <a:r>
                        <a:rPr sz="8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phẩm</a:t>
                      </a:r>
                      <a:r>
                        <a:rPr sz="800" b="1" spc="6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đã</a:t>
                      </a:r>
                      <a:r>
                        <a:rPr sz="800" b="1" spc="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bán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031258"/>
                    </a:solidFill>
                  </a:tcPr>
                </a:tc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Shop</a:t>
                      </a:r>
                      <a:r>
                        <a:rPr sz="8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có</a:t>
                      </a:r>
                      <a:r>
                        <a:rPr sz="8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lượt</a:t>
                      </a:r>
                      <a:r>
                        <a:rPr sz="8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bán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032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0312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-1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shopee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 marL="32384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59</a:t>
                      </a:r>
                      <a:r>
                        <a:rPr sz="700" spc="3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nghìn</a:t>
                      </a:r>
                      <a:r>
                        <a:rPr sz="700" spc="1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700" spc="3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đồng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 marL="8318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667</a:t>
                      </a:r>
                      <a:r>
                        <a:rPr sz="700" spc="6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triệu</a:t>
                      </a:r>
                      <a:r>
                        <a:rPr sz="700" spc="1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sản</a:t>
                      </a:r>
                      <a:r>
                        <a:rPr sz="700" spc="6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phẩm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254</a:t>
                      </a:r>
                      <a:r>
                        <a:rPr sz="700" spc="4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nghìn </a:t>
                      </a:r>
                      <a:r>
                        <a:rPr sz="700" spc="-2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shop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10" dirty="0">
                          <a:latin typeface="Arial"/>
                          <a:cs typeface="Arial"/>
                        </a:rPr>
                        <a:t>tiktok</a:t>
                      </a:r>
                      <a:r>
                        <a:rPr sz="700" b="1" spc="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20" dirty="0">
                          <a:latin typeface="Arial"/>
                          <a:cs typeface="Arial"/>
                        </a:rPr>
                        <a:t>shop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16.3</a:t>
                      </a:r>
                      <a:r>
                        <a:rPr sz="7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nghìn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tỷ</a:t>
                      </a:r>
                      <a:r>
                        <a:rPr sz="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đồng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8382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spc="10" dirty="0">
                          <a:latin typeface="Arial"/>
                          <a:cs typeface="Arial"/>
                        </a:rPr>
                        <a:t>117</a:t>
                      </a:r>
                      <a:r>
                        <a:rPr sz="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triệu</a:t>
                      </a:r>
                      <a:r>
                        <a:rPr sz="7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sản</a:t>
                      </a:r>
                      <a:r>
                        <a:rPr sz="700" spc="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phẩm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3020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107.7</a:t>
                      </a:r>
                      <a:r>
                        <a:rPr sz="7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nghìn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shop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-10" dirty="0">
                          <a:solidFill>
                            <a:srgbClr val="0A5294"/>
                          </a:solidFill>
                          <a:latin typeface="Arial"/>
                          <a:cs typeface="Arial"/>
                        </a:rPr>
                        <a:t>lazada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dirty="0">
                          <a:solidFill>
                            <a:srgbClr val="0A5294"/>
                          </a:solidFill>
                          <a:latin typeface="Arial"/>
                          <a:cs typeface="Arial"/>
                        </a:rPr>
                        <a:t>15.7</a:t>
                      </a:r>
                      <a:r>
                        <a:rPr sz="700" spc="40" dirty="0">
                          <a:solidFill>
                            <a:srgbClr val="0A529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0A5294"/>
                          </a:solidFill>
                          <a:latin typeface="Arial"/>
                          <a:cs typeface="Arial"/>
                        </a:rPr>
                        <a:t>nghìn</a:t>
                      </a:r>
                      <a:r>
                        <a:rPr sz="700" spc="10" dirty="0">
                          <a:solidFill>
                            <a:srgbClr val="0A529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0A5294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700" spc="30" dirty="0">
                          <a:solidFill>
                            <a:srgbClr val="0A529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solidFill>
                            <a:srgbClr val="0A5294"/>
                          </a:solidFill>
                          <a:latin typeface="Arial"/>
                          <a:cs typeface="Arial"/>
                        </a:rPr>
                        <a:t>đồng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 marL="41148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dirty="0">
                          <a:solidFill>
                            <a:srgbClr val="0A5294"/>
                          </a:solidFill>
                          <a:latin typeface="Arial"/>
                          <a:cs typeface="Arial"/>
                        </a:rPr>
                        <a:t>117.5</a:t>
                      </a:r>
                      <a:r>
                        <a:rPr sz="700" spc="75" dirty="0">
                          <a:solidFill>
                            <a:srgbClr val="0A529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0A5294"/>
                          </a:solidFill>
                          <a:latin typeface="Arial"/>
                          <a:cs typeface="Arial"/>
                        </a:rPr>
                        <a:t>triệu</a:t>
                      </a:r>
                      <a:r>
                        <a:rPr sz="700" spc="10" dirty="0">
                          <a:solidFill>
                            <a:srgbClr val="0A529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0A5294"/>
                          </a:solidFill>
                          <a:latin typeface="Arial"/>
                          <a:cs typeface="Arial"/>
                        </a:rPr>
                        <a:t>sản</a:t>
                      </a:r>
                      <a:r>
                        <a:rPr sz="700" spc="55" dirty="0">
                          <a:solidFill>
                            <a:srgbClr val="0A529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solidFill>
                            <a:srgbClr val="0A5294"/>
                          </a:solidFill>
                          <a:latin typeface="Arial"/>
                          <a:cs typeface="Arial"/>
                        </a:rPr>
                        <a:t>phẩm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tc>
                  <a:txBody>
                    <a:bodyPr/>
                    <a:lstStyle/>
                    <a:p>
                      <a:pPr marL="33020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dirty="0">
                          <a:solidFill>
                            <a:srgbClr val="0A5294"/>
                          </a:solidFill>
                          <a:latin typeface="Arial"/>
                          <a:cs typeface="Arial"/>
                        </a:rPr>
                        <a:t>110.7</a:t>
                      </a:r>
                      <a:r>
                        <a:rPr sz="700" spc="55" dirty="0">
                          <a:solidFill>
                            <a:srgbClr val="0A529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0A5294"/>
                          </a:solidFill>
                          <a:latin typeface="Arial"/>
                          <a:cs typeface="Arial"/>
                        </a:rPr>
                        <a:t>nghìn</a:t>
                      </a:r>
                      <a:r>
                        <a:rPr sz="700" spc="-10" dirty="0">
                          <a:solidFill>
                            <a:srgbClr val="0A5294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solidFill>
                            <a:srgbClr val="0A5294"/>
                          </a:solidFill>
                          <a:latin typeface="Arial"/>
                          <a:cs typeface="Arial"/>
                        </a:rPr>
                        <a:t>shop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-20" dirty="0">
                          <a:solidFill>
                            <a:srgbClr val="00AFEF"/>
                          </a:solidFill>
                          <a:latin typeface="Arial"/>
                          <a:cs typeface="Arial"/>
                        </a:rPr>
                        <a:t>tiki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9687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dirty="0">
                          <a:solidFill>
                            <a:srgbClr val="00AFEF"/>
                          </a:solidFill>
                          <a:latin typeface="Arial"/>
                          <a:cs typeface="Arial"/>
                        </a:rPr>
                        <a:t>1.6</a:t>
                      </a:r>
                      <a:r>
                        <a:rPr sz="700" spc="40" dirty="0">
                          <a:solidFill>
                            <a:srgbClr val="00AFE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00AFEF"/>
                          </a:solidFill>
                          <a:latin typeface="Arial"/>
                          <a:cs typeface="Arial"/>
                        </a:rPr>
                        <a:t>nghìn</a:t>
                      </a:r>
                      <a:r>
                        <a:rPr sz="700" spc="10" dirty="0">
                          <a:solidFill>
                            <a:srgbClr val="00AFE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00AFEF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700" spc="20" dirty="0">
                          <a:solidFill>
                            <a:srgbClr val="00AFE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solidFill>
                            <a:srgbClr val="00AFEF"/>
                          </a:solidFill>
                          <a:latin typeface="Arial"/>
                          <a:cs typeface="Arial"/>
                        </a:rPr>
                        <a:t>đồng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6164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dirty="0">
                          <a:solidFill>
                            <a:srgbClr val="00AFEF"/>
                          </a:solidFill>
                          <a:latin typeface="Arial"/>
                          <a:cs typeface="Arial"/>
                        </a:rPr>
                        <a:t>5.8</a:t>
                      </a:r>
                      <a:r>
                        <a:rPr sz="700" spc="60" dirty="0">
                          <a:solidFill>
                            <a:srgbClr val="00AFE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00AFEF"/>
                          </a:solidFill>
                          <a:latin typeface="Arial"/>
                          <a:cs typeface="Arial"/>
                        </a:rPr>
                        <a:t>triệu</a:t>
                      </a:r>
                      <a:r>
                        <a:rPr sz="700" spc="20" dirty="0">
                          <a:solidFill>
                            <a:srgbClr val="00AFE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00AFEF"/>
                          </a:solidFill>
                          <a:latin typeface="Arial"/>
                          <a:cs typeface="Arial"/>
                        </a:rPr>
                        <a:t>sản</a:t>
                      </a:r>
                      <a:r>
                        <a:rPr sz="700" spc="45" dirty="0">
                          <a:solidFill>
                            <a:srgbClr val="00AFE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solidFill>
                            <a:srgbClr val="00AFEF"/>
                          </a:solidFill>
                          <a:latin typeface="Arial"/>
                          <a:cs typeface="Arial"/>
                        </a:rPr>
                        <a:t>phẩm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5623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dirty="0">
                          <a:solidFill>
                            <a:srgbClr val="00AFEF"/>
                          </a:solidFill>
                          <a:latin typeface="Arial"/>
                          <a:cs typeface="Arial"/>
                        </a:rPr>
                        <a:t>17.8</a:t>
                      </a:r>
                      <a:r>
                        <a:rPr sz="700" spc="45" dirty="0">
                          <a:solidFill>
                            <a:srgbClr val="00AFE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00AFEF"/>
                          </a:solidFill>
                          <a:latin typeface="Arial"/>
                          <a:cs typeface="Arial"/>
                        </a:rPr>
                        <a:t>nghìn</a:t>
                      </a:r>
                      <a:r>
                        <a:rPr sz="700" spc="20" dirty="0">
                          <a:solidFill>
                            <a:srgbClr val="00AFE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solidFill>
                            <a:srgbClr val="00AFEF"/>
                          </a:solidFill>
                          <a:latin typeface="Arial"/>
                          <a:cs typeface="Arial"/>
                        </a:rPr>
                        <a:t>shop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23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b="1" spc="-1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sendo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4980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112.3</a:t>
                      </a:r>
                      <a:r>
                        <a:rPr sz="700" spc="4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700" spc="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đồng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 algn="ctr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511</a:t>
                      </a:r>
                      <a:r>
                        <a:rPr sz="700" spc="3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nghìn</a:t>
                      </a:r>
                      <a:r>
                        <a:rPr sz="700" spc="-1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sản</a:t>
                      </a:r>
                      <a:r>
                        <a:rPr sz="700" spc="3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phẩm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470"/>
                        </a:spcBef>
                      </a:pPr>
                      <a:r>
                        <a:rPr sz="70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9.8</a:t>
                      </a:r>
                      <a:r>
                        <a:rPr sz="700" spc="3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nghìn</a:t>
                      </a:r>
                      <a:r>
                        <a:rPr sz="700" spc="1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shop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69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464819" y="2051303"/>
            <a:ext cx="5683250" cy="1920239"/>
            <a:chOff x="464819" y="2051303"/>
            <a:chExt cx="5683250" cy="1920239"/>
          </a:xfrm>
        </p:grpSpPr>
        <p:sp>
          <p:nvSpPr>
            <p:cNvPr id="4" name="object 4"/>
            <p:cNvSpPr/>
            <p:nvPr/>
          </p:nvSpPr>
          <p:spPr>
            <a:xfrm>
              <a:off x="464819" y="2051303"/>
              <a:ext cx="5683250" cy="1920239"/>
            </a:xfrm>
            <a:custGeom>
              <a:avLst/>
              <a:gdLst/>
              <a:ahLst/>
              <a:cxnLst/>
              <a:rect l="l" t="t" r="r" b="b"/>
              <a:pathLst>
                <a:path w="5683250" h="1920239">
                  <a:moveTo>
                    <a:pt x="5682996" y="0"/>
                  </a:moveTo>
                  <a:lnTo>
                    <a:pt x="0" y="0"/>
                  </a:lnTo>
                  <a:lnTo>
                    <a:pt x="0" y="1920239"/>
                  </a:lnTo>
                  <a:lnTo>
                    <a:pt x="5682996" y="1920239"/>
                  </a:lnTo>
                  <a:lnTo>
                    <a:pt x="568299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10056" y="2909315"/>
              <a:ext cx="4593590" cy="631190"/>
            </a:xfrm>
            <a:custGeom>
              <a:avLst/>
              <a:gdLst/>
              <a:ahLst/>
              <a:cxnLst/>
              <a:rect l="l" t="t" r="r" b="b"/>
              <a:pathLst>
                <a:path w="4593590" h="631189">
                  <a:moveTo>
                    <a:pt x="417576" y="144780"/>
                  </a:moveTo>
                  <a:lnTo>
                    <a:pt x="0" y="144780"/>
                  </a:lnTo>
                  <a:lnTo>
                    <a:pt x="0" y="630936"/>
                  </a:lnTo>
                  <a:lnTo>
                    <a:pt x="417576" y="630936"/>
                  </a:lnTo>
                  <a:lnTo>
                    <a:pt x="417576" y="144780"/>
                  </a:lnTo>
                  <a:close/>
                </a:path>
                <a:path w="4593590" h="631189">
                  <a:moveTo>
                    <a:pt x="1252728" y="92964"/>
                  </a:moveTo>
                  <a:lnTo>
                    <a:pt x="835152" y="92964"/>
                  </a:lnTo>
                  <a:lnTo>
                    <a:pt x="835152" y="630936"/>
                  </a:lnTo>
                  <a:lnTo>
                    <a:pt x="1252728" y="630936"/>
                  </a:lnTo>
                  <a:lnTo>
                    <a:pt x="1252728" y="92964"/>
                  </a:lnTo>
                  <a:close/>
                </a:path>
                <a:path w="4593590" h="631189">
                  <a:moveTo>
                    <a:pt x="2087880" y="32004"/>
                  </a:moveTo>
                  <a:lnTo>
                    <a:pt x="1670304" y="32004"/>
                  </a:lnTo>
                  <a:lnTo>
                    <a:pt x="1670304" y="630936"/>
                  </a:lnTo>
                  <a:lnTo>
                    <a:pt x="2087880" y="630936"/>
                  </a:lnTo>
                  <a:lnTo>
                    <a:pt x="2087880" y="32004"/>
                  </a:lnTo>
                  <a:close/>
                </a:path>
                <a:path w="4593590" h="631189">
                  <a:moveTo>
                    <a:pt x="2923032" y="45720"/>
                  </a:moveTo>
                  <a:lnTo>
                    <a:pt x="2505456" y="45720"/>
                  </a:lnTo>
                  <a:lnTo>
                    <a:pt x="2505456" y="630936"/>
                  </a:lnTo>
                  <a:lnTo>
                    <a:pt x="2923032" y="630936"/>
                  </a:lnTo>
                  <a:lnTo>
                    <a:pt x="2923032" y="45720"/>
                  </a:lnTo>
                  <a:close/>
                </a:path>
                <a:path w="4593590" h="631189">
                  <a:moveTo>
                    <a:pt x="3758184" y="3048"/>
                  </a:moveTo>
                  <a:lnTo>
                    <a:pt x="3340608" y="3048"/>
                  </a:lnTo>
                  <a:lnTo>
                    <a:pt x="3340608" y="630936"/>
                  </a:lnTo>
                  <a:lnTo>
                    <a:pt x="3758184" y="630936"/>
                  </a:lnTo>
                  <a:lnTo>
                    <a:pt x="3758184" y="3048"/>
                  </a:lnTo>
                  <a:close/>
                </a:path>
                <a:path w="4593590" h="631189">
                  <a:moveTo>
                    <a:pt x="4593336" y="0"/>
                  </a:moveTo>
                  <a:lnTo>
                    <a:pt x="4175760" y="0"/>
                  </a:lnTo>
                  <a:lnTo>
                    <a:pt x="4175760" y="630936"/>
                  </a:lnTo>
                  <a:lnTo>
                    <a:pt x="4593336" y="630936"/>
                  </a:lnTo>
                  <a:lnTo>
                    <a:pt x="4593336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10056" y="2743199"/>
              <a:ext cx="4593590" cy="311150"/>
            </a:xfrm>
            <a:custGeom>
              <a:avLst/>
              <a:gdLst/>
              <a:ahLst/>
              <a:cxnLst/>
              <a:rect l="l" t="t" r="r" b="b"/>
              <a:pathLst>
                <a:path w="4593590" h="311150">
                  <a:moveTo>
                    <a:pt x="417576" y="176784"/>
                  </a:moveTo>
                  <a:lnTo>
                    <a:pt x="0" y="176784"/>
                  </a:lnTo>
                  <a:lnTo>
                    <a:pt x="0" y="310896"/>
                  </a:lnTo>
                  <a:lnTo>
                    <a:pt x="417576" y="310896"/>
                  </a:lnTo>
                  <a:lnTo>
                    <a:pt x="417576" y="176784"/>
                  </a:lnTo>
                  <a:close/>
                </a:path>
                <a:path w="4593590" h="311150">
                  <a:moveTo>
                    <a:pt x="1252728" y="114300"/>
                  </a:moveTo>
                  <a:lnTo>
                    <a:pt x="835152" y="114300"/>
                  </a:lnTo>
                  <a:lnTo>
                    <a:pt x="835152" y="259080"/>
                  </a:lnTo>
                  <a:lnTo>
                    <a:pt x="1252728" y="259080"/>
                  </a:lnTo>
                  <a:lnTo>
                    <a:pt x="1252728" y="114300"/>
                  </a:lnTo>
                  <a:close/>
                </a:path>
                <a:path w="4593590" h="311150">
                  <a:moveTo>
                    <a:pt x="2087880" y="0"/>
                  </a:moveTo>
                  <a:lnTo>
                    <a:pt x="1670304" y="0"/>
                  </a:lnTo>
                  <a:lnTo>
                    <a:pt x="1670304" y="198120"/>
                  </a:lnTo>
                  <a:lnTo>
                    <a:pt x="2087880" y="198120"/>
                  </a:lnTo>
                  <a:lnTo>
                    <a:pt x="2087880" y="0"/>
                  </a:lnTo>
                  <a:close/>
                </a:path>
                <a:path w="4593590" h="311150">
                  <a:moveTo>
                    <a:pt x="2923032" y="56388"/>
                  </a:moveTo>
                  <a:lnTo>
                    <a:pt x="2505456" y="56388"/>
                  </a:lnTo>
                  <a:lnTo>
                    <a:pt x="2505456" y="211836"/>
                  </a:lnTo>
                  <a:lnTo>
                    <a:pt x="2923032" y="211836"/>
                  </a:lnTo>
                  <a:lnTo>
                    <a:pt x="2923032" y="56388"/>
                  </a:lnTo>
                  <a:close/>
                </a:path>
                <a:path w="4593590" h="311150">
                  <a:moveTo>
                    <a:pt x="3758184" y="36576"/>
                  </a:moveTo>
                  <a:lnTo>
                    <a:pt x="3340608" y="36576"/>
                  </a:lnTo>
                  <a:lnTo>
                    <a:pt x="3340608" y="169164"/>
                  </a:lnTo>
                  <a:lnTo>
                    <a:pt x="3758184" y="169164"/>
                  </a:lnTo>
                  <a:lnTo>
                    <a:pt x="3758184" y="36576"/>
                  </a:lnTo>
                  <a:close/>
                </a:path>
                <a:path w="4593590" h="311150">
                  <a:moveTo>
                    <a:pt x="4593336" y="3048"/>
                  </a:moveTo>
                  <a:lnTo>
                    <a:pt x="4175760" y="3048"/>
                  </a:lnTo>
                  <a:lnTo>
                    <a:pt x="4175760" y="166116"/>
                  </a:lnTo>
                  <a:lnTo>
                    <a:pt x="4593336" y="166116"/>
                  </a:lnTo>
                  <a:lnTo>
                    <a:pt x="4593336" y="3048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10056" y="2723387"/>
              <a:ext cx="4593590" cy="196850"/>
            </a:xfrm>
            <a:custGeom>
              <a:avLst/>
              <a:gdLst/>
              <a:ahLst/>
              <a:cxnLst/>
              <a:rect l="l" t="t" r="r" b="b"/>
              <a:pathLst>
                <a:path w="4593590" h="196850">
                  <a:moveTo>
                    <a:pt x="417576" y="179832"/>
                  </a:moveTo>
                  <a:lnTo>
                    <a:pt x="0" y="179832"/>
                  </a:lnTo>
                  <a:lnTo>
                    <a:pt x="0" y="196596"/>
                  </a:lnTo>
                  <a:lnTo>
                    <a:pt x="417576" y="196596"/>
                  </a:lnTo>
                  <a:lnTo>
                    <a:pt x="417576" y="179832"/>
                  </a:lnTo>
                  <a:close/>
                </a:path>
                <a:path w="4593590" h="196850">
                  <a:moveTo>
                    <a:pt x="1252728" y="115824"/>
                  </a:moveTo>
                  <a:lnTo>
                    <a:pt x="835152" y="115824"/>
                  </a:lnTo>
                  <a:lnTo>
                    <a:pt x="835152" y="134112"/>
                  </a:lnTo>
                  <a:lnTo>
                    <a:pt x="1252728" y="134112"/>
                  </a:lnTo>
                  <a:lnTo>
                    <a:pt x="1252728" y="115824"/>
                  </a:lnTo>
                  <a:close/>
                </a:path>
                <a:path w="4593590" h="196850">
                  <a:moveTo>
                    <a:pt x="2087880" y="0"/>
                  </a:moveTo>
                  <a:lnTo>
                    <a:pt x="1670304" y="0"/>
                  </a:lnTo>
                  <a:lnTo>
                    <a:pt x="1670304" y="19812"/>
                  </a:lnTo>
                  <a:lnTo>
                    <a:pt x="2087880" y="19812"/>
                  </a:lnTo>
                  <a:lnTo>
                    <a:pt x="2087880" y="0"/>
                  </a:lnTo>
                  <a:close/>
                </a:path>
                <a:path w="4593590" h="196850">
                  <a:moveTo>
                    <a:pt x="2923032" y="62484"/>
                  </a:moveTo>
                  <a:lnTo>
                    <a:pt x="2505456" y="62484"/>
                  </a:lnTo>
                  <a:lnTo>
                    <a:pt x="2505456" y="76200"/>
                  </a:lnTo>
                  <a:lnTo>
                    <a:pt x="2923032" y="76200"/>
                  </a:lnTo>
                  <a:lnTo>
                    <a:pt x="2923032" y="62484"/>
                  </a:lnTo>
                  <a:close/>
                </a:path>
                <a:path w="4593590" h="196850">
                  <a:moveTo>
                    <a:pt x="3758184" y="42672"/>
                  </a:moveTo>
                  <a:lnTo>
                    <a:pt x="3340608" y="42672"/>
                  </a:lnTo>
                  <a:lnTo>
                    <a:pt x="3340608" y="56388"/>
                  </a:lnTo>
                  <a:lnTo>
                    <a:pt x="3758184" y="56388"/>
                  </a:lnTo>
                  <a:lnTo>
                    <a:pt x="3758184" y="42672"/>
                  </a:lnTo>
                  <a:close/>
                </a:path>
                <a:path w="4593590" h="196850">
                  <a:moveTo>
                    <a:pt x="4593336" y="10668"/>
                  </a:moveTo>
                  <a:lnTo>
                    <a:pt x="4175760" y="10668"/>
                  </a:lnTo>
                  <a:lnTo>
                    <a:pt x="4175760" y="22860"/>
                  </a:lnTo>
                  <a:lnTo>
                    <a:pt x="4593336" y="22860"/>
                  </a:lnTo>
                  <a:lnTo>
                    <a:pt x="4593336" y="10668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80360" y="2721863"/>
              <a:ext cx="2087880" cy="64135"/>
            </a:xfrm>
            <a:custGeom>
              <a:avLst/>
              <a:gdLst/>
              <a:ahLst/>
              <a:cxnLst/>
              <a:rect l="l" t="t" r="r" b="b"/>
              <a:pathLst>
                <a:path w="2087879" h="64135">
                  <a:moveTo>
                    <a:pt x="417576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417576" y="1524"/>
                  </a:lnTo>
                  <a:lnTo>
                    <a:pt x="417576" y="0"/>
                  </a:lnTo>
                  <a:close/>
                </a:path>
                <a:path w="2087879" h="64135">
                  <a:moveTo>
                    <a:pt x="1252728" y="62484"/>
                  </a:moveTo>
                  <a:lnTo>
                    <a:pt x="835152" y="62484"/>
                  </a:lnTo>
                  <a:lnTo>
                    <a:pt x="835152" y="64008"/>
                  </a:lnTo>
                  <a:lnTo>
                    <a:pt x="1252728" y="64008"/>
                  </a:lnTo>
                  <a:lnTo>
                    <a:pt x="1252728" y="62484"/>
                  </a:lnTo>
                  <a:close/>
                </a:path>
                <a:path w="2087879" h="64135">
                  <a:moveTo>
                    <a:pt x="2087880" y="42672"/>
                  </a:moveTo>
                  <a:lnTo>
                    <a:pt x="1670304" y="42672"/>
                  </a:lnTo>
                  <a:lnTo>
                    <a:pt x="1670304" y="44196"/>
                  </a:lnTo>
                  <a:lnTo>
                    <a:pt x="2087880" y="44196"/>
                  </a:lnTo>
                  <a:lnTo>
                    <a:pt x="2087880" y="4267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10056" y="2546603"/>
              <a:ext cx="4593590" cy="355600"/>
            </a:xfrm>
            <a:custGeom>
              <a:avLst/>
              <a:gdLst/>
              <a:ahLst/>
              <a:cxnLst/>
              <a:rect l="l" t="t" r="r" b="b"/>
              <a:pathLst>
                <a:path w="4593590" h="355600">
                  <a:moveTo>
                    <a:pt x="417576" y="259080"/>
                  </a:moveTo>
                  <a:lnTo>
                    <a:pt x="0" y="259080"/>
                  </a:lnTo>
                  <a:lnTo>
                    <a:pt x="0" y="355092"/>
                  </a:lnTo>
                  <a:lnTo>
                    <a:pt x="417576" y="355092"/>
                  </a:lnTo>
                  <a:lnTo>
                    <a:pt x="417576" y="259080"/>
                  </a:lnTo>
                  <a:close/>
                </a:path>
                <a:path w="4593590" h="355600">
                  <a:moveTo>
                    <a:pt x="1252728" y="193548"/>
                  </a:moveTo>
                  <a:lnTo>
                    <a:pt x="835152" y="193548"/>
                  </a:lnTo>
                  <a:lnTo>
                    <a:pt x="835152" y="291084"/>
                  </a:lnTo>
                  <a:lnTo>
                    <a:pt x="1252728" y="291084"/>
                  </a:lnTo>
                  <a:lnTo>
                    <a:pt x="1252728" y="193548"/>
                  </a:lnTo>
                  <a:close/>
                </a:path>
                <a:path w="4593590" h="355600">
                  <a:moveTo>
                    <a:pt x="2087880" y="4572"/>
                  </a:moveTo>
                  <a:lnTo>
                    <a:pt x="1670304" y="4572"/>
                  </a:lnTo>
                  <a:lnTo>
                    <a:pt x="1670304" y="175260"/>
                  </a:lnTo>
                  <a:lnTo>
                    <a:pt x="2087880" y="175260"/>
                  </a:lnTo>
                  <a:lnTo>
                    <a:pt x="2087880" y="4572"/>
                  </a:lnTo>
                  <a:close/>
                </a:path>
                <a:path w="4593590" h="355600">
                  <a:moveTo>
                    <a:pt x="2923032" y="47244"/>
                  </a:moveTo>
                  <a:lnTo>
                    <a:pt x="2505456" y="47244"/>
                  </a:lnTo>
                  <a:lnTo>
                    <a:pt x="2505456" y="237744"/>
                  </a:lnTo>
                  <a:lnTo>
                    <a:pt x="2923032" y="237744"/>
                  </a:lnTo>
                  <a:lnTo>
                    <a:pt x="2923032" y="47244"/>
                  </a:lnTo>
                  <a:close/>
                </a:path>
                <a:path w="4593590" h="355600">
                  <a:moveTo>
                    <a:pt x="3758184" y="3048"/>
                  </a:moveTo>
                  <a:lnTo>
                    <a:pt x="3340608" y="3048"/>
                  </a:lnTo>
                  <a:lnTo>
                    <a:pt x="3340608" y="217932"/>
                  </a:lnTo>
                  <a:lnTo>
                    <a:pt x="3758184" y="217932"/>
                  </a:lnTo>
                  <a:lnTo>
                    <a:pt x="3758184" y="3048"/>
                  </a:lnTo>
                  <a:close/>
                </a:path>
                <a:path w="4593590" h="355600">
                  <a:moveTo>
                    <a:pt x="4593336" y="0"/>
                  </a:moveTo>
                  <a:lnTo>
                    <a:pt x="4175760" y="0"/>
                  </a:lnTo>
                  <a:lnTo>
                    <a:pt x="4175760" y="187452"/>
                  </a:lnTo>
                  <a:lnTo>
                    <a:pt x="4593336" y="187452"/>
                  </a:lnTo>
                  <a:lnTo>
                    <a:pt x="45933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01268" y="3540251"/>
              <a:ext cx="5011420" cy="0"/>
            </a:xfrm>
            <a:custGeom>
              <a:avLst/>
              <a:gdLst/>
              <a:ahLst/>
              <a:cxnLst/>
              <a:rect l="l" t="t" r="r" b="b"/>
              <a:pathLst>
                <a:path w="5011420">
                  <a:moveTo>
                    <a:pt x="0" y="0"/>
                  </a:moveTo>
                  <a:lnTo>
                    <a:pt x="5010911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318513" y="3230981"/>
            <a:ext cx="2374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8,271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54047" y="3204768"/>
            <a:ext cx="2374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9,165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63545" y="3174898"/>
            <a:ext cx="2876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10,187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24985" y="3180994"/>
            <a:ext cx="2374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9,973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34484" y="3160267"/>
            <a:ext cx="2876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10,679</a:t>
            </a:r>
            <a:endParaRPr sz="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69890" y="3158134"/>
            <a:ext cx="2876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10,739</a:t>
            </a:r>
            <a:endParaRPr sz="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10055" y="2759523"/>
            <a:ext cx="430530" cy="29337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315"/>
              </a:spcBef>
            </a:pPr>
            <a:r>
              <a:rPr sz="700" u="sng" spc="225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  </a:t>
            </a:r>
            <a:r>
              <a:rPr sz="700" u="sng" spc="-10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1,627</a:t>
            </a:r>
            <a:r>
              <a:rPr sz="700" u="sng" spc="500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 </a:t>
            </a:r>
            <a:endParaRPr sz="700">
              <a:latin typeface="Arial"/>
              <a:cs typeface="Arial"/>
            </a:endParaRPr>
          </a:p>
          <a:p>
            <a:pPr marL="10795" algn="ctr">
              <a:lnSpc>
                <a:spcPct val="100000"/>
              </a:lnSpc>
              <a:spcBef>
                <a:spcPts val="215"/>
              </a:spcBef>
            </a:pP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2,284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45207" y="2688107"/>
            <a:ext cx="430530" cy="30734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370"/>
              </a:spcBef>
            </a:pPr>
            <a:r>
              <a:rPr sz="700" u="sng" spc="225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  </a:t>
            </a:r>
            <a:r>
              <a:rPr sz="700" u="sng" spc="-10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1,662</a:t>
            </a:r>
            <a:r>
              <a:rPr sz="700" u="sng" spc="500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 </a:t>
            </a:r>
            <a:endParaRPr sz="700">
              <a:latin typeface="Arial"/>
              <a:cs typeface="Arial"/>
            </a:endParaRPr>
          </a:p>
          <a:p>
            <a:pPr marL="11430" algn="ctr">
              <a:lnSpc>
                <a:spcPct val="100000"/>
              </a:lnSpc>
              <a:spcBef>
                <a:spcPts val="265"/>
              </a:spcBef>
            </a:pP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2,451</a:t>
            </a:r>
            <a:endParaRPr sz="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89452" y="2570479"/>
            <a:ext cx="23749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2,917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80"/>
              </a:spcBef>
            </a:pP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3,387</a:t>
            </a:r>
            <a:endParaRPr sz="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24985" y="2623184"/>
            <a:ext cx="237490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3,249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2,642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660391" y="2591180"/>
            <a:ext cx="237490" cy="321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3,664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50"/>
              </a:spcBef>
            </a:pP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2,260</a:t>
            </a:r>
            <a:endParaRPr sz="7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95797" y="2574162"/>
            <a:ext cx="237490" cy="318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3,189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0"/>
              </a:spcBef>
            </a:pPr>
            <a:r>
              <a:rPr sz="700" spc="-10" dirty="0">
                <a:solidFill>
                  <a:srgbClr val="FFFFFF"/>
                </a:solidFill>
                <a:latin typeface="Arial"/>
                <a:cs typeface="Arial"/>
              </a:rPr>
              <a:t>2,788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11072" y="3465677"/>
            <a:ext cx="412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9709" y="3172155"/>
            <a:ext cx="23876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5,000</a:t>
            </a:r>
            <a:endParaRPr sz="7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8807" y="2878581"/>
            <a:ext cx="29019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10,000</a:t>
            </a:r>
            <a:endParaRPr sz="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8807" y="2291587"/>
            <a:ext cx="290195" cy="425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20,000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700" spc="-10" dirty="0">
                <a:latin typeface="Arial"/>
                <a:cs typeface="Arial"/>
              </a:rPr>
              <a:t>15,000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55089" y="3597655"/>
            <a:ext cx="1403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30" dirty="0">
                <a:latin typeface="Arial"/>
                <a:cs typeface="Arial"/>
              </a:rPr>
              <a:t>Jan</a:t>
            </a:r>
            <a:endParaRPr sz="7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51783" y="3597655"/>
            <a:ext cx="16002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latin typeface="Arial"/>
                <a:cs typeface="Arial"/>
              </a:rPr>
              <a:t>Apr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73853" y="3597655"/>
            <a:ext cx="1866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latin typeface="Arial"/>
                <a:cs typeface="Arial"/>
              </a:rPr>
              <a:t>May</a:t>
            </a:r>
            <a:endParaRPr sz="7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29707" y="3597655"/>
            <a:ext cx="1447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latin typeface="Arial"/>
                <a:cs typeface="Arial"/>
              </a:rPr>
              <a:t>Jun</a:t>
            </a:r>
            <a:endParaRPr sz="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3060" y="3462832"/>
            <a:ext cx="129539" cy="351155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spc="-30" dirty="0">
                <a:latin typeface="Arial"/>
                <a:cs typeface="Arial"/>
              </a:rPr>
              <a:t>(Tỷ</a:t>
            </a:r>
            <a:r>
              <a:rPr sz="6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đồng)</a:t>
            </a:r>
            <a:endParaRPr sz="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20773" y="2140457"/>
            <a:ext cx="238633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trường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b="1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12848" y="3861815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3" y="0"/>
                </a:moveTo>
                <a:lnTo>
                  <a:pt x="0" y="0"/>
                </a:lnTo>
                <a:lnTo>
                  <a:pt x="0" y="45720"/>
                </a:lnTo>
                <a:lnTo>
                  <a:pt x="47243" y="45720"/>
                </a:lnTo>
                <a:lnTo>
                  <a:pt x="47243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2179320" y="3597655"/>
            <a:ext cx="393065" cy="338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latin typeface="Arial"/>
                <a:cs typeface="Arial"/>
              </a:rPr>
              <a:t>Feb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Arial"/>
              <a:cs typeface="Arial"/>
            </a:endParaRPr>
          </a:p>
          <a:p>
            <a:pPr marL="119380">
              <a:lnSpc>
                <a:spcPct val="100000"/>
              </a:lnSpc>
            </a:pPr>
            <a:r>
              <a:rPr sz="600" spc="-10" dirty="0">
                <a:latin typeface="Arial"/>
                <a:cs typeface="Arial"/>
              </a:rPr>
              <a:t>shopee</a:t>
            </a:r>
            <a:endParaRPr sz="6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717292" y="3861815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45719" y="0"/>
                </a:moveTo>
                <a:lnTo>
                  <a:pt x="0" y="0"/>
                </a:lnTo>
                <a:lnTo>
                  <a:pt x="0" y="45720"/>
                </a:lnTo>
                <a:lnTo>
                  <a:pt x="45719" y="45720"/>
                </a:lnTo>
                <a:lnTo>
                  <a:pt x="45719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2802635" y="3597655"/>
            <a:ext cx="382905" cy="338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3835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latin typeface="Arial"/>
                <a:cs typeface="Arial"/>
              </a:rPr>
              <a:t>Mar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600" spc="-10" dirty="0">
                <a:latin typeface="Arial"/>
                <a:cs typeface="Arial"/>
              </a:rPr>
              <a:t>lazada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188207" y="3861815"/>
            <a:ext cx="855344" cy="45720"/>
            <a:chOff x="3188207" y="3861815"/>
            <a:chExt cx="855344" cy="45720"/>
          </a:xfrm>
        </p:grpSpPr>
        <p:sp>
          <p:nvSpPr>
            <p:cNvPr id="38" name="object 38"/>
            <p:cNvSpPr/>
            <p:nvPr/>
          </p:nvSpPr>
          <p:spPr>
            <a:xfrm>
              <a:off x="3188207" y="3861815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>
                  <a:moveTo>
                    <a:pt x="45719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5719" y="4572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535679" y="3861815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472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7244" y="45720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997451" y="3861815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5720" y="45720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3273805" y="3819245"/>
            <a:ext cx="1187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latin typeface="Arial"/>
                <a:cs typeface="Arial"/>
              </a:rPr>
              <a:t>tiki</a:t>
            </a:r>
            <a:endParaRPr sz="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622294" y="3819245"/>
            <a:ext cx="2311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sendo</a:t>
            </a:r>
            <a:endParaRPr sz="6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63238" y="3819245"/>
            <a:ext cx="40703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latin typeface="Arial"/>
                <a:cs typeface="Arial"/>
              </a:rPr>
              <a:t>tiktok</a:t>
            </a:r>
            <a:r>
              <a:rPr sz="600" spc="7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shop</a:t>
            </a:r>
            <a:endParaRPr sz="600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4979" y="166481"/>
            <a:ext cx="618744" cy="124602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435965" y="4079544"/>
            <a:ext cx="18116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PHÂN</a:t>
            </a:r>
            <a:r>
              <a:rPr sz="600" b="1" spc="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TÍCH</a:t>
            </a:r>
            <a:r>
              <a:rPr sz="600" b="1" spc="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50" dirty="0">
                <a:solidFill>
                  <a:srgbClr val="F05C25"/>
                </a:solidFill>
                <a:latin typeface="Arial"/>
                <a:cs typeface="Arial"/>
              </a:rPr>
              <a:t>CÁC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SÀN</a:t>
            </a:r>
            <a:r>
              <a:rPr sz="6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TMĐT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NỬA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ĐẦU</a:t>
            </a:r>
            <a:r>
              <a:rPr sz="600" b="1" spc="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NĂM</a:t>
            </a:r>
            <a:r>
              <a:rPr sz="600" b="1" spc="-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083046" y="408289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A5F27"/>
                </a:solidFill>
                <a:latin typeface="Arial"/>
                <a:cs typeface="Arial"/>
              </a:rPr>
              <a:t>11</a:t>
            </a:r>
            <a:endParaRPr sz="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71906" y="182371"/>
            <a:ext cx="257556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CHI</a:t>
            </a:r>
            <a:r>
              <a:rPr sz="800" b="1" spc="-1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TIẾT</a:t>
            </a:r>
            <a:r>
              <a:rPr sz="800" b="1" spc="-1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TĂNG</a:t>
            </a:r>
            <a:r>
              <a:rPr sz="800" b="1" spc="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FA5F27"/>
                </a:solidFill>
                <a:latin typeface="Arial"/>
                <a:cs typeface="Arial"/>
              </a:rPr>
              <a:t>TRƯỞNG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DOANH</a:t>
            </a:r>
            <a:r>
              <a:rPr sz="800" b="1" spc="-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THU</a:t>
            </a:r>
            <a:r>
              <a:rPr sz="800" b="1" spc="-1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A5F27"/>
                </a:solidFill>
                <a:latin typeface="Arial"/>
                <a:cs typeface="Arial"/>
              </a:rPr>
              <a:t>THEO</a:t>
            </a:r>
            <a:r>
              <a:rPr sz="800" b="1" spc="-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A5F27"/>
                </a:solidFill>
                <a:latin typeface="Arial"/>
                <a:cs typeface="Arial"/>
              </a:rPr>
              <a:t>THÁNG</a:t>
            </a:r>
            <a:endParaRPr sz="800">
              <a:latin typeface="Arial"/>
              <a:cs typeface="Arial"/>
            </a:endParaRPr>
          </a:p>
        </p:txBody>
      </p:sp>
      <p:pic>
        <p:nvPicPr>
          <p:cNvPr id="48" name="object 4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163067"/>
            <a:ext cx="45720" cy="1813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3432" y="163067"/>
            <a:ext cx="45720" cy="1813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4340" y="169529"/>
            <a:ext cx="618744" cy="1246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8650" y="4082592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05C25"/>
                </a:solidFill>
                <a:latin typeface="Arial"/>
                <a:cs typeface="Arial"/>
              </a:rPr>
              <a:t>12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747837" y="728471"/>
            <a:ext cx="3580129" cy="2874645"/>
            <a:chOff x="1747837" y="728471"/>
            <a:chExt cx="3580129" cy="2874645"/>
          </a:xfrm>
        </p:grpSpPr>
        <p:sp>
          <p:nvSpPr>
            <p:cNvPr id="6" name="object 6"/>
            <p:cNvSpPr/>
            <p:nvPr/>
          </p:nvSpPr>
          <p:spPr>
            <a:xfrm>
              <a:off x="2833116" y="972311"/>
              <a:ext cx="0" cy="2630805"/>
            </a:xfrm>
            <a:custGeom>
              <a:avLst/>
              <a:gdLst/>
              <a:ahLst/>
              <a:cxnLst/>
              <a:rect l="l" t="t" r="r" b="b"/>
              <a:pathLst>
                <a:path h="2630804">
                  <a:moveTo>
                    <a:pt x="0" y="288035"/>
                  </a:moveTo>
                  <a:lnTo>
                    <a:pt x="0" y="2630423"/>
                  </a:lnTo>
                </a:path>
                <a:path h="2630804">
                  <a:moveTo>
                    <a:pt x="0" y="143255"/>
                  </a:moveTo>
                  <a:lnTo>
                    <a:pt x="0" y="230123"/>
                  </a:lnTo>
                </a:path>
                <a:path h="2630804">
                  <a:moveTo>
                    <a:pt x="0" y="0"/>
                  </a:moveTo>
                  <a:lnTo>
                    <a:pt x="0" y="86867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52600" y="1059179"/>
              <a:ext cx="1556385" cy="56515"/>
            </a:xfrm>
            <a:custGeom>
              <a:avLst/>
              <a:gdLst/>
              <a:ahLst/>
              <a:cxnLst/>
              <a:rect l="l" t="t" r="r" b="b"/>
              <a:pathLst>
                <a:path w="1556385" h="56515">
                  <a:moveTo>
                    <a:pt x="1556003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1556003" y="56387"/>
                  </a:lnTo>
                  <a:lnTo>
                    <a:pt x="1556003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833116" y="829055"/>
              <a:ext cx="0" cy="85725"/>
            </a:xfrm>
            <a:custGeom>
              <a:avLst/>
              <a:gdLst/>
              <a:ahLst/>
              <a:cxnLst/>
              <a:rect l="l" t="t" r="r" b="b"/>
              <a:pathLst>
                <a:path h="85725">
                  <a:moveTo>
                    <a:pt x="0" y="0"/>
                  </a:moveTo>
                  <a:lnTo>
                    <a:pt x="0" y="85344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52600" y="914399"/>
              <a:ext cx="1515110" cy="58419"/>
            </a:xfrm>
            <a:custGeom>
              <a:avLst/>
              <a:gdLst/>
              <a:ahLst/>
              <a:cxnLst/>
              <a:rect l="l" t="t" r="r" b="b"/>
              <a:pathLst>
                <a:path w="1515110" h="58419">
                  <a:moveTo>
                    <a:pt x="1514855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514855" y="57912"/>
                  </a:lnTo>
                  <a:lnTo>
                    <a:pt x="1514855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833116" y="728471"/>
              <a:ext cx="1080770" cy="186055"/>
            </a:xfrm>
            <a:custGeom>
              <a:avLst/>
              <a:gdLst/>
              <a:ahLst/>
              <a:cxnLst/>
              <a:rect l="l" t="t" r="r" b="b"/>
              <a:pathLst>
                <a:path w="1080770" h="186055">
                  <a:moveTo>
                    <a:pt x="0" y="0"/>
                  </a:moveTo>
                  <a:lnTo>
                    <a:pt x="0" y="42672"/>
                  </a:lnTo>
                </a:path>
                <a:path w="1080770" h="186055">
                  <a:moveTo>
                    <a:pt x="1080516" y="100584"/>
                  </a:moveTo>
                  <a:lnTo>
                    <a:pt x="1080516" y="185928"/>
                  </a:lnTo>
                </a:path>
                <a:path w="1080770" h="186055">
                  <a:moveTo>
                    <a:pt x="1080516" y="0"/>
                  </a:moveTo>
                  <a:lnTo>
                    <a:pt x="1080516" y="42672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52600" y="771143"/>
              <a:ext cx="2265045" cy="489584"/>
            </a:xfrm>
            <a:custGeom>
              <a:avLst/>
              <a:gdLst/>
              <a:ahLst/>
              <a:cxnLst/>
              <a:rect l="l" t="t" r="r" b="b"/>
              <a:pathLst>
                <a:path w="2265045" h="489584">
                  <a:moveTo>
                    <a:pt x="734568" y="431292"/>
                  </a:moveTo>
                  <a:lnTo>
                    <a:pt x="0" y="431292"/>
                  </a:lnTo>
                  <a:lnTo>
                    <a:pt x="0" y="489204"/>
                  </a:lnTo>
                  <a:lnTo>
                    <a:pt x="734568" y="489204"/>
                  </a:lnTo>
                  <a:lnTo>
                    <a:pt x="734568" y="431292"/>
                  </a:lnTo>
                  <a:close/>
                </a:path>
                <a:path w="2265045" h="489584">
                  <a:moveTo>
                    <a:pt x="226466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2264664" y="57912"/>
                  </a:lnTo>
                  <a:lnTo>
                    <a:pt x="2264664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487168" y="771143"/>
              <a:ext cx="2002789" cy="489584"/>
            </a:xfrm>
            <a:custGeom>
              <a:avLst/>
              <a:gdLst/>
              <a:ahLst/>
              <a:cxnLst/>
              <a:rect l="l" t="t" r="r" b="b"/>
              <a:pathLst>
                <a:path w="2002789" h="489584">
                  <a:moveTo>
                    <a:pt x="359664" y="431292"/>
                  </a:moveTo>
                  <a:lnTo>
                    <a:pt x="0" y="431292"/>
                  </a:lnTo>
                  <a:lnTo>
                    <a:pt x="0" y="489204"/>
                  </a:lnTo>
                  <a:lnTo>
                    <a:pt x="359664" y="489204"/>
                  </a:lnTo>
                  <a:lnTo>
                    <a:pt x="359664" y="431292"/>
                  </a:lnTo>
                  <a:close/>
                </a:path>
                <a:path w="2002789" h="489584">
                  <a:moveTo>
                    <a:pt x="938784" y="143256"/>
                  </a:moveTo>
                  <a:lnTo>
                    <a:pt x="780275" y="143256"/>
                  </a:lnTo>
                  <a:lnTo>
                    <a:pt x="780275" y="201168"/>
                  </a:lnTo>
                  <a:lnTo>
                    <a:pt x="938784" y="201168"/>
                  </a:lnTo>
                  <a:lnTo>
                    <a:pt x="938784" y="143256"/>
                  </a:lnTo>
                  <a:close/>
                </a:path>
                <a:path w="2002789" h="489584">
                  <a:moveTo>
                    <a:pt x="1360932" y="288036"/>
                  </a:moveTo>
                  <a:lnTo>
                    <a:pt x="821423" y="288036"/>
                  </a:lnTo>
                  <a:lnTo>
                    <a:pt x="821423" y="344424"/>
                  </a:lnTo>
                  <a:lnTo>
                    <a:pt x="1360932" y="344424"/>
                  </a:lnTo>
                  <a:lnTo>
                    <a:pt x="1360932" y="288036"/>
                  </a:lnTo>
                  <a:close/>
                </a:path>
                <a:path w="2002789" h="489584">
                  <a:moveTo>
                    <a:pt x="2002536" y="0"/>
                  </a:moveTo>
                  <a:lnTo>
                    <a:pt x="1530096" y="0"/>
                  </a:lnTo>
                  <a:lnTo>
                    <a:pt x="1530096" y="57912"/>
                  </a:lnTo>
                  <a:lnTo>
                    <a:pt x="2002536" y="57912"/>
                  </a:lnTo>
                  <a:lnTo>
                    <a:pt x="2002536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52600" y="3502151"/>
              <a:ext cx="192405" cy="58419"/>
            </a:xfrm>
            <a:custGeom>
              <a:avLst/>
              <a:gdLst/>
              <a:ahLst/>
              <a:cxnLst/>
              <a:rect l="l" t="t" r="r" b="b"/>
              <a:pathLst>
                <a:path w="192405" h="58420">
                  <a:moveTo>
                    <a:pt x="192024" y="0"/>
                  </a:moveTo>
                  <a:lnTo>
                    <a:pt x="0" y="0"/>
                  </a:lnTo>
                  <a:lnTo>
                    <a:pt x="0" y="57911"/>
                  </a:lnTo>
                  <a:lnTo>
                    <a:pt x="192024" y="57911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44623" y="3502151"/>
              <a:ext cx="3175" cy="58419"/>
            </a:xfrm>
            <a:custGeom>
              <a:avLst/>
              <a:gdLst/>
              <a:ahLst/>
              <a:cxnLst/>
              <a:rect l="l" t="t" r="r" b="b"/>
              <a:pathLst>
                <a:path w="3175" h="58420">
                  <a:moveTo>
                    <a:pt x="3048" y="0"/>
                  </a:moveTo>
                  <a:lnTo>
                    <a:pt x="0" y="0"/>
                  </a:lnTo>
                  <a:lnTo>
                    <a:pt x="0" y="57911"/>
                  </a:lnTo>
                  <a:lnTo>
                    <a:pt x="3048" y="57911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752600" y="3358895"/>
              <a:ext cx="208915" cy="56515"/>
            </a:xfrm>
            <a:custGeom>
              <a:avLst/>
              <a:gdLst/>
              <a:ahLst/>
              <a:cxnLst/>
              <a:rect l="l" t="t" r="r" b="b"/>
              <a:pathLst>
                <a:path w="208914" h="56514">
                  <a:moveTo>
                    <a:pt x="208787" y="0"/>
                  </a:moveTo>
                  <a:lnTo>
                    <a:pt x="0" y="0"/>
                  </a:lnTo>
                  <a:lnTo>
                    <a:pt x="0" y="56388"/>
                  </a:lnTo>
                  <a:lnTo>
                    <a:pt x="208787" y="56388"/>
                  </a:lnTo>
                  <a:lnTo>
                    <a:pt x="208787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961388" y="3358895"/>
              <a:ext cx="48895" cy="56515"/>
            </a:xfrm>
            <a:custGeom>
              <a:avLst/>
              <a:gdLst/>
              <a:ahLst/>
              <a:cxnLst/>
              <a:rect l="l" t="t" r="r" b="b"/>
              <a:pathLst>
                <a:path w="48894" h="56514">
                  <a:moveTo>
                    <a:pt x="48768" y="0"/>
                  </a:moveTo>
                  <a:lnTo>
                    <a:pt x="0" y="0"/>
                  </a:lnTo>
                  <a:lnTo>
                    <a:pt x="0" y="56388"/>
                  </a:lnTo>
                  <a:lnTo>
                    <a:pt x="48768" y="56388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010156" y="3358895"/>
              <a:ext cx="3175" cy="56515"/>
            </a:xfrm>
            <a:custGeom>
              <a:avLst/>
              <a:gdLst/>
              <a:ahLst/>
              <a:cxnLst/>
              <a:rect l="l" t="t" r="r" b="b"/>
              <a:pathLst>
                <a:path w="3175" h="56514">
                  <a:moveTo>
                    <a:pt x="3048" y="0"/>
                  </a:moveTo>
                  <a:lnTo>
                    <a:pt x="0" y="0"/>
                  </a:lnTo>
                  <a:lnTo>
                    <a:pt x="0" y="56388"/>
                  </a:lnTo>
                  <a:lnTo>
                    <a:pt x="3048" y="56388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52600" y="3214115"/>
              <a:ext cx="274320" cy="58419"/>
            </a:xfrm>
            <a:custGeom>
              <a:avLst/>
              <a:gdLst/>
              <a:ahLst/>
              <a:cxnLst/>
              <a:rect l="l" t="t" r="r" b="b"/>
              <a:pathLst>
                <a:path w="274319" h="58420">
                  <a:moveTo>
                    <a:pt x="274319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274319" y="57912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026920" y="3214115"/>
              <a:ext cx="24765" cy="58419"/>
            </a:xfrm>
            <a:custGeom>
              <a:avLst/>
              <a:gdLst/>
              <a:ahLst/>
              <a:cxnLst/>
              <a:rect l="l" t="t" r="r" b="b"/>
              <a:pathLst>
                <a:path w="24764" h="58420">
                  <a:moveTo>
                    <a:pt x="2438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24384" y="57912"/>
                  </a:lnTo>
                  <a:lnTo>
                    <a:pt x="24384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051304" y="3214115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5" h="58420">
                  <a:moveTo>
                    <a:pt x="1523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523" y="57912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752600" y="3070859"/>
              <a:ext cx="230504" cy="58419"/>
            </a:xfrm>
            <a:custGeom>
              <a:avLst/>
              <a:gdLst/>
              <a:ahLst/>
              <a:cxnLst/>
              <a:rect l="l" t="t" r="r" b="b"/>
              <a:pathLst>
                <a:path w="230505" h="58419">
                  <a:moveTo>
                    <a:pt x="23012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230124" y="57912"/>
                  </a:lnTo>
                  <a:lnTo>
                    <a:pt x="230124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982724" y="3070859"/>
              <a:ext cx="62865" cy="58419"/>
            </a:xfrm>
            <a:custGeom>
              <a:avLst/>
              <a:gdLst/>
              <a:ahLst/>
              <a:cxnLst/>
              <a:rect l="l" t="t" r="r" b="b"/>
              <a:pathLst>
                <a:path w="62864" h="58419">
                  <a:moveTo>
                    <a:pt x="62483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62483" y="57912"/>
                  </a:lnTo>
                  <a:lnTo>
                    <a:pt x="62483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045208" y="3070859"/>
              <a:ext cx="18415" cy="58419"/>
            </a:xfrm>
            <a:custGeom>
              <a:avLst/>
              <a:gdLst/>
              <a:ahLst/>
              <a:cxnLst/>
              <a:rect l="l" t="t" r="r" b="b"/>
              <a:pathLst>
                <a:path w="18414" h="58419">
                  <a:moveTo>
                    <a:pt x="1828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8287" y="57912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52600" y="2927603"/>
              <a:ext cx="257810" cy="56515"/>
            </a:xfrm>
            <a:custGeom>
              <a:avLst/>
              <a:gdLst/>
              <a:ahLst/>
              <a:cxnLst/>
              <a:rect l="l" t="t" r="r" b="b"/>
              <a:pathLst>
                <a:path w="257810" h="56514">
                  <a:moveTo>
                    <a:pt x="257556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257556" y="56387"/>
                  </a:lnTo>
                  <a:lnTo>
                    <a:pt x="257556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10156" y="2927603"/>
              <a:ext cx="44450" cy="56515"/>
            </a:xfrm>
            <a:custGeom>
              <a:avLst/>
              <a:gdLst/>
              <a:ahLst/>
              <a:cxnLst/>
              <a:rect l="l" t="t" r="r" b="b"/>
              <a:pathLst>
                <a:path w="44450" h="56514">
                  <a:moveTo>
                    <a:pt x="44195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44195" y="56387"/>
                  </a:lnTo>
                  <a:lnTo>
                    <a:pt x="44195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54352" y="2927603"/>
              <a:ext cx="1905" cy="56515"/>
            </a:xfrm>
            <a:custGeom>
              <a:avLst/>
              <a:gdLst/>
              <a:ahLst/>
              <a:cxnLst/>
              <a:rect l="l" t="t" r="r" b="b"/>
              <a:pathLst>
                <a:path w="1905" h="56514">
                  <a:moveTo>
                    <a:pt x="1524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1524" y="56387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52600" y="2782823"/>
              <a:ext cx="274320" cy="58419"/>
            </a:xfrm>
            <a:custGeom>
              <a:avLst/>
              <a:gdLst/>
              <a:ahLst/>
              <a:cxnLst/>
              <a:rect l="l" t="t" r="r" b="b"/>
              <a:pathLst>
                <a:path w="274319" h="58419">
                  <a:moveTo>
                    <a:pt x="274319" y="0"/>
                  </a:moveTo>
                  <a:lnTo>
                    <a:pt x="0" y="0"/>
                  </a:lnTo>
                  <a:lnTo>
                    <a:pt x="0" y="57911"/>
                  </a:lnTo>
                  <a:lnTo>
                    <a:pt x="274319" y="57911"/>
                  </a:lnTo>
                  <a:lnTo>
                    <a:pt x="274319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26920" y="2782823"/>
              <a:ext cx="10795" cy="58419"/>
            </a:xfrm>
            <a:custGeom>
              <a:avLst/>
              <a:gdLst/>
              <a:ahLst/>
              <a:cxnLst/>
              <a:rect l="l" t="t" r="r" b="b"/>
              <a:pathLst>
                <a:path w="10794" h="58419">
                  <a:moveTo>
                    <a:pt x="10668" y="0"/>
                  </a:moveTo>
                  <a:lnTo>
                    <a:pt x="0" y="0"/>
                  </a:lnTo>
                  <a:lnTo>
                    <a:pt x="0" y="57911"/>
                  </a:lnTo>
                  <a:lnTo>
                    <a:pt x="10668" y="57911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037588" y="2782823"/>
              <a:ext cx="1905" cy="58419"/>
            </a:xfrm>
            <a:custGeom>
              <a:avLst/>
              <a:gdLst/>
              <a:ahLst/>
              <a:cxnLst/>
              <a:rect l="l" t="t" r="r" b="b"/>
              <a:pathLst>
                <a:path w="1905" h="58419">
                  <a:moveTo>
                    <a:pt x="1524" y="0"/>
                  </a:moveTo>
                  <a:lnTo>
                    <a:pt x="0" y="0"/>
                  </a:lnTo>
                  <a:lnTo>
                    <a:pt x="0" y="57911"/>
                  </a:lnTo>
                  <a:lnTo>
                    <a:pt x="1524" y="57911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52600" y="2639567"/>
              <a:ext cx="210820" cy="58419"/>
            </a:xfrm>
            <a:custGeom>
              <a:avLst/>
              <a:gdLst/>
              <a:ahLst/>
              <a:cxnLst/>
              <a:rect l="l" t="t" r="r" b="b"/>
              <a:pathLst>
                <a:path w="210819" h="58419">
                  <a:moveTo>
                    <a:pt x="210312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210312" y="57912"/>
                  </a:lnTo>
                  <a:lnTo>
                    <a:pt x="210312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962911" y="2639567"/>
              <a:ext cx="146685" cy="58419"/>
            </a:xfrm>
            <a:custGeom>
              <a:avLst/>
              <a:gdLst/>
              <a:ahLst/>
              <a:cxnLst/>
              <a:rect l="l" t="t" r="r" b="b"/>
              <a:pathLst>
                <a:path w="146685" h="58419">
                  <a:moveTo>
                    <a:pt x="14630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46304" y="57912"/>
                  </a:lnTo>
                  <a:lnTo>
                    <a:pt x="146304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09215" y="2639567"/>
              <a:ext cx="7620" cy="58419"/>
            </a:xfrm>
            <a:custGeom>
              <a:avLst/>
              <a:gdLst/>
              <a:ahLst/>
              <a:cxnLst/>
              <a:rect l="l" t="t" r="r" b="b"/>
              <a:pathLst>
                <a:path w="7619" h="58419">
                  <a:moveTo>
                    <a:pt x="7619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7619" y="57912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52600" y="2496311"/>
              <a:ext cx="417830" cy="58419"/>
            </a:xfrm>
            <a:custGeom>
              <a:avLst/>
              <a:gdLst/>
              <a:ahLst/>
              <a:cxnLst/>
              <a:rect l="l" t="t" r="r" b="b"/>
              <a:pathLst>
                <a:path w="417830" h="58419">
                  <a:moveTo>
                    <a:pt x="417575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417575" y="57912"/>
                  </a:lnTo>
                  <a:lnTo>
                    <a:pt x="417575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170176" y="2496311"/>
              <a:ext cx="33655" cy="58419"/>
            </a:xfrm>
            <a:custGeom>
              <a:avLst/>
              <a:gdLst/>
              <a:ahLst/>
              <a:cxnLst/>
              <a:rect l="l" t="t" r="r" b="b"/>
              <a:pathLst>
                <a:path w="33655" h="58419">
                  <a:moveTo>
                    <a:pt x="33528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33528" y="57912"/>
                  </a:lnTo>
                  <a:lnTo>
                    <a:pt x="33528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03704" y="2496311"/>
              <a:ext cx="12700" cy="58419"/>
            </a:xfrm>
            <a:custGeom>
              <a:avLst/>
              <a:gdLst/>
              <a:ahLst/>
              <a:cxnLst/>
              <a:rect l="l" t="t" r="r" b="b"/>
              <a:pathLst>
                <a:path w="12700" h="58419">
                  <a:moveTo>
                    <a:pt x="12191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2191" y="57912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52600" y="2208275"/>
              <a:ext cx="247015" cy="58419"/>
            </a:xfrm>
            <a:custGeom>
              <a:avLst/>
              <a:gdLst/>
              <a:ahLst/>
              <a:cxnLst/>
              <a:rect l="l" t="t" r="r" b="b"/>
              <a:pathLst>
                <a:path w="247014" h="58419">
                  <a:moveTo>
                    <a:pt x="246887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246887" y="57912"/>
                  </a:lnTo>
                  <a:lnTo>
                    <a:pt x="246887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99488" y="2208275"/>
              <a:ext cx="149860" cy="58419"/>
            </a:xfrm>
            <a:custGeom>
              <a:avLst/>
              <a:gdLst/>
              <a:ahLst/>
              <a:cxnLst/>
              <a:rect l="l" t="t" r="r" b="b"/>
              <a:pathLst>
                <a:path w="149860" h="58419">
                  <a:moveTo>
                    <a:pt x="149351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49351" y="57912"/>
                  </a:lnTo>
                  <a:lnTo>
                    <a:pt x="149351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148840" y="2208275"/>
              <a:ext cx="32384" cy="58419"/>
            </a:xfrm>
            <a:custGeom>
              <a:avLst/>
              <a:gdLst/>
              <a:ahLst/>
              <a:cxnLst/>
              <a:rect l="l" t="t" r="r" b="b"/>
              <a:pathLst>
                <a:path w="32385" h="58419">
                  <a:moveTo>
                    <a:pt x="3200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32004" y="57912"/>
                  </a:lnTo>
                  <a:lnTo>
                    <a:pt x="3200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752600" y="2065019"/>
              <a:ext cx="428625" cy="58419"/>
            </a:xfrm>
            <a:custGeom>
              <a:avLst/>
              <a:gdLst/>
              <a:ahLst/>
              <a:cxnLst/>
              <a:rect l="l" t="t" r="r" b="b"/>
              <a:pathLst>
                <a:path w="428625" h="58419">
                  <a:moveTo>
                    <a:pt x="428244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428244" y="57912"/>
                  </a:lnTo>
                  <a:lnTo>
                    <a:pt x="428244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80844" y="2065019"/>
              <a:ext cx="114300" cy="58419"/>
            </a:xfrm>
            <a:custGeom>
              <a:avLst/>
              <a:gdLst/>
              <a:ahLst/>
              <a:cxnLst/>
              <a:rect l="l" t="t" r="r" b="b"/>
              <a:pathLst>
                <a:path w="114300" h="58419">
                  <a:moveTo>
                    <a:pt x="114300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14300" y="57912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95144" y="2065019"/>
              <a:ext cx="7620" cy="58419"/>
            </a:xfrm>
            <a:custGeom>
              <a:avLst/>
              <a:gdLst/>
              <a:ahLst/>
              <a:cxnLst/>
              <a:rect l="l" t="t" r="r" b="b"/>
              <a:pathLst>
                <a:path w="7619" h="58419">
                  <a:moveTo>
                    <a:pt x="7619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7619" y="57912"/>
                  </a:lnTo>
                  <a:lnTo>
                    <a:pt x="761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52600" y="1921763"/>
              <a:ext cx="417830" cy="56515"/>
            </a:xfrm>
            <a:custGeom>
              <a:avLst/>
              <a:gdLst/>
              <a:ahLst/>
              <a:cxnLst/>
              <a:rect l="l" t="t" r="r" b="b"/>
              <a:pathLst>
                <a:path w="417830" h="56514">
                  <a:moveTo>
                    <a:pt x="417575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417575" y="56387"/>
                  </a:lnTo>
                  <a:lnTo>
                    <a:pt x="417575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170176" y="1921763"/>
              <a:ext cx="251460" cy="56515"/>
            </a:xfrm>
            <a:custGeom>
              <a:avLst/>
              <a:gdLst/>
              <a:ahLst/>
              <a:cxnLst/>
              <a:rect l="l" t="t" r="r" b="b"/>
              <a:pathLst>
                <a:path w="251460" h="56514">
                  <a:moveTo>
                    <a:pt x="251460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251460" y="56387"/>
                  </a:lnTo>
                  <a:lnTo>
                    <a:pt x="251460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421636" y="1921763"/>
              <a:ext cx="21590" cy="56515"/>
            </a:xfrm>
            <a:custGeom>
              <a:avLst/>
              <a:gdLst/>
              <a:ahLst/>
              <a:cxnLst/>
              <a:rect l="l" t="t" r="r" b="b"/>
              <a:pathLst>
                <a:path w="21589" h="56514">
                  <a:moveTo>
                    <a:pt x="21336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21336" y="56387"/>
                  </a:lnTo>
                  <a:lnTo>
                    <a:pt x="2133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752600" y="1776983"/>
              <a:ext cx="734695" cy="58419"/>
            </a:xfrm>
            <a:custGeom>
              <a:avLst/>
              <a:gdLst/>
              <a:ahLst/>
              <a:cxnLst/>
              <a:rect l="l" t="t" r="r" b="b"/>
              <a:pathLst>
                <a:path w="734694" h="58419">
                  <a:moveTo>
                    <a:pt x="734568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734568" y="57912"/>
                  </a:lnTo>
                  <a:lnTo>
                    <a:pt x="734568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487168" y="1776983"/>
              <a:ext cx="119380" cy="58419"/>
            </a:xfrm>
            <a:custGeom>
              <a:avLst/>
              <a:gdLst/>
              <a:ahLst/>
              <a:cxnLst/>
              <a:rect l="l" t="t" r="r" b="b"/>
              <a:pathLst>
                <a:path w="119380" h="58419">
                  <a:moveTo>
                    <a:pt x="118871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18871" y="57912"/>
                  </a:lnTo>
                  <a:lnTo>
                    <a:pt x="118871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606039" y="1776983"/>
              <a:ext cx="12700" cy="58419"/>
            </a:xfrm>
            <a:custGeom>
              <a:avLst/>
              <a:gdLst/>
              <a:ahLst/>
              <a:cxnLst/>
              <a:rect l="l" t="t" r="r" b="b"/>
              <a:pathLst>
                <a:path w="12700" h="58419">
                  <a:moveTo>
                    <a:pt x="12192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12192" y="57912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52600" y="1633727"/>
              <a:ext cx="632460" cy="58419"/>
            </a:xfrm>
            <a:custGeom>
              <a:avLst/>
              <a:gdLst/>
              <a:ahLst/>
              <a:cxnLst/>
              <a:rect l="l" t="t" r="r" b="b"/>
              <a:pathLst>
                <a:path w="632460" h="58419">
                  <a:moveTo>
                    <a:pt x="632460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632460" y="57912"/>
                  </a:lnTo>
                  <a:lnTo>
                    <a:pt x="632460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385059" y="1633727"/>
              <a:ext cx="219710" cy="58419"/>
            </a:xfrm>
            <a:custGeom>
              <a:avLst/>
              <a:gdLst/>
              <a:ahLst/>
              <a:cxnLst/>
              <a:rect l="l" t="t" r="r" b="b"/>
              <a:pathLst>
                <a:path w="219710" h="58419">
                  <a:moveTo>
                    <a:pt x="219456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219456" y="57912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604516" y="1633727"/>
              <a:ext cx="36830" cy="58419"/>
            </a:xfrm>
            <a:custGeom>
              <a:avLst/>
              <a:gdLst/>
              <a:ahLst/>
              <a:cxnLst/>
              <a:rect l="l" t="t" r="r" b="b"/>
              <a:pathLst>
                <a:path w="36830" h="58419">
                  <a:moveTo>
                    <a:pt x="36575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36575" y="57912"/>
                  </a:lnTo>
                  <a:lnTo>
                    <a:pt x="3657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752600" y="1490471"/>
              <a:ext cx="620395" cy="56515"/>
            </a:xfrm>
            <a:custGeom>
              <a:avLst/>
              <a:gdLst/>
              <a:ahLst/>
              <a:cxnLst/>
              <a:rect l="l" t="t" r="r" b="b"/>
              <a:pathLst>
                <a:path w="620394" h="56515">
                  <a:moveTo>
                    <a:pt x="620268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620268" y="56387"/>
                  </a:lnTo>
                  <a:lnTo>
                    <a:pt x="620268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372868" y="1490471"/>
              <a:ext cx="106680" cy="56515"/>
            </a:xfrm>
            <a:custGeom>
              <a:avLst/>
              <a:gdLst/>
              <a:ahLst/>
              <a:cxnLst/>
              <a:rect l="l" t="t" r="r" b="b"/>
              <a:pathLst>
                <a:path w="106680" h="56515">
                  <a:moveTo>
                    <a:pt x="106680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106680" y="56387"/>
                  </a:lnTo>
                  <a:lnTo>
                    <a:pt x="106680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479548" y="1490471"/>
              <a:ext cx="1905" cy="56515"/>
            </a:xfrm>
            <a:custGeom>
              <a:avLst/>
              <a:gdLst/>
              <a:ahLst/>
              <a:cxnLst/>
              <a:rect l="l" t="t" r="r" b="b"/>
              <a:pathLst>
                <a:path w="1905" h="56515">
                  <a:moveTo>
                    <a:pt x="1524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1524" y="56387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752600" y="1345691"/>
              <a:ext cx="612775" cy="58419"/>
            </a:xfrm>
            <a:custGeom>
              <a:avLst/>
              <a:gdLst/>
              <a:ahLst/>
              <a:cxnLst/>
              <a:rect l="l" t="t" r="r" b="b"/>
              <a:pathLst>
                <a:path w="612775" h="58419">
                  <a:moveTo>
                    <a:pt x="612648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612648" y="57912"/>
                  </a:lnTo>
                  <a:lnTo>
                    <a:pt x="612648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365248" y="1345691"/>
              <a:ext cx="218440" cy="58419"/>
            </a:xfrm>
            <a:custGeom>
              <a:avLst/>
              <a:gdLst/>
              <a:ahLst/>
              <a:cxnLst/>
              <a:rect l="l" t="t" r="r" b="b"/>
              <a:pathLst>
                <a:path w="218439" h="58419">
                  <a:moveTo>
                    <a:pt x="217931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217931" y="57912"/>
                  </a:lnTo>
                  <a:lnTo>
                    <a:pt x="217931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583180" y="1202435"/>
              <a:ext cx="302260" cy="201295"/>
            </a:xfrm>
            <a:custGeom>
              <a:avLst/>
              <a:gdLst/>
              <a:ahLst/>
              <a:cxnLst/>
              <a:rect l="l" t="t" r="r" b="b"/>
              <a:pathLst>
                <a:path w="302260" h="201294">
                  <a:moveTo>
                    <a:pt x="22860" y="143256"/>
                  </a:moveTo>
                  <a:lnTo>
                    <a:pt x="0" y="143256"/>
                  </a:lnTo>
                  <a:lnTo>
                    <a:pt x="0" y="201168"/>
                  </a:lnTo>
                  <a:lnTo>
                    <a:pt x="22860" y="201168"/>
                  </a:lnTo>
                  <a:lnTo>
                    <a:pt x="22860" y="143256"/>
                  </a:lnTo>
                  <a:close/>
                </a:path>
                <a:path w="302260" h="201294">
                  <a:moveTo>
                    <a:pt x="301752" y="0"/>
                  </a:moveTo>
                  <a:lnTo>
                    <a:pt x="263652" y="0"/>
                  </a:lnTo>
                  <a:lnTo>
                    <a:pt x="263652" y="57912"/>
                  </a:lnTo>
                  <a:lnTo>
                    <a:pt x="301752" y="57912"/>
                  </a:lnTo>
                  <a:lnTo>
                    <a:pt x="30175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913632" y="972311"/>
              <a:ext cx="0" cy="2630805"/>
            </a:xfrm>
            <a:custGeom>
              <a:avLst/>
              <a:gdLst/>
              <a:ahLst/>
              <a:cxnLst/>
              <a:rect l="l" t="t" r="r" b="b"/>
              <a:pathLst>
                <a:path h="2630804">
                  <a:moveTo>
                    <a:pt x="0" y="143255"/>
                  </a:moveTo>
                  <a:lnTo>
                    <a:pt x="0" y="2630423"/>
                  </a:lnTo>
                </a:path>
                <a:path h="2630804">
                  <a:moveTo>
                    <a:pt x="0" y="0"/>
                  </a:moveTo>
                  <a:lnTo>
                    <a:pt x="0" y="86867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425952" y="771143"/>
              <a:ext cx="1088390" cy="344805"/>
            </a:xfrm>
            <a:custGeom>
              <a:avLst/>
              <a:gdLst/>
              <a:ahLst/>
              <a:cxnLst/>
              <a:rect l="l" t="t" r="r" b="b"/>
              <a:pathLst>
                <a:path w="1088389" h="344805">
                  <a:moveTo>
                    <a:pt x="1524" y="143256"/>
                  </a:moveTo>
                  <a:lnTo>
                    <a:pt x="0" y="143256"/>
                  </a:lnTo>
                  <a:lnTo>
                    <a:pt x="0" y="201168"/>
                  </a:lnTo>
                  <a:lnTo>
                    <a:pt x="1524" y="201168"/>
                  </a:lnTo>
                  <a:lnTo>
                    <a:pt x="1524" y="143256"/>
                  </a:lnTo>
                  <a:close/>
                </a:path>
                <a:path w="1088389" h="344805">
                  <a:moveTo>
                    <a:pt x="457200" y="288036"/>
                  </a:moveTo>
                  <a:lnTo>
                    <a:pt x="422148" y="288036"/>
                  </a:lnTo>
                  <a:lnTo>
                    <a:pt x="422148" y="344424"/>
                  </a:lnTo>
                  <a:lnTo>
                    <a:pt x="457200" y="344424"/>
                  </a:lnTo>
                  <a:lnTo>
                    <a:pt x="457200" y="288036"/>
                  </a:lnTo>
                  <a:close/>
                </a:path>
                <a:path w="1088389" h="344805">
                  <a:moveTo>
                    <a:pt x="1088136" y="0"/>
                  </a:moveTo>
                  <a:lnTo>
                    <a:pt x="1063752" y="0"/>
                  </a:lnTo>
                  <a:lnTo>
                    <a:pt x="1063752" y="57912"/>
                  </a:lnTo>
                  <a:lnTo>
                    <a:pt x="1088136" y="57912"/>
                  </a:lnTo>
                  <a:lnTo>
                    <a:pt x="108813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947672" y="914399"/>
              <a:ext cx="1937385" cy="2646045"/>
            </a:xfrm>
            <a:custGeom>
              <a:avLst/>
              <a:gdLst/>
              <a:ahLst/>
              <a:cxnLst/>
              <a:rect l="l" t="t" r="r" b="b"/>
              <a:pathLst>
                <a:path w="1937385" h="2646045">
                  <a:moveTo>
                    <a:pt x="1524" y="2587764"/>
                  </a:moveTo>
                  <a:lnTo>
                    <a:pt x="0" y="2587764"/>
                  </a:lnTo>
                  <a:lnTo>
                    <a:pt x="0" y="2645664"/>
                  </a:lnTo>
                  <a:lnTo>
                    <a:pt x="1524" y="2645664"/>
                  </a:lnTo>
                  <a:lnTo>
                    <a:pt x="1524" y="2587764"/>
                  </a:lnTo>
                  <a:close/>
                </a:path>
                <a:path w="1937385" h="2646045">
                  <a:moveTo>
                    <a:pt x="67056" y="2444496"/>
                  </a:moveTo>
                  <a:lnTo>
                    <a:pt x="65532" y="2444496"/>
                  </a:lnTo>
                  <a:lnTo>
                    <a:pt x="65532" y="2500884"/>
                  </a:lnTo>
                  <a:lnTo>
                    <a:pt x="67056" y="2500884"/>
                  </a:lnTo>
                  <a:lnTo>
                    <a:pt x="67056" y="2444496"/>
                  </a:lnTo>
                  <a:close/>
                </a:path>
                <a:path w="1937385" h="2646045">
                  <a:moveTo>
                    <a:pt x="106680" y="2299716"/>
                  </a:moveTo>
                  <a:lnTo>
                    <a:pt x="105156" y="2299716"/>
                  </a:lnTo>
                  <a:lnTo>
                    <a:pt x="105156" y="2357628"/>
                  </a:lnTo>
                  <a:lnTo>
                    <a:pt x="106680" y="2357628"/>
                  </a:lnTo>
                  <a:lnTo>
                    <a:pt x="106680" y="2299716"/>
                  </a:lnTo>
                  <a:close/>
                </a:path>
                <a:path w="1937385" h="2646045">
                  <a:moveTo>
                    <a:pt x="109728" y="2013204"/>
                  </a:moveTo>
                  <a:lnTo>
                    <a:pt x="108204" y="2013204"/>
                  </a:lnTo>
                  <a:lnTo>
                    <a:pt x="108204" y="2069592"/>
                  </a:lnTo>
                  <a:lnTo>
                    <a:pt x="109728" y="2069592"/>
                  </a:lnTo>
                  <a:lnTo>
                    <a:pt x="109728" y="2013204"/>
                  </a:lnTo>
                  <a:close/>
                </a:path>
                <a:path w="1937385" h="2646045">
                  <a:moveTo>
                    <a:pt x="117348" y="2156460"/>
                  </a:moveTo>
                  <a:lnTo>
                    <a:pt x="115824" y="2156460"/>
                  </a:lnTo>
                  <a:lnTo>
                    <a:pt x="115824" y="2214372"/>
                  </a:lnTo>
                  <a:lnTo>
                    <a:pt x="117348" y="2214372"/>
                  </a:lnTo>
                  <a:lnTo>
                    <a:pt x="117348" y="2156460"/>
                  </a:lnTo>
                  <a:close/>
                </a:path>
                <a:path w="1937385" h="2646045">
                  <a:moveTo>
                    <a:pt x="170688" y="1725168"/>
                  </a:moveTo>
                  <a:lnTo>
                    <a:pt x="169164" y="1725168"/>
                  </a:lnTo>
                  <a:lnTo>
                    <a:pt x="169164" y="1783080"/>
                  </a:lnTo>
                  <a:lnTo>
                    <a:pt x="170688" y="1783080"/>
                  </a:lnTo>
                  <a:lnTo>
                    <a:pt x="170688" y="1725168"/>
                  </a:lnTo>
                  <a:close/>
                </a:path>
                <a:path w="1937385" h="2646045">
                  <a:moveTo>
                    <a:pt x="236220" y="1293876"/>
                  </a:moveTo>
                  <a:lnTo>
                    <a:pt x="233172" y="1293876"/>
                  </a:lnTo>
                  <a:lnTo>
                    <a:pt x="233172" y="1351788"/>
                  </a:lnTo>
                  <a:lnTo>
                    <a:pt x="236220" y="1351788"/>
                  </a:lnTo>
                  <a:lnTo>
                    <a:pt x="236220" y="1293876"/>
                  </a:lnTo>
                  <a:close/>
                </a:path>
                <a:path w="1937385" h="2646045">
                  <a:moveTo>
                    <a:pt x="356616" y="1150620"/>
                  </a:moveTo>
                  <a:lnTo>
                    <a:pt x="355092" y="1150620"/>
                  </a:lnTo>
                  <a:lnTo>
                    <a:pt x="355092" y="1208532"/>
                  </a:lnTo>
                  <a:lnTo>
                    <a:pt x="356616" y="1208532"/>
                  </a:lnTo>
                  <a:lnTo>
                    <a:pt x="356616" y="1150620"/>
                  </a:lnTo>
                  <a:close/>
                </a:path>
                <a:path w="1937385" h="2646045">
                  <a:moveTo>
                    <a:pt x="694944" y="719328"/>
                  </a:moveTo>
                  <a:lnTo>
                    <a:pt x="693420" y="719328"/>
                  </a:lnTo>
                  <a:lnTo>
                    <a:pt x="693420" y="777240"/>
                  </a:lnTo>
                  <a:lnTo>
                    <a:pt x="694944" y="777240"/>
                  </a:lnTo>
                  <a:lnTo>
                    <a:pt x="694944" y="719328"/>
                  </a:lnTo>
                  <a:close/>
                </a:path>
                <a:path w="1937385" h="2646045">
                  <a:moveTo>
                    <a:pt x="944880" y="288036"/>
                  </a:moveTo>
                  <a:lnTo>
                    <a:pt x="937260" y="288036"/>
                  </a:lnTo>
                  <a:lnTo>
                    <a:pt x="937260" y="345948"/>
                  </a:lnTo>
                  <a:lnTo>
                    <a:pt x="944880" y="345948"/>
                  </a:lnTo>
                  <a:lnTo>
                    <a:pt x="944880" y="288036"/>
                  </a:lnTo>
                  <a:close/>
                </a:path>
                <a:path w="1937385" h="2646045">
                  <a:moveTo>
                    <a:pt x="1481328" y="0"/>
                  </a:moveTo>
                  <a:lnTo>
                    <a:pt x="1479804" y="0"/>
                  </a:lnTo>
                  <a:lnTo>
                    <a:pt x="1479804" y="57912"/>
                  </a:lnTo>
                  <a:lnTo>
                    <a:pt x="1481328" y="57912"/>
                  </a:lnTo>
                  <a:lnTo>
                    <a:pt x="1481328" y="0"/>
                  </a:lnTo>
                  <a:close/>
                </a:path>
                <a:path w="1937385" h="2646045">
                  <a:moveTo>
                    <a:pt x="1937004" y="144780"/>
                  </a:moveTo>
                  <a:lnTo>
                    <a:pt x="1935480" y="144780"/>
                  </a:lnTo>
                  <a:lnTo>
                    <a:pt x="1935480" y="201168"/>
                  </a:lnTo>
                  <a:lnTo>
                    <a:pt x="1937004" y="201168"/>
                  </a:lnTo>
                  <a:lnTo>
                    <a:pt x="1937004" y="14478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013204" y="2639567"/>
              <a:ext cx="131445" cy="775970"/>
            </a:xfrm>
            <a:custGeom>
              <a:avLst/>
              <a:gdLst/>
              <a:ahLst/>
              <a:cxnLst/>
              <a:rect l="l" t="t" r="r" b="b"/>
              <a:pathLst>
                <a:path w="131444" h="775970">
                  <a:moveTo>
                    <a:pt x="41148" y="719328"/>
                  </a:moveTo>
                  <a:lnTo>
                    <a:pt x="0" y="719328"/>
                  </a:lnTo>
                  <a:lnTo>
                    <a:pt x="0" y="775716"/>
                  </a:lnTo>
                  <a:lnTo>
                    <a:pt x="41148" y="775716"/>
                  </a:lnTo>
                  <a:lnTo>
                    <a:pt x="41148" y="719328"/>
                  </a:lnTo>
                  <a:close/>
                </a:path>
                <a:path w="131444" h="775970">
                  <a:moveTo>
                    <a:pt x="67056" y="574548"/>
                  </a:moveTo>
                  <a:lnTo>
                    <a:pt x="39624" y="574548"/>
                  </a:lnTo>
                  <a:lnTo>
                    <a:pt x="39624" y="632460"/>
                  </a:lnTo>
                  <a:lnTo>
                    <a:pt x="67056" y="632460"/>
                  </a:lnTo>
                  <a:lnTo>
                    <a:pt x="67056" y="574548"/>
                  </a:lnTo>
                  <a:close/>
                </a:path>
                <a:path w="131444" h="775970">
                  <a:moveTo>
                    <a:pt x="74676" y="431292"/>
                  </a:moveTo>
                  <a:lnTo>
                    <a:pt x="51816" y="431292"/>
                  </a:lnTo>
                  <a:lnTo>
                    <a:pt x="51816" y="489204"/>
                  </a:lnTo>
                  <a:lnTo>
                    <a:pt x="74676" y="489204"/>
                  </a:lnTo>
                  <a:lnTo>
                    <a:pt x="74676" y="431292"/>
                  </a:lnTo>
                  <a:close/>
                </a:path>
                <a:path w="131444" h="775970">
                  <a:moveTo>
                    <a:pt x="85344" y="288036"/>
                  </a:moveTo>
                  <a:lnTo>
                    <a:pt x="42672" y="288036"/>
                  </a:lnTo>
                  <a:lnTo>
                    <a:pt x="42672" y="344424"/>
                  </a:lnTo>
                  <a:lnTo>
                    <a:pt x="85344" y="344424"/>
                  </a:lnTo>
                  <a:lnTo>
                    <a:pt x="85344" y="288036"/>
                  </a:lnTo>
                  <a:close/>
                </a:path>
                <a:path w="131444" h="775970">
                  <a:moveTo>
                    <a:pt x="111252" y="143256"/>
                  </a:moveTo>
                  <a:lnTo>
                    <a:pt x="25908" y="143256"/>
                  </a:lnTo>
                  <a:lnTo>
                    <a:pt x="25908" y="201168"/>
                  </a:lnTo>
                  <a:lnTo>
                    <a:pt x="111252" y="201168"/>
                  </a:lnTo>
                  <a:lnTo>
                    <a:pt x="111252" y="143256"/>
                  </a:lnTo>
                  <a:close/>
                </a:path>
                <a:path w="131444" h="775970">
                  <a:moveTo>
                    <a:pt x="131064" y="0"/>
                  </a:moveTo>
                  <a:lnTo>
                    <a:pt x="105156" y="0"/>
                  </a:lnTo>
                  <a:lnTo>
                    <a:pt x="105156" y="57912"/>
                  </a:lnTo>
                  <a:lnTo>
                    <a:pt x="131064" y="57912"/>
                  </a:lnTo>
                  <a:lnTo>
                    <a:pt x="1310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752600" y="2353055"/>
              <a:ext cx="325120" cy="56515"/>
            </a:xfrm>
            <a:custGeom>
              <a:avLst/>
              <a:gdLst/>
              <a:ahLst/>
              <a:cxnLst/>
              <a:rect l="l" t="t" r="r" b="b"/>
              <a:pathLst>
                <a:path w="325119" h="56514">
                  <a:moveTo>
                    <a:pt x="324612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324612" y="56387"/>
                  </a:lnTo>
                  <a:lnTo>
                    <a:pt x="324612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077211" y="2353055"/>
              <a:ext cx="44450" cy="56515"/>
            </a:xfrm>
            <a:custGeom>
              <a:avLst/>
              <a:gdLst/>
              <a:ahLst/>
              <a:cxnLst/>
              <a:rect l="l" t="t" r="r" b="b"/>
              <a:pathLst>
                <a:path w="44450" h="56514">
                  <a:moveTo>
                    <a:pt x="44195" y="0"/>
                  </a:moveTo>
                  <a:lnTo>
                    <a:pt x="0" y="0"/>
                  </a:lnTo>
                  <a:lnTo>
                    <a:pt x="0" y="56387"/>
                  </a:lnTo>
                  <a:lnTo>
                    <a:pt x="44195" y="56387"/>
                  </a:lnTo>
                  <a:lnTo>
                    <a:pt x="44195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121408" y="914399"/>
              <a:ext cx="2007235" cy="1495425"/>
            </a:xfrm>
            <a:custGeom>
              <a:avLst/>
              <a:gdLst/>
              <a:ahLst/>
              <a:cxnLst/>
              <a:rect l="l" t="t" r="r" b="b"/>
              <a:pathLst>
                <a:path w="2007235" h="1495425">
                  <a:moveTo>
                    <a:pt x="106680" y="1438656"/>
                  </a:moveTo>
                  <a:lnTo>
                    <a:pt x="0" y="1438656"/>
                  </a:lnTo>
                  <a:lnTo>
                    <a:pt x="0" y="1495044"/>
                  </a:lnTo>
                  <a:lnTo>
                    <a:pt x="106680" y="1495044"/>
                  </a:lnTo>
                  <a:lnTo>
                    <a:pt x="106680" y="1438656"/>
                  </a:lnTo>
                  <a:close/>
                </a:path>
                <a:path w="2007235" h="1495425">
                  <a:moveTo>
                    <a:pt x="121920" y="1293876"/>
                  </a:moveTo>
                  <a:lnTo>
                    <a:pt x="62484" y="1293876"/>
                  </a:lnTo>
                  <a:lnTo>
                    <a:pt x="62484" y="1351788"/>
                  </a:lnTo>
                  <a:lnTo>
                    <a:pt x="121920" y="1351788"/>
                  </a:lnTo>
                  <a:lnTo>
                    <a:pt x="121920" y="1293876"/>
                  </a:lnTo>
                  <a:close/>
                </a:path>
                <a:path w="2007235" h="1495425">
                  <a:moveTo>
                    <a:pt x="230124" y="1150620"/>
                  </a:moveTo>
                  <a:lnTo>
                    <a:pt x="181356" y="1150620"/>
                  </a:lnTo>
                  <a:lnTo>
                    <a:pt x="181356" y="1208532"/>
                  </a:lnTo>
                  <a:lnTo>
                    <a:pt x="230124" y="1208532"/>
                  </a:lnTo>
                  <a:lnTo>
                    <a:pt x="230124" y="1150620"/>
                  </a:lnTo>
                  <a:close/>
                </a:path>
                <a:path w="2007235" h="1495425">
                  <a:moveTo>
                    <a:pt x="580644" y="1007364"/>
                  </a:moveTo>
                  <a:lnTo>
                    <a:pt x="321564" y="1007364"/>
                  </a:lnTo>
                  <a:lnTo>
                    <a:pt x="321564" y="1063752"/>
                  </a:lnTo>
                  <a:lnTo>
                    <a:pt x="580644" y="1063752"/>
                  </a:lnTo>
                  <a:lnTo>
                    <a:pt x="580644" y="1007364"/>
                  </a:lnTo>
                  <a:close/>
                </a:path>
                <a:path w="2007235" h="1495425">
                  <a:moveTo>
                    <a:pt x="633984" y="862584"/>
                  </a:moveTo>
                  <a:lnTo>
                    <a:pt x="496824" y="862584"/>
                  </a:lnTo>
                  <a:lnTo>
                    <a:pt x="496824" y="920496"/>
                  </a:lnTo>
                  <a:lnTo>
                    <a:pt x="633984" y="920496"/>
                  </a:lnTo>
                  <a:lnTo>
                    <a:pt x="633984" y="862584"/>
                  </a:lnTo>
                  <a:close/>
                </a:path>
                <a:path w="2007235" h="1495425">
                  <a:moveTo>
                    <a:pt x="656844" y="719328"/>
                  </a:moveTo>
                  <a:lnTo>
                    <a:pt x="521208" y="719328"/>
                  </a:lnTo>
                  <a:lnTo>
                    <a:pt x="521208" y="777240"/>
                  </a:lnTo>
                  <a:lnTo>
                    <a:pt x="656844" y="777240"/>
                  </a:lnTo>
                  <a:lnTo>
                    <a:pt x="656844" y="719328"/>
                  </a:lnTo>
                  <a:close/>
                </a:path>
                <a:path w="2007235" h="1495425">
                  <a:moveTo>
                    <a:pt x="672084" y="576072"/>
                  </a:moveTo>
                  <a:lnTo>
                    <a:pt x="359664" y="576072"/>
                  </a:lnTo>
                  <a:lnTo>
                    <a:pt x="359664" y="632460"/>
                  </a:lnTo>
                  <a:lnTo>
                    <a:pt x="672084" y="632460"/>
                  </a:lnTo>
                  <a:lnTo>
                    <a:pt x="672084" y="576072"/>
                  </a:lnTo>
                  <a:close/>
                </a:path>
                <a:path w="2007235" h="1495425">
                  <a:moveTo>
                    <a:pt x="697992" y="431292"/>
                  </a:moveTo>
                  <a:lnTo>
                    <a:pt x="484632" y="431292"/>
                  </a:lnTo>
                  <a:lnTo>
                    <a:pt x="484632" y="489204"/>
                  </a:lnTo>
                  <a:lnTo>
                    <a:pt x="697992" y="489204"/>
                  </a:lnTo>
                  <a:lnTo>
                    <a:pt x="697992" y="431292"/>
                  </a:lnTo>
                  <a:close/>
                </a:path>
                <a:path w="2007235" h="1495425">
                  <a:moveTo>
                    <a:pt x="838200" y="288036"/>
                  </a:moveTo>
                  <a:lnTo>
                    <a:pt x="771144" y="288036"/>
                  </a:lnTo>
                  <a:lnTo>
                    <a:pt x="771144" y="345948"/>
                  </a:lnTo>
                  <a:lnTo>
                    <a:pt x="838200" y="345948"/>
                  </a:lnTo>
                  <a:lnTo>
                    <a:pt x="838200" y="288036"/>
                  </a:lnTo>
                  <a:close/>
                </a:path>
                <a:path w="2007235" h="1495425">
                  <a:moveTo>
                    <a:pt x="1987296" y="144780"/>
                  </a:moveTo>
                  <a:lnTo>
                    <a:pt x="1763268" y="144780"/>
                  </a:lnTo>
                  <a:lnTo>
                    <a:pt x="1763268" y="201168"/>
                  </a:lnTo>
                  <a:lnTo>
                    <a:pt x="1987296" y="201168"/>
                  </a:lnTo>
                  <a:lnTo>
                    <a:pt x="1987296" y="144780"/>
                  </a:lnTo>
                  <a:close/>
                </a:path>
                <a:path w="2007235" h="1495425">
                  <a:moveTo>
                    <a:pt x="2007108" y="0"/>
                  </a:moveTo>
                  <a:lnTo>
                    <a:pt x="1307592" y="0"/>
                  </a:lnTo>
                  <a:lnTo>
                    <a:pt x="1307592" y="57912"/>
                  </a:lnTo>
                  <a:lnTo>
                    <a:pt x="2007108" y="57912"/>
                  </a:lnTo>
                  <a:lnTo>
                    <a:pt x="20071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995672" y="728471"/>
              <a:ext cx="0" cy="2874645"/>
            </a:xfrm>
            <a:custGeom>
              <a:avLst/>
              <a:gdLst/>
              <a:ahLst/>
              <a:cxnLst/>
              <a:rect l="l" t="t" r="r" b="b"/>
              <a:pathLst>
                <a:path h="2874645">
                  <a:moveTo>
                    <a:pt x="0" y="100584"/>
                  </a:moveTo>
                  <a:lnTo>
                    <a:pt x="0" y="2874264"/>
                  </a:lnTo>
                </a:path>
                <a:path h="2874645">
                  <a:moveTo>
                    <a:pt x="0" y="0"/>
                  </a:moveTo>
                  <a:lnTo>
                    <a:pt x="0" y="42672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514088" y="771143"/>
              <a:ext cx="814069" cy="58419"/>
            </a:xfrm>
            <a:custGeom>
              <a:avLst/>
              <a:gdLst/>
              <a:ahLst/>
              <a:cxnLst/>
              <a:rect l="l" t="t" r="r" b="b"/>
              <a:pathLst>
                <a:path w="814070" h="58419">
                  <a:moveTo>
                    <a:pt x="813815" y="0"/>
                  </a:moveTo>
                  <a:lnTo>
                    <a:pt x="0" y="0"/>
                  </a:lnTo>
                  <a:lnTo>
                    <a:pt x="0" y="57912"/>
                  </a:lnTo>
                  <a:lnTo>
                    <a:pt x="813815" y="57912"/>
                  </a:lnTo>
                  <a:lnTo>
                    <a:pt x="8138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752600" y="728471"/>
              <a:ext cx="0" cy="2874645"/>
            </a:xfrm>
            <a:custGeom>
              <a:avLst/>
              <a:gdLst/>
              <a:ahLst/>
              <a:cxnLst/>
              <a:rect l="l" t="t" r="r" b="b"/>
              <a:pathLst>
                <a:path h="2874645">
                  <a:moveTo>
                    <a:pt x="0" y="2874264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287223" y="195452"/>
            <a:ext cx="5751830" cy="33864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THỐNG</a:t>
            </a:r>
            <a:r>
              <a:rPr sz="800" b="1" spc="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75" dirty="0">
                <a:solidFill>
                  <a:srgbClr val="FA5F27"/>
                </a:solidFill>
                <a:latin typeface="Arial"/>
                <a:cs typeface="Arial"/>
              </a:rPr>
              <a:t>KÊ</a:t>
            </a:r>
            <a:r>
              <a:rPr sz="800" b="1" spc="3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A5F27"/>
                </a:solidFill>
                <a:latin typeface="Arial"/>
                <a:cs typeface="Arial"/>
              </a:rPr>
              <a:t>THEO</a:t>
            </a:r>
            <a:r>
              <a:rPr sz="800" b="1" spc="1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NGÀNH</a:t>
            </a:r>
            <a:r>
              <a:rPr sz="800" b="1" spc="1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A5F27"/>
                </a:solidFill>
                <a:latin typeface="Arial"/>
                <a:cs typeface="Arial"/>
              </a:rPr>
              <a:t>HÀNG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al"/>
              <a:cs typeface="Arial"/>
            </a:endParaRPr>
          </a:p>
          <a:p>
            <a:pPr marL="1461135">
              <a:lnSpc>
                <a:spcPct val="100000"/>
              </a:lnSpc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  <a:p>
            <a:pPr marL="881380" marR="4356100" indent="188595" algn="r">
              <a:lnSpc>
                <a:spcPct val="157400"/>
              </a:lnSpc>
              <a:spcBef>
                <a:spcPts val="6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Đẹp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Thời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Trang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Nữ</a:t>
            </a:r>
            <a:endParaRPr sz="600">
              <a:latin typeface="Arial"/>
              <a:cs typeface="Arial"/>
            </a:endParaRPr>
          </a:p>
          <a:p>
            <a:pPr marL="875030" marR="4357370" indent="-177165" algn="r">
              <a:lnSpc>
                <a:spcPct val="156900"/>
              </a:lnSpc>
              <a:spcBef>
                <a:spcPts val="5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Cửa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-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Đời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Sống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endParaRPr sz="600">
              <a:latin typeface="Arial"/>
              <a:cs typeface="Arial"/>
            </a:endParaRPr>
          </a:p>
          <a:p>
            <a:pPr marL="817880" marR="4357370" indent="270510" algn="r">
              <a:lnSpc>
                <a:spcPct val="157400"/>
              </a:lnSpc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Mẹ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&amp;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Bé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Thời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Trang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Nam</a:t>
            </a:r>
            <a:endParaRPr sz="600">
              <a:latin typeface="Arial"/>
              <a:cs typeface="Arial"/>
            </a:endParaRPr>
          </a:p>
          <a:p>
            <a:pPr marR="4358005" algn="r">
              <a:lnSpc>
                <a:spcPct val="100000"/>
              </a:lnSpc>
              <a:spcBef>
                <a:spcPts val="409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Thoại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&amp;</a:t>
            </a:r>
            <a:r>
              <a:rPr sz="6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Máy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Tính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Bảng</a:t>
            </a:r>
            <a:endParaRPr sz="600">
              <a:latin typeface="Arial"/>
              <a:cs typeface="Arial"/>
            </a:endParaRPr>
          </a:p>
          <a:p>
            <a:pPr marL="582295" marR="4356100" indent="472440" algn="r">
              <a:lnSpc>
                <a:spcPct val="157200"/>
              </a:lnSpc>
            </a:pPr>
            <a:r>
              <a:rPr sz="600" spc="-40" dirty="0">
                <a:solidFill>
                  <a:srgbClr val="001F5F"/>
                </a:solidFill>
                <a:latin typeface="Arial"/>
                <a:cs typeface="Arial"/>
              </a:rPr>
              <a:t>Sức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Khoẻ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Bách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Hoá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-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Thực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 Phẩm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Thể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Thao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&amp;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Du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Lịch</a:t>
            </a:r>
            <a:endParaRPr sz="600">
              <a:latin typeface="Arial"/>
              <a:cs typeface="Arial"/>
            </a:endParaRPr>
          </a:p>
          <a:p>
            <a:pPr marL="735965" marR="4356100" indent="163195" algn="r">
              <a:lnSpc>
                <a:spcPct val="157200"/>
              </a:lnSpc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Ô</a:t>
            </a:r>
            <a:r>
              <a:rPr sz="600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Tô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-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35" dirty="0">
                <a:solidFill>
                  <a:srgbClr val="001F5F"/>
                </a:solidFill>
                <a:latin typeface="Arial"/>
                <a:cs typeface="Arial"/>
              </a:rPr>
              <a:t>Xe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Máy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Giày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Dép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Nữ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Chưa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6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loại</a:t>
            </a:r>
            <a:r>
              <a:rPr sz="6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Thiết</a:t>
            </a:r>
            <a:r>
              <a:rPr sz="6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Bị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Âm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Thanh</a:t>
            </a:r>
            <a:endParaRPr sz="600">
              <a:latin typeface="Arial"/>
              <a:cs typeface="Arial"/>
            </a:endParaRPr>
          </a:p>
          <a:p>
            <a:pPr marR="4356735" algn="r">
              <a:lnSpc>
                <a:spcPct val="100000"/>
              </a:lnSpc>
              <a:spcBef>
                <a:spcPts val="415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Phụ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Kiện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Thời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Trang</a:t>
            </a:r>
            <a:endParaRPr sz="600">
              <a:latin typeface="Arial"/>
              <a:cs typeface="Arial"/>
            </a:endParaRPr>
          </a:p>
          <a:p>
            <a:pPr marR="4356735" algn="r">
              <a:lnSpc>
                <a:spcPct val="100000"/>
              </a:lnSpc>
              <a:spcBef>
                <a:spcPts val="409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Giày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Dép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Nam</a:t>
            </a:r>
            <a:endParaRPr sz="600">
              <a:latin typeface="Arial"/>
              <a:cs typeface="Arial"/>
            </a:endParaRPr>
          </a:p>
          <a:p>
            <a:pPr marR="4357370" algn="r">
              <a:lnSpc>
                <a:spcPct val="100000"/>
              </a:lnSpc>
              <a:spcBef>
                <a:spcPts val="414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Máy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Tính</a:t>
            </a:r>
            <a:r>
              <a:rPr sz="600" spc="1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Laptop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&amp;</a:t>
            </a:r>
            <a:r>
              <a:rPr sz="6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Thiết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Bị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Văn</a:t>
            </a:r>
            <a:r>
              <a:rPr sz="6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Phòng</a:t>
            </a:r>
            <a:endParaRPr sz="600">
              <a:latin typeface="Arial"/>
              <a:cs typeface="Arial"/>
            </a:endParaRPr>
          </a:p>
          <a:p>
            <a:pPr marR="4356735" algn="r">
              <a:lnSpc>
                <a:spcPct val="100000"/>
              </a:lnSpc>
              <a:spcBef>
                <a:spcPts val="409"/>
              </a:spcBef>
            </a:pP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Thời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Trang Trẻ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Em</a:t>
            </a:r>
            <a:endParaRPr sz="600">
              <a:latin typeface="Arial"/>
              <a:cs typeface="Arial"/>
            </a:endParaRPr>
          </a:p>
          <a:p>
            <a:pPr marL="780415" marR="4356100" indent="323215">
              <a:lnSpc>
                <a:spcPct val="157000"/>
              </a:lnSpc>
              <a:spcBef>
                <a:spcPts val="5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Đồ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Chơi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Văn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Phòng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endParaRPr sz="6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076188" y="728471"/>
            <a:ext cx="0" cy="2874645"/>
          </a:xfrm>
          <a:custGeom>
            <a:avLst/>
            <a:gdLst/>
            <a:ahLst/>
            <a:cxnLst/>
            <a:rect l="l" t="t" r="r" b="b"/>
            <a:pathLst>
              <a:path h="2874645">
                <a:moveTo>
                  <a:pt x="0" y="0"/>
                </a:moveTo>
                <a:lnTo>
                  <a:pt x="0" y="2874264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 txBox="1"/>
          <p:nvPr/>
        </p:nvSpPr>
        <p:spPr>
          <a:xfrm>
            <a:off x="1708150" y="3650081"/>
            <a:ext cx="501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-</a:t>
            </a:r>
            <a:endParaRPr sz="6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543936" y="3650081"/>
            <a:ext cx="40068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5,000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700" spc="-10" dirty="0">
                <a:latin typeface="Arial"/>
                <a:cs typeface="Arial"/>
              </a:rPr>
              <a:t>shopee</a:t>
            </a:r>
            <a:endParaRPr sz="7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3738117" y="3650081"/>
            <a:ext cx="307975" cy="323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10,000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700" spc="-10" dirty="0">
                <a:latin typeface="Arial"/>
                <a:cs typeface="Arial"/>
              </a:rPr>
              <a:t>sendo</a:t>
            </a:r>
            <a:endParaRPr sz="7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864734" y="3650081"/>
            <a:ext cx="2628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15,000</a:t>
            </a:r>
            <a:endParaRPr sz="6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945885" y="3650081"/>
            <a:ext cx="2628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20,000</a:t>
            </a:r>
            <a:endParaRPr sz="6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444997" y="3851249"/>
            <a:ext cx="4051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30" dirty="0">
                <a:latin typeface="Arial"/>
                <a:cs typeface="Arial"/>
              </a:rPr>
              <a:t>(Tỷ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đồng)</a:t>
            </a:r>
            <a:endParaRPr sz="7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479548" y="3887723"/>
            <a:ext cx="53340" cy="55244"/>
          </a:xfrm>
          <a:custGeom>
            <a:avLst/>
            <a:gdLst/>
            <a:ahLst/>
            <a:cxnLst/>
            <a:rect l="l" t="t" r="r" b="b"/>
            <a:pathLst>
              <a:path w="53339" h="55245">
                <a:moveTo>
                  <a:pt x="53339" y="0"/>
                </a:moveTo>
                <a:lnTo>
                  <a:pt x="0" y="0"/>
                </a:lnTo>
                <a:lnTo>
                  <a:pt x="0" y="54863"/>
                </a:lnTo>
                <a:lnTo>
                  <a:pt x="53339" y="54863"/>
                </a:lnTo>
                <a:lnTo>
                  <a:pt x="53339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950464" y="38877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863" y="0"/>
                </a:moveTo>
                <a:lnTo>
                  <a:pt x="0" y="0"/>
                </a:lnTo>
                <a:lnTo>
                  <a:pt x="0" y="54863"/>
                </a:lnTo>
                <a:lnTo>
                  <a:pt x="54863" y="54863"/>
                </a:lnTo>
                <a:lnTo>
                  <a:pt x="54863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3015233" y="3841495"/>
            <a:ext cx="2927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lazada</a:t>
            </a:r>
            <a:endParaRPr sz="700">
              <a:latin typeface="Arial"/>
              <a:cs typeface="Arial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3383279" y="38877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3" y="0"/>
                </a:moveTo>
                <a:lnTo>
                  <a:pt x="0" y="0"/>
                </a:lnTo>
                <a:lnTo>
                  <a:pt x="0" y="54863"/>
                </a:lnTo>
                <a:lnTo>
                  <a:pt x="54863" y="54863"/>
                </a:lnTo>
                <a:lnTo>
                  <a:pt x="5486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448303" y="3841495"/>
            <a:ext cx="1485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tiki</a:t>
            </a:r>
            <a:endParaRPr sz="7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672840" y="38877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3" y="0"/>
                </a:moveTo>
                <a:lnTo>
                  <a:pt x="0" y="0"/>
                </a:lnTo>
                <a:lnTo>
                  <a:pt x="0" y="54863"/>
                </a:lnTo>
                <a:lnTo>
                  <a:pt x="54863" y="54863"/>
                </a:lnTo>
                <a:lnTo>
                  <a:pt x="5486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93464" y="3887723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5" h="55245">
                <a:moveTo>
                  <a:pt x="54863" y="0"/>
                </a:moveTo>
                <a:lnTo>
                  <a:pt x="0" y="0"/>
                </a:lnTo>
                <a:lnTo>
                  <a:pt x="0" y="54863"/>
                </a:lnTo>
                <a:lnTo>
                  <a:pt x="54863" y="54863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4159377" y="3841495"/>
            <a:ext cx="2578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tiktok</a:t>
            </a:r>
            <a:endParaRPr sz="7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4582159" y="4079544"/>
            <a:ext cx="16065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PHÂN</a:t>
            </a: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TÍCH</a:t>
            </a:r>
            <a:r>
              <a:rPr sz="600" b="1" spc="-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50" dirty="0">
                <a:solidFill>
                  <a:srgbClr val="F05C25"/>
                </a:solidFill>
                <a:latin typeface="Arial"/>
                <a:cs typeface="Arial"/>
              </a:rPr>
              <a:t>CÁC</a:t>
            </a:r>
            <a:r>
              <a:rPr sz="600" b="1" spc="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SÀN</a:t>
            </a:r>
            <a:r>
              <a:rPr sz="600" b="1" spc="-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TMĐT</a:t>
            </a:r>
            <a:r>
              <a:rPr sz="600" b="1" spc="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NỬA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ĐẦU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78151" y="2412491"/>
            <a:ext cx="0" cy="1167765"/>
          </a:xfrm>
          <a:custGeom>
            <a:avLst/>
            <a:gdLst/>
            <a:ahLst/>
            <a:cxnLst/>
            <a:rect l="l" t="t" r="r" b="b"/>
            <a:pathLst>
              <a:path h="1167764">
                <a:moveTo>
                  <a:pt x="0" y="0"/>
                </a:moveTo>
                <a:lnTo>
                  <a:pt x="0" y="1167384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78151" y="2130551"/>
            <a:ext cx="0" cy="226060"/>
          </a:xfrm>
          <a:custGeom>
            <a:avLst/>
            <a:gdLst/>
            <a:ahLst/>
            <a:cxnLst/>
            <a:rect l="l" t="t" r="r" b="b"/>
            <a:pathLst>
              <a:path h="226060">
                <a:moveTo>
                  <a:pt x="0" y="0"/>
                </a:moveTo>
                <a:lnTo>
                  <a:pt x="0" y="225551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78151" y="1990343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2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78151" y="1848611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343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78151" y="1708403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19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78151" y="1568195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19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78151" y="1426463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343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78151" y="1286255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2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78151" y="1144523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343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78151" y="1004315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343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8151" y="864107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2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78151" y="765047"/>
            <a:ext cx="0" cy="43180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0"/>
                </a:moveTo>
                <a:lnTo>
                  <a:pt x="0" y="42671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63367" y="1708403"/>
            <a:ext cx="0" cy="1871980"/>
          </a:xfrm>
          <a:custGeom>
            <a:avLst/>
            <a:gdLst/>
            <a:ahLst/>
            <a:cxnLst/>
            <a:rect l="l" t="t" r="r" b="b"/>
            <a:pathLst>
              <a:path h="1871979">
                <a:moveTo>
                  <a:pt x="0" y="0"/>
                </a:moveTo>
                <a:lnTo>
                  <a:pt x="0" y="187147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63367" y="1568195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19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63367" y="1426463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343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63367" y="1286255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2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63367" y="1144523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343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63367" y="1004315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343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63367" y="864107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2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63367" y="765047"/>
            <a:ext cx="0" cy="43180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0"/>
                </a:moveTo>
                <a:lnTo>
                  <a:pt x="0" y="42671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48583" y="1144523"/>
            <a:ext cx="0" cy="2435860"/>
          </a:xfrm>
          <a:custGeom>
            <a:avLst/>
            <a:gdLst/>
            <a:ahLst/>
            <a:cxnLst/>
            <a:rect l="l" t="t" r="r" b="b"/>
            <a:pathLst>
              <a:path h="2435860">
                <a:moveTo>
                  <a:pt x="0" y="0"/>
                </a:moveTo>
                <a:lnTo>
                  <a:pt x="0" y="243535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48583" y="1004315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343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48583" y="864107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2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48583" y="765047"/>
            <a:ext cx="0" cy="43180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0"/>
                </a:moveTo>
                <a:lnTo>
                  <a:pt x="0" y="42671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33800" y="1144523"/>
            <a:ext cx="0" cy="2435860"/>
          </a:xfrm>
          <a:custGeom>
            <a:avLst/>
            <a:gdLst/>
            <a:ahLst/>
            <a:cxnLst/>
            <a:rect l="l" t="t" r="r" b="b"/>
            <a:pathLst>
              <a:path h="2435860">
                <a:moveTo>
                  <a:pt x="0" y="0"/>
                </a:moveTo>
                <a:lnTo>
                  <a:pt x="0" y="243535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733800" y="1004315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343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733800" y="864107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2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33800" y="765047"/>
            <a:ext cx="0" cy="43180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0"/>
                </a:moveTo>
                <a:lnTo>
                  <a:pt x="0" y="42671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19015" y="1144523"/>
            <a:ext cx="0" cy="2435860"/>
          </a:xfrm>
          <a:custGeom>
            <a:avLst/>
            <a:gdLst/>
            <a:ahLst/>
            <a:cxnLst/>
            <a:rect l="l" t="t" r="r" b="b"/>
            <a:pathLst>
              <a:path h="2435860">
                <a:moveTo>
                  <a:pt x="0" y="0"/>
                </a:moveTo>
                <a:lnTo>
                  <a:pt x="0" y="2435352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19015" y="1004315"/>
            <a:ext cx="0" cy="85725"/>
          </a:xfrm>
          <a:custGeom>
            <a:avLst/>
            <a:gdLst/>
            <a:ahLst/>
            <a:cxnLst/>
            <a:rect l="l" t="t" r="r" b="b"/>
            <a:pathLst>
              <a:path h="85725">
                <a:moveTo>
                  <a:pt x="0" y="0"/>
                </a:moveTo>
                <a:lnTo>
                  <a:pt x="0" y="85343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319015" y="864107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2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19015" y="765047"/>
            <a:ext cx="0" cy="43180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0"/>
                </a:moveTo>
                <a:lnTo>
                  <a:pt x="0" y="42671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04232" y="1004315"/>
            <a:ext cx="0" cy="2575560"/>
          </a:xfrm>
          <a:custGeom>
            <a:avLst/>
            <a:gdLst/>
            <a:ahLst/>
            <a:cxnLst/>
            <a:rect l="l" t="t" r="r" b="b"/>
            <a:pathLst>
              <a:path h="2575560">
                <a:moveTo>
                  <a:pt x="0" y="0"/>
                </a:moveTo>
                <a:lnTo>
                  <a:pt x="0" y="257556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04232" y="864107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2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904232" y="765047"/>
            <a:ext cx="0" cy="43180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0"/>
                </a:moveTo>
                <a:lnTo>
                  <a:pt x="0" y="42671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89447" y="864107"/>
            <a:ext cx="0" cy="83820"/>
          </a:xfrm>
          <a:custGeom>
            <a:avLst/>
            <a:gdLst/>
            <a:ahLst/>
            <a:cxnLst/>
            <a:rect l="l" t="t" r="r" b="b"/>
            <a:pathLst>
              <a:path h="83819">
                <a:moveTo>
                  <a:pt x="0" y="0"/>
                </a:moveTo>
                <a:lnTo>
                  <a:pt x="0" y="8382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89447" y="765047"/>
            <a:ext cx="0" cy="43180"/>
          </a:xfrm>
          <a:custGeom>
            <a:avLst/>
            <a:gdLst/>
            <a:ahLst/>
            <a:cxnLst/>
            <a:rect l="l" t="t" r="r" b="b"/>
            <a:pathLst>
              <a:path h="43179">
                <a:moveTo>
                  <a:pt x="0" y="0"/>
                </a:moveTo>
                <a:lnTo>
                  <a:pt x="0" y="42671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89447" y="1004315"/>
            <a:ext cx="0" cy="2575560"/>
          </a:xfrm>
          <a:custGeom>
            <a:avLst/>
            <a:gdLst/>
            <a:ahLst/>
            <a:cxnLst/>
            <a:rect l="l" t="t" r="r" b="b"/>
            <a:pathLst>
              <a:path h="2575560">
                <a:moveTo>
                  <a:pt x="0" y="0"/>
                </a:moveTo>
                <a:lnTo>
                  <a:pt x="0" y="2575560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074664" y="765047"/>
            <a:ext cx="0" cy="2814955"/>
          </a:xfrm>
          <a:custGeom>
            <a:avLst/>
            <a:gdLst/>
            <a:ahLst/>
            <a:cxnLst/>
            <a:rect l="l" t="t" r="r" b="b"/>
            <a:pathLst>
              <a:path h="2814954">
                <a:moveTo>
                  <a:pt x="0" y="0"/>
                </a:moveTo>
                <a:lnTo>
                  <a:pt x="0" y="2814828"/>
                </a:lnTo>
              </a:path>
            </a:pathLst>
          </a:custGeom>
          <a:ln w="635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392936" y="3482339"/>
            <a:ext cx="222885" cy="55244"/>
          </a:xfrm>
          <a:custGeom>
            <a:avLst/>
            <a:gdLst/>
            <a:ahLst/>
            <a:cxnLst/>
            <a:rect l="l" t="t" r="r" b="b"/>
            <a:pathLst>
              <a:path w="222884" h="55245">
                <a:moveTo>
                  <a:pt x="222503" y="0"/>
                </a:moveTo>
                <a:lnTo>
                  <a:pt x="0" y="0"/>
                </a:lnTo>
                <a:lnTo>
                  <a:pt x="0" y="54863"/>
                </a:lnTo>
                <a:lnTo>
                  <a:pt x="222503" y="54863"/>
                </a:lnTo>
                <a:lnTo>
                  <a:pt x="222503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92936" y="3340607"/>
            <a:ext cx="248920" cy="56515"/>
          </a:xfrm>
          <a:custGeom>
            <a:avLst/>
            <a:gdLst/>
            <a:ahLst/>
            <a:cxnLst/>
            <a:rect l="l" t="t" r="r" b="b"/>
            <a:pathLst>
              <a:path w="248919" h="56514">
                <a:moveTo>
                  <a:pt x="248412" y="0"/>
                </a:moveTo>
                <a:lnTo>
                  <a:pt x="0" y="0"/>
                </a:lnTo>
                <a:lnTo>
                  <a:pt x="0" y="56388"/>
                </a:lnTo>
                <a:lnTo>
                  <a:pt x="248412" y="56388"/>
                </a:lnTo>
                <a:lnTo>
                  <a:pt x="248412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92936" y="3200399"/>
            <a:ext cx="250190" cy="56515"/>
          </a:xfrm>
          <a:custGeom>
            <a:avLst/>
            <a:gdLst/>
            <a:ahLst/>
            <a:cxnLst/>
            <a:rect l="l" t="t" r="r" b="b"/>
            <a:pathLst>
              <a:path w="250189" h="56514">
                <a:moveTo>
                  <a:pt x="249936" y="0"/>
                </a:moveTo>
                <a:lnTo>
                  <a:pt x="0" y="0"/>
                </a:lnTo>
                <a:lnTo>
                  <a:pt x="0" y="56387"/>
                </a:lnTo>
                <a:lnTo>
                  <a:pt x="249936" y="56387"/>
                </a:lnTo>
                <a:lnTo>
                  <a:pt x="249936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92936" y="3058667"/>
            <a:ext cx="347980" cy="56515"/>
          </a:xfrm>
          <a:custGeom>
            <a:avLst/>
            <a:gdLst/>
            <a:ahLst/>
            <a:cxnLst/>
            <a:rect l="l" t="t" r="r" b="b"/>
            <a:pathLst>
              <a:path w="347980" h="56514">
                <a:moveTo>
                  <a:pt x="347471" y="0"/>
                </a:moveTo>
                <a:lnTo>
                  <a:pt x="0" y="0"/>
                </a:lnTo>
                <a:lnTo>
                  <a:pt x="0" y="56388"/>
                </a:lnTo>
                <a:lnTo>
                  <a:pt x="347471" y="56388"/>
                </a:lnTo>
                <a:lnTo>
                  <a:pt x="347471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92936" y="2918459"/>
            <a:ext cx="350520" cy="56515"/>
          </a:xfrm>
          <a:custGeom>
            <a:avLst/>
            <a:gdLst/>
            <a:ahLst/>
            <a:cxnLst/>
            <a:rect l="l" t="t" r="r" b="b"/>
            <a:pathLst>
              <a:path w="350519" h="56514">
                <a:moveTo>
                  <a:pt x="350519" y="0"/>
                </a:moveTo>
                <a:lnTo>
                  <a:pt x="0" y="0"/>
                </a:lnTo>
                <a:lnTo>
                  <a:pt x="0" y="56387"/>
                </a:lnTo>
                <a:lnTo>
                  <a:pt x="350519" y="56387"/>
                </a:lnTo>
                <a:lnTo>
                  <a:pt x="350519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392936" y="2778251"/>
            <a:ext cx="441959" cy="56515"/>
          </a:xfrm>
          <a:custGeom>
            <a:avLst/>
            <a:gdLst/>
            <a:ahLst/>
            <a:cxnLst/>
            <a:rect l="l" t="t" r="r" b="b"/>
            <a:pathLst>
              <a:path w="441960" h="56514">
                <a:moveTo>
                  <a:pt x="441959" y="0"/>
                </a:moveTo>
                <a:lnTo>
                  <a:pt x="0" y="0"/>
                </a:lnTo>
                <a:lnTo>
                  <a:pt x="0" y="56387"/>
                </a:lnTo>
                <a:lnTo>
                  <a:pt x="441959" y="56387"/>
                </a:lnTo>
                <a:lnTo>
                  <a:pt x="441959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392936" y="2636519"/>
            <a:ext cx="387350" cy="56515"/>
          </a:xfrm>
          <a:custGeom>
            <a:avLst/>
            <a:gdLst/>
            <a:ahLst/>
            <a:cxnLst/>
            <a:rect l="l" t="t" r="r" b="b"/>
            <a:pathLst>
              <a:path w="387350" h="56514">
                <a:moveTo>
                  <a:pt x="387095" y="0"/>
                </a:moveTo>
                <a:lnTo>
                  <a:pt x="0" y="0"/>
                </a:lnTo>
                <a:lnTo>
                  <a:pt x="0" y="56387"/>
                </a:lnTo>
                <a:lnTo>
                  <a:pt x="387095" y="56387"/>
                </a:lnTo>
                <a:lnTo>
                  <a:pt x="387095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92936" y="2496311"/>
            <a:ext cx="509270" cy="56515"/>
          </a:xfrm>
          <a:custGeom>
            <a:avLst/>
            <a:gdLst/>
            <a:ahLst/>
            <a:cxnLst/>
            <a:rect l="l" t="t" r="r" b="b"/>
            <a:pathLst>
              <a:path w="509269" h="56514">
                <a:moveTo>
                  <a:pt x="509015" y="0"/>
                </a:moveTo>
                <a:lnTo>
                  <a:pt x="0" y="0"/>
                </a:lnTo>
                <a:lnTo>
                  <a:pt x="0" y="56387"/>
                </a:lnTo>
                <a:lnTo>
                  <a:pt x="509015" y="56387"/>
                </a:lnTo>
                <a:lnTo>
                  <a:pt x="509015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392936" y="2356103"/>
            <a:ext cx="535305" cy="56515"/>
          </a:xfrm>
          <a:custGeom>
            <a:avLst/>
            <a:gdLst/>
            <a:ahLst/>
            <a:cxnLst/>
            <a:rect l="l" t="t" r="r" b="b"/>
            <a:pathLst>
              <a:path w="535305" h="56514">
                <a:moveTo>
                  <a:pt x="534924" y="0"/>
                </a:moveTo>
                <a:lnTo>
                  <a:pt x="0" y="0"/>
                </a:lnTo>
                <a:lnTo>
                  <a:pt x="0" y="56387"/>
                </a:lnTo>
                <a:lnTo>
                  <a:pt x="534924" y="56387"/>
                </a:lnTo>
                <a:lnTo>
                  <a:pt x="534924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92936" y="2214371"/>
            <a:ext cx="585470" cy="56515"/>
          </a:xfrm>
          <a:custGeom>
            <a:avLst/>
            <a:gdLst/>
            <a:ahLst/>
            <a:cxnLst/>
            <a:rect l="l" t="t" r="r" b="b"/>
            <a:pathLst>
              <a:path w="585469" h="56514">
                <a:moveTo>
                  <a:pt x="585215" y="0"/>
                </a:moveTo>
                <a:lnTo>
                  <a:pt x="0" y="0"/>
                </a:lnTo>
                <a:lnTo>
                  <a:pt x="0" y="56387"/>
                </a:lnTo>
                <a:lnTo>
                  <a:pt x="585215" y="56387"/>
                </a:lnTo>
                <a:lnTo>
                  <a:pt x="585215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92936" y="2074163"/>
            <a:ext cx="546100" cy="56515"/>
          </a:xfrm>
          <a:custGeom>
            <a:avLst/>
            <a:gdLst/>
            <a:ahLst/>
            <a:cxnLst/>
            <a:rect l="l" t="t" r="r" b="b"/>
            <a:pathLst>
              <a:path w="546100" h="56514">
                <a:moveTo>
                  <a:pt x="545591" y="0"/>
                </a:moveTo>
                <a:lnTo>
                  <a:pt x="0" y="0"/>
                </a:lnTo>
                <a:lnTo>
                  <a:pt x="0" y="56387"/>
                </a:lnTo>
                <a:lnTo>
                  <a:pt x="545591" y="56387"/>
                </a:lnTo>
                <a:lnTo>
                  <a:pt x="545591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92936" y="1933955"/>
            <a:ext cx="829310" cy="56515"/>
          </a:xfrm>
          <a:custGeom>
            <a:avLst/>
            <a:gdLst/>
            <a:ahLst/>
            <a:cxnLst/>
            <a:rect l="l" t="t" r="r" b="b"/>
            <a:pathLst>
              <a:path w="829310" h="56514">
                <a:moveTo>
                  <a:pt x="829056" y="0"/>
                </a:moveTo>
                <a:lnTo>
                  <a:pt x="0" y="0"/>
                </a:lnTo>
                <a:lnTo>
                  <a:pt x="0" y="56387"/>
                </a:lnTo>
                <a:lnTo>
                  <a:pt x="829056" y="56387"/>
                </a:lnTo>
                <a:lnTo>
                  <a:pt x="829056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92936" y="1792223"/>
            <a:ext cx="676910" cy="56515"/>
          </a:xfrm>
          <a:custGeom>
            <a:avLst/>
            <a:gdLst/>
            <a:ahLst/>
            <a:cxnLst/>
            <a:rect l="l" t="t" r="r" b="b"/>
            <a:pathLst>
              <a:path w="676910" h="56514">
                <a:moveTo>
                  <a:pt x="676656" y="0"/>
                </a:moveTo>
                <a:lnTo>
                  <a:pt x="0" y="0"/>
                </a:lnTo>
                <a:lnTo>
                  <a:pt x="0" y="56387"/>
                </a:lnTo>
                <a:lnTo>
                  <a:pt x="676656" y="56387"/>
                </a:lnTo>
                <a:lnTo>
                  <a:pt x="676656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392936" y="1652015"/>
            <a:ext cx="1190625" cy="56515"/>
          </a:xfrm>
          <a:custGeom>
            <a:avLst/>
            <a:gdLst/>
            <a:ahLst/>
            <a:cxnLst/>
            <a:rect l="l" t="t" r="r" b="b"/>
            <a:pathLst>
              <a:path w="1190625" h="56514">
                <a:moveTo>
                  <a:pt x="1190244" y="0"/>
                </a:moveTo>
                <a:lnTo>
                  <a:pt x="0" y="0"/>
                </a:lnTo>
                <a:lnTo>
                  <a:pt x="0" y="56387"/>
                </a:lnTo>
                <a:lnTo>
                  <a:pt x="1190244" y="56387"/>
                </a:lnTo>
                <a:lnTo>
                  <a:pt x="1190244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392936" y="1511807"/>
            <a:ext cx="1097280" cy="56515"/>
          </a:xfrm>
          <a:custGeom>
            <a:avLst/>
            <a:gdLst/>
            <a:ahLst/>
            <a:cxnLst/>
            <a:rect l="l" t="t" r="r" b="b"/>
            <a:pathLst>
              <a:path w="1097280" h="56515">
                <a:moveTo>
                  <a:pt x="1097280" y="0"/>
                </a:moveTo>
                <a:lnTo>
                  <a:pt x="0" y="0"/>
                </a:lnTo>
                <a:lnTo>
                  <a:pt x="0" y="56387"/>
                </a:lnTo>
                <a:lnTo>
                  <a:pt x="1097280" y="56387"/>
                </a:lnTo>
                <a:lnTo>
                  <a:pt x="1097280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392936" y="1370075"/>
            <a:ext cx="1371600" cy="56515"/>
          </a:xfrm>
          <a:custGeom>
            <a:avLst/>
            <a:gdLst/>
            <a:ahLst/>
            <a:cxnLst/>
            <a:rect l="l" t="t" r="r" b="b"/>
            <a:pathLst>
              <a:path w="1371600" h="56515">
                <a:moveTo>
                  <a:pt x="1371600" y="0"/>
                </a:moveTo>
                <a:lnTo>
                  <a:pt x="0" y="0"/>
                </a:lnTo>
                <a:lnTo>
                  <a:pt x="0" y="56387"/>
                </a:lnTo>
                <a:lnTo>
                  <a:pt x="1371600" y="56387"/>
                </a:lnTo>
                <a:lnTo>
                  <a:pt x="1371600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92936" y="1229867"/>
            <a:ext cx="957580" cy="56515"/>
          </a:xfrm>
          <a:custGeom>
            <a:avLst/>
            <a:gdLst/>
            <a:ahLst/>
            <a:cxnLst/>
            <a:rect l="l" t="t" r="r" b="b"/>
            <a:pathLst>
              <a:path w="957580" h="56515">
                <a:moveTo>
                  <a:pt x="957071" y="0"/>
                </a:moveTo>
                <a:lnTo>
                  <a:pt x="0" y="0"/>
                </a:lnTo>
                <a:lnTo>
                  <a:pt x="0" y="56387"/>
                </a:lnTo>
                <a:lnTo>
                  <a:pt x="957071" y="56387"/>
                </a:lnTo>
                <a:lnTo>
                  <a:pt x="957071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92936" y="1089659"/>
            <a:ext cx="2152015" cy="55244"/>
          </a:xfrm>
          <a:custGeom>
            <a:avLst/>
            <a:gdLst/>
            <a:ahLst/>
            <a:cxnLst/>
            <a:rect l="l" t="t" r="r" b="b"/>
            <a:pathLst>
              <a:path w="2152015" h="55244">
                <a:moveTo>
                  <a:pt x="2151888" y="0"/>
                </a:moveTo>
                <a:lnTo>
                  <a:pt x="0" y="0"/>
                </a:lnTo>
                <a:lnTo>
                  <a:pt x="0" y="54863"/>
                </a:lnTo>
                <a:lnTo>
                  <a:pt x="2151888" y="54863"/>
                </a:lnTo>
                <a:lnTo>
                  <a:pt x="2151888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92936" y="947927"/>
            <a:ext cx="3016250" cy="56515"/>
          </a:xfrm>
          <a:custGeom>
            <a:avLst/>
            <a:gdLst/>
            <a:ahLst/>
            <a:cxnLst/>
            <a:rect l="l" t="t" r="r" b="b"/>
            <a:pathLst>
              <a:path w="3016250" h="56515">
                <a:moveTo>
                  <a:pt x="3015996" y="0"/>
                </a:moveTo>
                <a:lnTo>
                  <a:pt x="0" y="0"/>
                </a:lnTo>
                <a:lnTo>
                  <a:pt x="0" y="56387"/>
                </a:lnTo>
                <a:lnTo>
                  <a:pt x="3015996" y="56387"/>
                </a:lnTo>
                <a:lnTo>
                  <a:pt x="3015996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392936" y="807719"/>
            <a:ext cx="3493135" cy="56515"/>
          </a:xfrm>
          <a:custGeom>
            <a:avLst/>
            <a:gdLst/>
            <a:ahLst/>
            <a:cxnLst/>
            <a:rect l="l" t="t" r="r" b="b"/>
            <a:pathLst>
              <a:path w="3493135" h="56515">
                <a:moveTo>
                  <a:pt x="3493008" y="0"/>
                </a:moveTo>
                <a:lnTo>
                  <a:pt x="0" y="0"/>
                </a:lnTo>
                <a:lnTo>
                  <a:pt x="0" y="56387"/>
                </a:lnTo>
                <a:lnTo>
                  <a:pt x="3493008" y="56387"/>
                </a:lnTo>
                <a:lnTo>
                  <a:pt x="3493008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615439" y="3482339"/>
            <a:ext cx="35560" cy="55244"/>
          </a:xfrm>
          <a:custGeom>
            <a:avLst/>
            <a:gdLst/>
            <a:ahLst/>
            <a:cxnLst/>
            <a:rect l="l" t="t" r="r" b="b"/>
            <a:pathLst>
              <a:path w="35560" h="55245">
                <a:moveTo>
                  <a:pt x="35052" y="0"/>
                </a:moveTo>
                <a:lnTo>
                  <a:pt x="0" y="0"/>
                </a:lnTo>
                <a:lnTo>
                  <a:pt x="0" y="54863"/>
                </a:lnTo>
                <a:lnTo>
                  <a:pt x="35052" y="54863"/>
                </a:lnTo>
                <a:lnTo>
                  <a:pt x="35052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641348" y="3340607"/>
            <a:ext cx="33655" cy="56515"/>
          </a:xfrm>
          <a:custGeom>
            <a:avLst/>
            <a:gdLst/>
            <a:ahLst/>
            <a:cxnLst/>
            <a:rect l="l" t="t" r="r" b="b"/>
            <a:pathLst>
              <a:path w="33655" h="56514">
                <a:moveTo>
                  <a:pt x="33527" y="0"/>
                </a:moveTo>
                <a:lnTo>
                  <a:pt x="0" y="0"/>
                </a:lnTo>
                <a:lnTo>
                  <a:pt x="0" y="56388"/>
                </a:lnTo>
                <a:lnTo>
                  <a:pt x="33527" y="56388"/>
                </a:lnTo>
                <a:lnTo>
                  <a:pt x="33527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642872" y="3200399"/>
            <a:ext cx="131445" cy="56515"/>
          </a:xfrm>
          <a:custGeom>
            <a:avLst/>
            <a:gdLst/>
            <a:ahLst/>
            <a:cxnLst/>
            <a:rect l="l" t="t" r="r" b="b"/>
            <a:pathLst>
              <a:path w="131444" h="56514">
                <a:moveTo>
                  <a:pt x="131063" y="0"/>
                </a:moveTo>
                <a:lnTo>
                  <a:pt x="0" y="0"/>
                </a:lnTo>
                <a:lnTo>
                  <a:pt x="0" y="56387"/>
                </a:lnTo>
                <a:lnTo>
                  <a:pt x="131063" y="56387"/>
                </a:lnTo>
                <a:lnTo>
                  <a:pt x="131063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740407" y="3058667"/>
            <a:ext cx="127000" cy="56515"/>
          </a:xfrm>
          <a:custGeom>
            <a:avLst/>
            <a:gdLst/>
            <a:ahLst/>
            <a:cxnLst/>
            <a:rect l="l" t="t" r="r" b="b"/>
            <a:pathLst>
              <a:path w="127000" h="56514">
                <a:moveTo>
                  <a:pt x="126492" y="0"/>
                </a:moveTo>
                <a:lnTo>
                  <a:pt x="0" y="0"/>
                </a:lnTo>
                <a:lnTo>
                  <a:pt x="0" y="56388"/>
                </a:lnTo>
                <a:lnTo>
                  <a:pt x="126492" y="56388"/>
                </a:lnTo>
                <a:lnTo>
                  <a:pt x="126492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43455" y="2918459"/>
            <a:ext cx="48895" cy="56515"/>
          </a:xfrm>
          <a:custGeom>
            <a:avLst/>
            <a:gdLst/>
            <a:ahLst/>
            <a:cxnLst/>
            <a:rect l="l" t="t" r="r" b="b"/>
            <a:pathLst>
              <a:path w="48894" h="56514">
                <a:moveTo>
                  <a:pt x="48768" y="0"/>
                </a:moveTo>
                <a:lnTo>
                  <a:pt x="0" y="0"/>
                </a:lnTo>
                <a:lnTo>
                  <a:pt x="0" y="56387"/>
                </a:lnTo>
                <a:lnTo>
                  <a:pt x="48768" y="56387"/>
                </a:lnTo>
                <a:lnTo>
                  <a:pt x="48768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834895" y="2778251"/>
            <a:ext cx="76200" cy="56515"/>
          </a:xfrm>
          <a:custGeom>
            <a:avLst/>
            <a:gdLst/>
            <a:ahLst/>
            <a:cxnLst/>
            <a:rect l="l" t="t" r="r" b="b"/>
            <a:pathLst>
              <a:path w="76200" h="56514">
                <a:moveTo>
                  <a:pt x="76200" y="0"/>
                </a:moveTo>
                <a:lnTo>
                  <a:pt x="0" y="0"/>
                </a:lnTo>
                <a:lnTo>
                  <a:pt x="0" y="56387"/>
                </a:lnTo>
                <a:lnTo>
                  <a:pt x="76200" y="56387"/>
                </a:lnTo>
                <a:lnTo>
                  <a:pt x="76200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80032" y="2636519"/>
            <a:ext cx="135890" cy="56515"/>
          </a:xfrm>
          <a:custGeom>
            <a:avLst/>
            <a:gdLst/>
            <a:ahLst/>
            <a:cxnLst/>
            <a:rect l="l" t="t" r="r" b="b"/>
            <a:pathLst>
              <a:path w="135889" h="56514">
                <a:moveTo>
                  <a:pt x="135636" y="0"/>
                </a:moveTo>
                <a:lnTo>
                  <a:pt x="0" y="0"/>
                </a:lnTo>
                <a:lnTo>
                  <a:pt x="0" y="56387"/>
                </a:lnTo>
                <a:lnTo>
                  <a:pt x="135636" y="56387"/>
                </a:lnTo>
                <a:lnTo>
                  <a:pt x="135636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901951" y="2496311"/>
            <a:ext cx="38100" cy="56515"/>
          </a:xfrm>
          <a:custGeom>
            <a:avLst/>
            <a:gdLst/>
            <a:ahLst/>
            <a:cxnLst/>
            <a:rect l="l" t="t" r="r" b="b"/>
            <a:pathLst>
              <a:path w="38100" h="56514">
                <a:moveTo>
                  <a:pt x="38100" y="0"/>
                </a:moveTo>
                <a:lnTo>
                  <a:pt x="0" y="0"/>
                </a:lnTo>
                <a:lnTo>
                  <a:pt x="0" y="56387"/>
                </a:lnTo>
                <a:lnTo>
                  <a:pt x="38100" y="56387"/>
                </a:lnTo>
                <a:lnTo>
                  <a:pt x="38100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27860" y="2356103"/>
            <a:ext cx="81280" cy="56515"/>
          </a:xfrm>
          <a:custGeom>
            <a:avLst/>
            <a:gdLst/>
            <a:ahLst/>
            <a:cxnLst/>
            <a:rect l="l" t="t" r="r" b="b"/>
            <a:pathLst>
              <a:path w="81280" h="56514">
                <a:moveTo>
                  <a:pt x="80771" y="0"/>
                </a:moveTo>
                <a:lnTo>
                  <a:pt x="0" y="0"/>
                </a:lnTo>
                <a:lnTo>
                  <a:pt x="0" y="56387"/>
                </a:lnTo>
                <a:lnTo>
                  <a:pt x="80771" y="56387"/>
                </a:lnTo>
                <a:lnTo>
                  <a:pt x="80771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78151" y="2214371"/>
            <a:ext cx="120650" cy="56515"/>
          </a:xfrm>
          <a:custGeom>
            <a:avLst/>
            <a:gdLst/>
            <a:ahLst/>
            <a:cxnLst/>
            <a:rect l="l" t="t" r="r" b="b"/>
            <a:pathLst>
              <a:path w="120650" h="56514">
                <a:moveTo>
                  <a:pt x="120396" y="0"/>
                </a:moveTo>
                <a:lnTo>
                  <a:pt x="0" y="0"/>
                </a:lnTo>
                <a:lnTo>
                  <a:pt x="0" y="56387"/>
                </a:lnTo>
                <a:lnTo>
                  <a:pt x="120396" y="56387"/>
                </a:lnTo>
                <a:lnTo>
                  <a:pt x="120396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938527" y="2074163"/>
            <a:ext cx="208915" cy="56515"/>
          </a:xfrm>
          <a:custGeom>
            <a:avLst/>
            <a:gdLst/>
            <a:ahLst/>
            <a:cxnLst/>
            <a:rect l="l" t="t" r="r" b="b"/>
            <a:pathLst>
              <a:path w="208914" h="56514">
                <a:moveTo>
                  <a:pt x="208788" y="0"/>
                </a:moveTo>
                <a:lnTo>
                  <a:pt x="0" y="0"/>
                </a:lnTo>
                <a:lnTo>
                  <a:pt x="0" y="56387"/>
                </a:lnTo>
                <a:lnTo>
                  <a:pt x="208788" y="56387"/>
                </a:lnTo>
                <a:lnTo>
                  <a:pt x="208788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221992" y="1933955"/>
            <a:ext cx="106680" cy="56515"/>
          </a:xfrm>
          <a:custGeom>
            <a:avLst/>
            <a:gdLst/>
            <a:ahLst/>
            <a:cxnLst/>
            <a:rect l="l" t="t" r="r" b="b"/>
            <a:pathLst>
              <a:path w="106680" h="56514">
                <a:moveTo>
                  <a:pt x="106680" y="0"/>
                </a:moveTo>
                <a:lnTo>
                  <a:pt x="0" y="0"/>
                </a:lnTo>
                <a:lnTo>
                  <a:pt x="0" y="56387"/>
                </a:lnTo>
                <a:lnTo>
                  <a:pt x="106680" y="56387"/>
                </a:lnTo>
                <a:lnTo>
                  <a:pt x="106680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069592" y="1792223"/>
            <a:ext cx="132715" cy="56515"/>
          </a:xfrm>
          <a:custGeom>
            <a:avLst/>
            <a:gdLst/>
            <a:ahLst/>
            <a:cxnLst/>
            <a:rect l="l" t="t" r="r" b="b"/>
            <a:pathLst>
              <a:path w="132714" h="56514">
                <a:moveTo>
                  <a:pt x="132587" y="0"/>
                </a:moveTo>
                <a:lnTo>
                  <a:pt x="0" y="0"/>
                </a:lnTo>
                <a:lnTo>
                  <a:pt x="0" y="56387"/>
                </a:lnTo>
                <a:lnTo>
                  <a:pt x="132587" y="56387"/>
                </a:lnTo>
                <a:lnTo>
                  <a:pt x="132587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490216" y="1511807"/>
            <a:ext cx="134620" cy="56515"/>
          </a:xfrm>
          <a:custGeom>
            <a:avLst/>
            <a:gdLst/>
            <a:ahLst/>
            <a:cxnLst/>
            <a:rect l="l" t="t" r="r" b="b"/>
            <a:pathLst>
              <a:path w="134619" h="56515">
                <a:moveTo>
                  <a:pt x="134111" y="0"/>
                </a:moveTo>
                <a:lnTo>
                  <a:pt x="0" y="0"/>
                </a:lnTo>
                <a:lnTo>
                  <a:pt x="0" y="56387"/>
                </a:lnTo>
                <a:lnTo>
                  <a:pt x="134111" y="56387"/>
                </a:lnTo>
                <a:lnTo>
                  <a:pt x="134111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764535" y="1370075"/>
            <a:ext cx="24765" cy="56515"/>
          </a:xfrm>
          <a:custGeom>
            <a:avLst/>
            <a:gdLst/>
            <a:ahLst/>
            <a:cxnLst/>
            <a:rect l="l" t="t" r="r" b="b"/>
            <a:pathLst>
              <a:path w="24764" h="56515">
                <a:moveTo>
                  <a:pt x="24383" y="0"/>
                </a:moveTo>
                <a:lnTo>
                  <a:pt x="0" y="0"/>
                </a:lnTo>
                <a:lnTo>
                  <a:pt x="0" y="56387"/>
                </a:lnTo>
                <a:lnTo>
                  <a:pt x="24383" y="56387"/>
                </a:lnTo>
                <a:lnTo>
                  <a:pt x="24383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350007" y="1229867"/>
            <a:ext cx="291465" cy="56515"/>
          </a:xfrm>
          <a:custGeom>
            <a:avLst/>
            <a:gdLst/>
            <a:ahLst/>
            <a:cxnLst/>
            <a:rect l="l" t="t" r="r" b="b"/>
            <a:pathLst>
              <a:path w="291464" h="56515">
                <a:moveTo>
                  <a:pt x="291084" y="0"/>
                </a:moveTo>
                <a:lnTo>
                  <a:pt x="0" y="0"/>
                </a:lnTo>
                <a:lnTo>
                  <a:pt x="0" y="56387"/>
                </a:lnTo>
                <a:lnTo>
                  <a:pt x="291084" y="56387"/>
                </a:lnTo>
                <a:lnTo>
                  <a:pt x="291084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544823" y="1089659"/>
            <a:ext cx="274320" cy="55244"/>
          </a:xfrm>
          <a:custGeom>
            <a:avLst/>
            <a:gdLst/>
            <a:ahLst/>
            <a:cxnLst/>
            <a:rect l="l" t="t" r="r" b="b"/>
            <a:pathLst>
              <a:path w="274320" h="55244">
                <a:moveTo>
                  <a:pt x="274320" y="0"/>
                </a:moveTo>
                <a:lnTo>
                  <a:pt x="0" y="0"/>
                </a:lnTo>
                <a:lnTo>
                  <a:pt x="0" y="54863"/>
                </a:lnTo>
                <a:lnTo>
                  <a:pt x="274320" y="54863"/>
                </a:lnTo>
                <a:lnTo>
                  <a:pt x="274320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408932" y="947927"/>
            <a:ext cx="477520" cy="56515"/>
          </a:xfrm>
          <a:custGeom>
            <a:avLst/>
            <a:gdLst/>
            <a:ahLst/>
            <a:cxnLst/>
            <a:rect l="l" t="t" r="r" b="b"/>
            <a:pathLst>
              <a:path w="477520" h="56515">
                <a:moveTo>
                  <a:pt x="477012" y="0"/>
                </a:moveTo>
                <a:lnTo>
                  <a:pt x="0" y="0"/>
                </a:lnTo>
                <a:lnTo>
                  <a:pt x="0" y="56387"/>
                </a:lnTo>
                <a:lnTo>
                  <a:pt x="477012" y="56387"/>
                </a:lnTo>
                <a:lnTo>
                  <a:pt x="477012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885944" y="807719"/>
            <a:ext cx="662940" cy="56515"/>
          </a:xfrm>
          <a:custGeom>
            <a:avLst/>
            <a:gdLst/>
            <a:ahLst/>
            <a:cxnLst/>
            <a:rect l="l" t="t" r="r" b="b"/>
            <a:pathLst>
              <a:path w="662939" h="56515">
                <a:moveTo>
                  <a:pt x="662939" y="0"/>
                </a:moveTo>
                <a:lnTo>
                  <a:pt x="0" y="0"/>
                </a:lnTo>
                <a:lnTo>
                  <a:pt x="0" y="56387"/>
                </a:lnTo>
                <a:lnTo>
                  <a:pt x="662939" y="56387"/>
                </a:lnTo>
                <a:lnTo>
                  <a:pt x="662939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650492" y="3482339"/>
            <a:ext cx="22860" cy="55244"/>
          </a:xfrm>
          <a:custGeom>
            <a:avLst/>
            <a:gdLst/>
            <a:ahLst/>
            <a:cxnLst/>
            <a:rect l="l" t="t" r="r" b="b"/>
            <a:pathLst>
              <a:path w="22860" h="55245">
                <a:moveTo>
                  <a:pt x="22859" y="0"/>
                </a:moveTo>
                <a:lnTo>
                  <a:pt x="0" y="0"/>
                </a:lnTo>
                <a:lnTo>
                  <a:pt x="0" y="54863"/>
                </a:lnTo>
                <a:lnTo>
                  <a:pt x="22859" y="54863"/>
                </a:lnTo>
                <a:lnTo>
                  <a:pt x="22859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74876" y="3340607"/>
            <a:ext cx="13970" cy="56515"/>
          </a:xfrm>
          <a:custGeom>
            <a:avLst/>
            <a:gdLst/>
            <a:ahLst/>
            <a:cxnLst/>
            <a:rect l="l" t="t" r="r" b="b"/>
            <a:pathLst>
              <a:path w="13969" h="56514">
                <a:moveTo>
                  <a:pt x="13716" y="0"/>
                </a:moveTo>
                <a:lnTo>
                  <a:pt x="0" y="0"/>
                </a:lnTo>
                <a:lnTo>
                  <a:pt x="0" y="56388"/>
                </a:lnTo>
                <a:lnTo>
                  <a:pt x="13716" y="56388"/>
                </a:lnTo>
                <a:lnTo>
                  <a:pt x="13716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773935" y="3200399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866900" y="3058667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4" y="0"/>
                </a:moveTo>
                <a:lnTo>
                  <a:pt x="0" y="0"/>
                </a:lnTo>
                <a:lnTo>
                  <a:pt x="0" y="56388"/>
                </a:lnTo>
                <a:lnTo>
                  <a:pt x="1524" y="56388"/>
                </a:lnTo>
                <a:lnTo>
                  <a:pt x="152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792223" y="2918459"/>
            <a:ext cx="18415" cy="56515"/>
          </a:xfrm>
          <a:custGeom>
            <a:avLst/>
            <a:gdLst/>
            <a:ahLst/>
            <a:cxnLst/>
            <a:rect l="l" t="t" r="r" b="b"/>
            <a:pathLst>
              <a:path w="18414" h="56514">
                <a:moveTo>
                  <a:pt x="18287" y="0"/>
                </a:moveTo>
                <a:lnTo>
                  <a:pt x="0" y="0"/>
                </a:lnTo>
                <a:lnTo>
                  <a:pt x="0" y="56387"/>
                </a:lnTo>
                <a:lnTo>
                  <a:pt x="18287" y="56387"/>
                </a:lnTo>
                <a:lnTo>
                  <a:pt x="18287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911095" y="2778251"/>
            <a:ext cx="6350" cy="56515"/>
          </a:xfrm>
          <a:custGeom>
            <a:avLst/>
            <a:gdLst/>
            <a:ahLst/>
            <a:cxnLst/>
            <a:rect l="l" t="t" r="r" b="b"/>
            <a:pathLst>
              <a:path w="6350" h="56514">
                <a:moveTo>
                  <a:pt x="6096" y="0"/>
                </a:moveTo>
                <a:lnTo>
                  <a:pt x="0" y="0"/>
                </a:lnTo>
                <a:lnTo>
                  <a:pt x="0" y="56387"/>
                </a:lnTo>
                <a:lnTo>
                  <a:pt x="6096" y="56387"/>
                </a:lnTo>
                <a:lnTo>
                  <a:pt x="6096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915667" y="2636519"/>
            <a:ext cx="3175" cy="56515"/>
          </a:xfrm>
          <a:custGeom>
            <a:avLst/>
            <a:gdLst/>
            <a:ahLst/>
            <a:cxnLst/>
            <a:rect l="l" t="t" r="r" b="b"/>
            <a:pathLst>
              <a:path w="3175" h="56514">
                <a:moveTo>
                  <a:pt x="3048" y="0"/>
                </a:moveTo>
                <a:lnTo>
                  <a:pt x="0" y="0"/>
                </a:lnTo>
                <a:lnTo>
                  <a:pt x="0" y="56387"/>
                </a:lnTo>
                <a:lnTo>
                  <a:pt x="3048" y="56387"/>
                </a:lnTo>
                <a:lnTo>
                  <a:pt x="304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940051" y="2496311"/>
            <a:ext cx="5080" cy="56515"/>
          </a:xfrm>
          <a:custGeom>
            <a:avLst/>
            <a:gdLst/>
            <a:ahLst/>
            <a:cxnLst/>
            <a:rect l="l" t="t" r="r" b="b"/>
            <a:pathLst>
              <a:path w="5080" h="56514">
                <a:moveTo>
                  <a:pt x="4572" y="0"/>
                </a:moveTo>
                <a:lnTo>
                  <a:pt x="0" y="0"/>
                </a:lnTo>
                <a:lnTo>
                  <a:pt x="0" y="56387"/>
                </a:lnTo>
                <a:lnTo>
                  <a:pt x="4572" y="56387"/>
                </a:lnTo>
                <a:lnTo>
                  <a:pt x="4572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008632" y="2356103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098548" y="2214371"/>
            <a:ext cx="7620" cy="56515"/>
          </a:xfrm>
          <a:custGeom>
            <a:avLst/>
            <a:gdLst/>
            <a:ahLst/>
            <a:cxnLst/>
            <a:rect l="l" t="t" r="r" b="b"/>
            <a:pathLst>
              <a:path w="7619" h="56514">
                <a:moveTo>
                  <a:pt x="7619" y="0"/>
                </a:moveTo>
                <a:lnTo>
                  <a:pt x="0" y="0"/>
                </a:lnTo>
                <a:lnTo>
                  <a:pt x="0" y="56387"/>
                </a:lnTo>
                <a:lnTo>
                  <a:pt x="7619" y="56387"/>
                </a:lnTo>
                <a:lnTo>
                  <a:pt x="7619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147316" y="2074163"/>
            <a:ext cx="5080" cy="56515"/>
          </a:xfrm>
          <a:custGeom>
            <a:avLst/>
            <a:gdLst/>
            <a:ahLst/>
            <a:cxnLst/>
            <a:rect l="l" t="t" r="r" b="b"/>
            <a:pathLst>
              <a:path w="5080" h="56514">
                <a:moveTo>
                  <a:pt x="4571" y="0"/>
                </a:moveTo>
                <a:lnTo>
                  <a:pt x="0" y="0"/>
                </a:lnTo>
                <a:lnTo>
                  <a:pt x="0" y="56387"/>
                </a:lnTo>
                <a:lnTo>
                  <a:pt x="4571" y="56387"/>
                </a:lnTo>
                <a:lnTo>
                  <a:pt x="4571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2328672" y="1933955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3" y="0"/>
                </a:moveTo>
                <a:lnTo>
                  <a:pt x="0" y="0"/>
                </a:lnTo>
                <a:lnTo>
                  <a:pt x="0" y="56387"/>
                </a:lnTo>
                <a:lnTo>
                  <a:pt x="1523" y="56387"/>
                </a:lnTo>
                <a:lnTo>
                  <a:pt x="152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202179" y="1792223"/>
            <a:ext cx="3175" cy="56515"/>
          </a:xfrm>
          <a:custGeom>
            <a:avLst/>
            <a:gdLst/>
            <a:ahLst/>
            <a:cxnLst/>
            <a:rect l="l" t="t" r="r" b="b"/>
            <a:pathLst>
              <a:path w="3175" h="56514">
                <a:moveTo>
                  <a:pt x="3047" y="0"/>
                </a:moveTo>
                <a:lnTo>
                  <a:pt x="0" y="0"/>
                </a:lnTo>
                <a:lnTo>
                  <a:pt x="0" y="56387"/>
                </a:lnTo>
                <a:lnTo>
                  <a:pt x="3047" y="56387"/>
                </a:lnTo>
                <a:lnTo>
                  <a:pt x="3047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583179" y="1652015"/>
            <a:ext cx="3175" cy="56515"/>
          </a:xfrm>
          <a:custGeom>
            <a:avLst/>
            <a:gdLst/>
            <a:ahLst/>
            <a:cxnLst/>
            <a:rect l="l" t="t" r="r" b="b"/>
            <a:pathLst>
              <a:path w="3175" h="56514">
                <a:moveTo>
                  <a:pt x="3047" y="0"/>
                </a:moveTo>
                <a:lnTo>
                  <a:pt x="0" y="0"/>
                </a:lnTo>
                <a:lnTo>
                  <a:pt x="0" y="56387"/>
                </a:lnTo>
                <a:lnTo>
                  <a:pt x="3047" y="56387"/>
                </a:lnTo>
                <a:lnTo>
                  <a:pt x="3047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624327" y="1511807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5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788920" y="1370075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5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641092" y="1229867"/>
            <a:ext cx="5080" cy="56515"/>
          </a:xfrm>
          <a:custGeom>
            <a:avLst/>
            <a:gdLst/>
            <a:ahLst/>
            <a:cxnLst/>
            <a:rect l="l" t="t" r="r" b="b"/>
            <a:pathLst>
              <a:path w="5080" h="56515">
                <a:moveTo>
                  <a:pt x="4571" y="0"/>
                </a:moveTo>
                <a:lnTo>
                  <a:pt x="0" y="0"/>
                </a:lnTo>
                <a:lnTo>
                  <a:pt x="0" y="56387"/>
                </a:lnTo>
                <a:lnTo>
                  <a:pt x="4571" y="56387"/>
                </a:lnTo>
                <a:lnTo>
                  <a:pt x="4571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819144" y="1089659"/>
            <a:ext cx="12700" cy="55244"/>
          </a:xfrm>
          <a:custGeom>
            <a:avLst/>
            <a:gdLst/>
            <a:ahLst/>
            <a:cxnLst/>
            <a:rect l="l" t="t" r="r" b="b"/>
            <a:pathLst>
              <a:path w="12700" h="55244">
                <a:moveTo>
                  <a:pt x="12191" y="0"/>
                </a:moveTo>
                <a:lnTo>
                  <a:pt x="0" y="0"/>
                </a:lnTo>
                <a:lnTo>
                  <a:pt x="0" y="54863"/>
                </a:lnTo>
                <a:lnTo>
                  <a:pt x="12191" y="54863"/>
                </a:lnTo>
                <a:lnTo>
                  <a:pt x="12191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885944" y="947927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4" h="56515">
                <a:moveTo>
                  <a:pt x="1523" y="0"/>
                </a:moveTo>
                <a:lnTo>
                  <a:pt x="0" y="0"/>
                </a:lnTo>
                <a:lnTo>
                  <a:pt x="0" y="56387"/>
                </a:lnTo>
                <a:lnTo>
                  <a:pt x="1523" y="56387"/>
                </a:lnTo>
                <a:lnTo>
                  <a:pt x="152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548884" y="807719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4" h="56515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673351" y="3482339"/>
            <a:ext cx="1905" cy="55244"/>
          </a:xfrm>
          <a:custGeom>
            <a:avLst/>
            <a:gdLst/>
            <a:ahLst/>
            <a:cxnLst/>
            <a:rect l="l" t="t" r="r" b="b"/>
            <a:pathLst>
              <a:path w="1905" h="55245">
                <a:moveTo>
                  <a:pt x="1524" y="0"/>
                </a:moveTo>
                <a:lnTo>
                  <a:pt x="0" y="0"/>
                </a:lnTo>
                <a:lnTo>
                  <a:pt x="0" y="54863"/>
                </a:lnTo>
                <a:lnTo>
                  <a:pt x="1524" y="54863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688592" y="3340607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4" y="0"/>
                </a:moveTo>
                <a:lnTo>
                  <a:pt x="0" y="0"/>
                </a:lnTo>
                <a:lnTo>
                  <a:pt x="0" y="56388"/>
                </a:lnTo>
                <a:lnTo>
                  <a:pt x="1524" y="56388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775460" y="3200399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3" y="0"/>
                </a:moveTo>
                <a:lnTo>
                  <a:pt x="0" y="0"/>
                </a:lnTo>
                <a:lnTo>
                  <a:pt x="0" y="56387"/>
                </a:lnTo>
                <a:lnTo>
                  <a:pt x="1523" y="56387"/>
                </a:lnTo>
                <a:lnTo>
                  <a:pt x="152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868423" y="3058667"/>
            <a:ext cx="3175" cy="56515"/>
          </a:xfrm>
          <a:custGeom>
            <a:avLst/>
            <a:gdLst/>
            <a:ahLst/>
            <a:cxnLst/>
            <a:rect l="l" t="t" r="r" b="b"/>
            <a:pathLst>
              <a:path w="3175" h="56514">
                <a:moveTo>
                  <a:pt x="3048" y="0"/>
                </a:moveTo>
                <a:lnTo>
                  <a:pt x="0" y="0"/>
                </a:lnTo>
                <a:lnTo>
                  <a:pt x="0" y="56388"/>
                </a:lnTo>
                <a:lnTo>
                  <a:pt x="3048" y="56388"/>
                </a:lnTo>
                <a:lnTo>
                  <a:pt x="304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917192" y="2778251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918716" y="2636519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3" y="0"/>
                </a:moveTo>
                <a:lnTo>
                  <a:pt x="0" y="0"/>
                </a:lnTo>
                <a:lnTo>
                  <a:pt x="0" y="56387"/>
                </a:lnTo>
                <a:lnTo>
                  <a:pt x="1523" y="56387"/>
                </a:lnTo>
                <a:lnTo>
                  <a:pt x="152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944623" y="2496311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010155" y="2356103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106167" y="2214371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328672" y="1933955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3" y="0"/>
                </a:moveTo>
                <a:lnTo>
                  <a:pt x="0" y="0"/>
                </a:lnTo>
                <a:lnTo>
                  <a:pt x="0" y="56387"/>
                </a:lnTo>
                <a:lnTo>
                  <a:pt x="1523" y="56387"/>
                </a:lnTo>
                <a:lnTo>
                  <a:pt x="152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586227" y="1652015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4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788920" y="1370075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5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645664" y="1229867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5" h="56515">
                <a:moveTo>
                  <a:pt x="1524" y="0"/>
                </a:moveTo>
                <a:lnTo>
                  <a:pt x="0" y="0"/>
                </a:lnTo>
                <a:lnTo>
                  <a:pt x="0" y="56387"/>
                </a:lnTo>
                <a:lnTo>
                  <a:pt x="1524" y="56387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831335" y="1089659"/>
            <a:ext cx="1905" cy="55244"/>
          </a:xfrm>
          <a:custGeom>
            <a:avLst/>
            <a:gdLst/>
            <a:ahLst/>
            <a:cxnLst/>
            <a:rect l="l" t="t" r="r" b="b"/>
            <a:pathLst>
              <a:path w="1904" h="55244">
                <a:moveTo>
                  <a:pt x="1524" y="0"/>
                </a:moveTo>
                <a:lnTo>
                  <a:pt x="0" y="0"/>
                </a:lnTo>
                <a:lnTo>
                  <a:pt x="0" y="54863"/>
                </a:lnTo>
                <a:lnTo>
                  <a:pt x="1524" y="54863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885944" y="947927"/>
            <a:ext cx="1905" cy="56515"/>
          </a:xfrm>
          <a:custGeom>
            <a:avLst/>
            <a:gdLst/>
            <a:ahLst/>
            <a:cxnLst/>
            <a:rect l="l" t="t" r="r" b="b"/>
            <a:pathLst>
              <a:path w="1904" h="56515">
                <a:moveTo>
                  <a:pt x="1523" y="0"/>
                </a:moveTo>
                <a:lnTo>
                  <a:pt x="0" y="0"/>
                </a:lnTo>
                <a:lnTo>
                  <a:pt x="0" y="56387"/>
                </a:lnTo>
                <a:lnTo>
                  <a:pt x="1523" y="56387"/>
                </a:lnTo>
                <a:lnTo>
                  <a:pt x="152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548884" y="807719"/>
            <a:ext cx="3175" cy="56515"/>
          </a:xfrm>
          <a:custGeom>
            <a:avLst/>
            <a:gdLst/>
            <a:ahLst/>
            <a:cxnLst/>
            <a:rect l="l" t="t" r="r" b="b"/>
            <a:pathLst>
              <a:path w="3175" h="56515">
                <a:moveTo>
                  <a:pt x="3048" y="0"/>
                </a:moveTo>
                <a:lnTo>
                  <a:pt x="0" y="0"/>
                </a:lnTo>
                <a:lnTo>
                  <a:pt x="0" y="56387"/>
                </a:lnTo>
                <a:lnTo>
                  <a:pt x="3048" y="56387"/>
                </a:lnTo>
                <a:lnTo>
                  <a:pt x="3048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673351" y="3482339"/>
            <a:ext cx="40005" cy="55244"/>
          </a:xfrm>
          <a:custGeom>
            <a:avLst/>
            <a:gdLst/>
            <a:ahLst/>
            <a:cxnLst/>
            <a:rect l="l" t="t" r="r" b="b"/>
            <a:pathLst>
              <a:path w="40005" h="55245">
                <a:moveTo>
                  <a:pt x="39624" y="0"/>
                </a:moveTo>
                <a:lnTo>
                  <a:pt x="0" y="0"/>
                </a:lnTo>
                <a:lnTo>
                  <a:pt x="0" y="54863"/>
                </a:lnTo>
                <a:lnTo>
                  <a:pt x="39624" y="54863"/>
                </a:lnTo>
                <a:lnTo>
                  <a:pt x="396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688592" y="3340607"/>
            <a:ext cx="27940" cy="56515"/>
          </a:xfrm>
          <a:custGeom>
            <a:avLst/>
            <a:gdLst/>
            <a:ahLst/>
            <a:cxnLst/>
            <a:rect l="l" t="t" r="r" b="b"/>
            <a:pathLst>
              <a:path w="27939" h="56514">
                <a:moveTo>
                  <a:pt x="27431" y="0"/>
                </a:moveTo>
                <a:lnTo>
                  <a:pt x="0" y="0"/>
                </a:lnTo>
                <a:lnTo>
                  <a:pt x="0" y="56388"/>
                </a:lnTo>
                <a:lnTo>
                  <a:pt x="27431" y="56388"/>
                </a:lnTo>
                <a:lnTo>
                  <a:pt x="274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775460" y="3200399"/>
            <a:ext cx="5080" cy="56515"/>
          </a:xfrm>
          <a:custGeom>
            <a:avLst/>
            <a:gdLst/>
            <a:ahLst/>
            <a:cxnLst/>
            <a:rect l="l" t="t" r="r" b="b"/>
            <a:pathLst>
              <a:path w="5080" h="56514">
                <a:moveTo>
                  <a:pt x="4571" y="0"/>
                </a:moveTo>
                <a:lnTo>
                  <a:pt x="0" y="0"/>
                </a:lnTo>
                <a:lnTo>
                  <a:pt x="0" y="56387"/>
                </a:lnTo>
                <a:lnTo>
                  <a:pt x="4571" y="56387"/>
                </a:lnTo>
                <a:lnTo>
                  <a:pt x="4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871472" y="3058667"/>
            <a:ext cx="22860" cy="56515"/>
          </a:xfrm>
          <a:custGeom>
            <a:avLst/>
            <a:gdLst/>
            <a:ahLst/>
            <a:cxnLst/>
            <a:rect l="l" t="t" r="r" b="b"/>
            <a:pathLst>
              <a:path w="22860" h="56514">
                <a:moveTo>
                  <a:pt x="22859" y="0"/>
                </a:moveTo>
                <a:lnTo>
                  <a:pt x="0" y="0"/>
                </a:lnTo>
                <a:lnTo>
                  <a:pt x="0" y="56388"/>
                </a:lnTo>
                <a:lnTo>
                  <a:pt x="22859" y="56388"/>
                </a:lnTo>
                <a:lnTo>
                  <a:pt x="22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810511" y="2918459"/>
            <a:ext cx="108585" cy="56515"/>
          </a:xfrm>
          <a:custGeom>
            <a:avLst/>
            <a:gdLst/>
            <a:ahLst/>
            <a:cxnLst/>
            <a:rect l="l" t="t" r="r" b="b"/>
            <a:pathLst>
              <a:path w="108585" h="56514">
                <a:moveTo>
                  <a:pt x="108204" y="0"/>
                </a:moveTo>
                <a:lnTo>
                  <a:pt x="0" y="0"/>
                </a:lnTo>
                <a:lnTo>
                  <a:pt x="0" y="56387"/>
                </a:lnTo>
                <a:lnTo>
                  <a:pt x="108204" y="56387"/>
                </a:lnTo>
                <a:lnTo>
                  <a:pt x="1082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917192" y="2778251"/>
            <a:ext cx="47625" cy="56515"/>
          </a:xfrm>
          <a:custGeom>
            <a:avLst/>
            <a:gdLst/>
            <a:ahLst/>
            <a:cxnLst/>
            <a:rect l="l" t="t" r="r" b="b"/>
            <a:pathLst>
              <a:path w="47625" h="56514">
                <a:moveTo>
                  <a:pt x="47243" y="0"/>
                </a:moveTo>
                <a:lnTo>
                  <a:pt x="0" y="0"/>
                </a:lnTo>
                <a:lnTo>
                  <a:pt x="0" y="56387"/>
                </a:lnTo>
                <a:lnTo>
                  <a:pt x="47243" y="56387"/>
                </a:lnTo>
                <a:lnTo>
                  <a:pt x="472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920239" y="2636519"/>
            <a:ext cx="55244" cy="56515"/>
          </a:xfrm>
          <a:custGeom>
            <a:avLst/>
            <a:gdLst/>
            <a:ahLst/>
            <a:cxnLst/>
            <a:rect l="l" t="t" r="r" b="b"/>
            <a:pathLst>
              <a:path w="55244" h="56514">
                <a:moveTo>
                  <a:pt x="54864" y="0"/>
                </a:moveTo>
                <a:lnTo>
                  <a:pt x="0" y="0"/>
                </a:lnTo>
                <a:lnTo>
                  <a:pt x="0" y="56387"/>
                </a:lnTo>
                <a:lnTo>
                  <a:pt x="54864" y="56387"/>
                </a:lnTo>
                <a:lnTo>
                  <a:pt x="5486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946148" y="2496311"/>
            <a:ext cx="41275" cy="56515"/>
          </a:xfrm>
          <a:custGeom>
            <a:avLst/>
            <a:gdLst/>
            <a:ahLst/>
            <a:cxnLst/>
            <a:rect l="l" t="t" r="r" b="b"/>
            <a:pathLst>
              <a:path w="41275" h="56514">
                <a:moveTo>
                  <a:pt x="41147" y="0"/>
                </a:moveTo>
                <a:lnTo>
                  <a:pt x="0" y="0"/>
                </a:lnTo>
                <a:lnTo>
                  <a:pt x="0" y="56387"/>
                </a:lnTo>
                <a:lnTo>
                  <a:pt x="41147" y="56387"/>
                </a:lnTo>
                <a:lnTo>
                  <a:pt x="411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010155" y="2356103"/>
            <a:ext cx="32384" cy="56515"/>
          </a:xfrm>
          <a:custGeom>
            <a:avLst/>
            <a:gdLst/>
            <a:ahLst/>
            <a:cxnLst/>
            <a:rect l="l" t="t" r="r" b="b"/>
            <a:pathLst>
              <a:path w="32385" h="56514">
                <a:moveTo>
                  <a:pt x="32004" y="0"/>
                </a:moveTo>
                <a:lnTo>
                  <a:pt x="0" y="0"/>
                </a:lnTo>
                <a:lnTo>
                  <a:pt x="0" y="56387"/>
                </a:lnTo>
                <a:lnTo>
                  <a:pt x="32004" y="56387"/>
                </a:lnTo>
                <a:lnTo>
                  <a:pt x="3200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107692" y="2214371"/>
            <a:ext cx="172720" cy="56515"/>
          </a:xfrm>
          <a:custGeom>
            <a:avLst/>
            <a:gdLst/>
            <a:ahLst/>
            <a:cxnLst/>
            <a:rect l="l" t="t" r="r" b="b"/>
            <a:pathLst>
              <a:path w="172719" h="56514">
                <a:moveTo>
                  <a:pt x="172212" y="0"/>
                </a:moveTo>
                <a:lnTo>
                  <a:pt x="0" y="0"/>
                </a:lnTo>
                <a:lnTo>
                  <a:pt x="0" y="56387"/>
                </a:lnTo>
                <a:lnTo>
                  <a:pt x="172212" y="56387"/>
                </a:lnTo>
                <a:lnTo>
                  <a:pt x="172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151888" y="2074163"/>
            <a:ext cx="224154" cy="56515"/>
          </a:xfrm>
          <a:custGeom>
            <a:avLst/>
            <a:gdLst/>
            <a:ahLst/>
            <a:cxnLst/>
            <a:rect l="l" t="t" r="r" b="b"/>
            <a:pathLst>
              <a:path w="224155" h="56514">
                <a:moveTo>
                  <a:pt x="224028" y="0"/>
                </a:moveTo>
                <a:lnTo>
                  <a:pt x="0" y="0"/>
                </a:lnTo>
                <a:lnTo>
                  <a:pt x="0" y="56387"/>
                </a:lnTo>
                <a:lnTo>
                  <a:pt x="224028" y="56387"/>
                </a:lnTo>
                <a:lnTo>
                  <a:pt x="2240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330195" y="1933955"/>
            <a:ext cx="88900" cy="56515"/>
          </a:xfrm>
          <a:custGeom>
            <a:avLst/>
            <a:gdLst/>
            <a:ahLst/>
            <a:cxnLst/>
            <a:rect l="l" t="t" r="r" b="b"/>
            <a:pathLst>
              <a:path w="88900" h="56514">
                <a:moveTo>
                  <a:pt x="88392" y="0"/>
                </a:moveTo>
                <a:lnTo>
                  <a:pt x="0" y="0"/>
                </a:lnTo>
                <a:lnTo>
                  <a:pt x="0" y="56387"/>
                </a:lnTo>
                <a:lnTo>
                  <a:pt x="88392" y="56387"/>
                </a:lnTo>
                <a:lnTo>
                  <a:pt x="883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2205227" y="1792223"/>
            <a:ext cx="295910" cy="56515"/>
          </a:xfrm>
          <a:custGeom>
            <a:avLst/>
            <a:gdLst/>
            <a:ahLst/>
            <a:cxnLst/>
            <a:rect l="l" t="t" r="r" b="b"/>
            <a:pathLst>
              <a:path w="295910" h="56514">
                <a:moveTo>
                  <a:pt x="295656" y="0"/>
                </a:moveTo>
                <a:lnTo>
                  <a:pt x="0" y="0"/>
                </a:lnTo>
                <a:lnTo>
                  <a:pt x="0" y="56387"/>
                </a:lnTo>
                <a:lnTo>
                  <a:pt x="295656" y="56387"/>
                </a:lnTo>
                <a:lnTo>
                  <a:pt x="2956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625851" y="1511807"/>
            <a:ext cx="120650" cy="56515"/>
          </a:xfrm>
          <a:custGeom>
            <a:avLst/>
            <a:gdLst/>
            <a:ahLst/>
            <a:cxnLst/>
            <a:rect l="l" t="t" r="r" b="b"/>
            <a:pathLst>
              <a:path w="120650" h="56515">
                <a:moveTo>
                  <a:pt x="120396" y="0"/>
                </a:moveTo>
                <a:lnTo>
                  <a:pt x="0" y="0"/>
                </a:lnTo>
                <a:lnTo>
                  <a:pt x="0" y="56387"/>
                </a:lnTo>
                <a:lnTo>
                  <a:pt x="120396" y="56387"/>
                </a:lnTo>
                <a:lnTo>
                  <a:pt x="120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790444" y="1370075"/>
            <a:ext cx="111760" cy="56515"/>
          </a:xfrm>
          <a:custGeom>
            <a:avLst/>
            <a:gdLst/>
            <a:ahLst/>
            <a:cxnLst/>
            <a:rect l="l" t="t" r="r" b="b"/>
            <a:pathLst>
              <a:path w="111760" h="56515">
                <a:moveTo>
                  <a:pt x="111251" y="0"/>
                </a:moveTo>
                <a:lnTo>
                  <a:pt x="0" y="0"/>
                </a:lnTo>
                <a:lnTo>
                  <a:pt x="0" y="56387"/>
                </a:lnTo>
                <a:lnTo>
                  <a:pt x="111251" y="56387"/>
                </a:lnTo>
                <a:lnTo>
                  <a:pt x="1112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647188" y="1229867"/>
            <a:ext cx="279400" cy="56515"/>
          </a:xfrm>
          <a:custGeom>
            <a:avLst/>
            <a:gdLst/>
            <a:ahLst/>
            <a:cxnLst/>
            <a:rect l="l" t="t" r="r" b="b"/>
            <a:pathLst>
              <a:path w="279400" h="56515">
                <a:moveTo>
                  <a:pt x="278892" y="0"/>
                </a:moveTo>
                <a:lnTo>
                  <a:pt x="0" y="0"/>
                </a:lnTo>
                <a:lnTo>
                  <a:pt x="0" y="56387"/>
                </a:lnTo>
                <a:lnTo>
                  <a:pt x="278892" y="56387"/>
                </a:lnTo>
                <a:lnTo>
                  <a:pt x="27889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832859" y="1089659"/>
            <a:ext cx="704215" cy="55244"/>
          </a:xfrm>
          <a:custGeom>
            <a:avLst/>
            <a:gdLst/>
            <a:ahLst/>
            <a:cxnLst/>
            <a:rect l="l" t="t" r="r" b="b"/>
            <a:pathLst>
              <a:path w="704214" h="55244">
                <a:moveTo>
                  <a:pt x="704088" y="0"/>
                </a:moveTo>
                <a:lnTo>
                  <a:pt x="0" y="0"/>
                </a:lnTo>
                <a:lnTo>
                  <a:pt x="0" y="54863"/>
                </a:lnTo>
                <a:lnTo>
                  <a:pt x="704088" y="54863"/>
                </a:lnTo>
                <a:lnTo>
                  <a:pt x="7040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887467" y="947927"/>
            <a:ext cx="725805" cy="56515"/>
          </a:xfrm>
          <a:custGeom>
            <a:avLst/>
            <a:gdLst/>
            <a:ahLst/>
            <a:cxnLst/>
            <a:rect l="l" t="t" r="r" b="b"/>
            <a:pathLst>
              <a:path w="725804" h="56515">
                <a:moveTo>
                  <a:pt x="725424" y="0"/>
                </a:moveTo>
                <a:lnTo>
                  <a:pt x="0" y="0"/>
                </a:lnTo>
                <a:lnTo>
                  <a:pt x="0" y="56387"/>
                </a:lnTo>
                <a:lnTo>
                  <a:pt x="725424" y="56387"/>
                </a:lnTo>
                <a:lnTo>
                  <a:pt x="7254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551932" y="807719"/>
            <a:ext cx="239395" cy="56515"/>
          </a:xfrm>
          <a:custGeom>
            <a:avLst/>
            <a:gdLst/>
            <a:ahLst/>
            <a:cxnLst/>
            <a:rect l="l" t="t" r="r" b="b"/>
            <a:pathLst>
              <a:path w="239395" h="56515">
                <a:moveTo>
                  <a:pt x="239267" y="0"/>
                </a:moveTo>
                <a:lnTo>
                  <a:pt x="0" y="0"/>
                </a:lnTo>
                <a:lnTo>
                  <a:pt x="0" y="56387"/>
                </a:lnTo>
                <a:lnTo>
                  <a:pt x="239267" y="56387"/>
                </a:lnTo>
                <a:lnTo>
                  <a:pt x="23926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392936" y="765047"/>
            <a:ext cx="0" cy="2814955"/>
          </a:xfrm>
          <a:custGeom>
            <a:avLst/>
            <a:gdLst/>
            <a:ahLst/>
            <a:cxnLst/>
            <a:rect l="l" t="t" r="r" b="b"/>
            <a:pathLst>
              <a:path h="2814954">
                <a:moveTo>
                  <a:pt x="0" y="2814828"/>
                </a:moveTo>
                <a:lnTo>
                  <a:pt x="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 txBox="1"/>
          <p:nvPr/>
        </p:nvSpPr>
        <p:spPr>
          <a:xfrm>
            <a:off x="1343025" y="3638194"/>
            <a:ext cx="539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1915027" y="3638194"/>
            <a:ext cx="1276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latin typeface="Arial"/>
                <a:cs typeface="Arial"/>
              </a:rPr>
              <a:t>20</a:t>
            </a:r>
            <a:endParaRPr sz="70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2500243" y="3638194"/>
            <a:ext cx="1276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latin typeface="Arial"/>
                <a:cs typeface="Arial"/>
              </a:rPr>
              <a:t>40</a:t>
            </a:r>
            <a:endParaRPr sz="700">
              <a:latin typeface="Arial"/>
              <a:cs typeface="Arial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3085459" y="3638194"/>
            <a:ext cx="1276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latin typeface="Arial"/>
                <a:cs typeface="Arial"/>
              </a:rPr>
              <a:t>60</a:t>
            </a:r>
            <a:endParaRPr sz="700">
              <a:latin typeface="Arial"/>
              <a:cs typeface="Arial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3670929" y="3638194"/>
            <a:ext cx="1276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latin typeface="Arial"/>
                <a:cs typeface="Arial"/>
              </a:rPr>
              <a:t>80</a:t>
            </a:r>
            <a:endParaRPr sz="70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4230491" y="3638194"/>
            <a:ext cx="1784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latin typeface="Arial"/>
                <a:cs typeface="Arial"/>
              </a:rPr>
              <a:t>100</a:t>
            </a:r>
            <a:endParaRPr sz="700">
              <a:latin typeface="Arial"/>
              <a:cs typeface="Arial"/>
            </a:endParaRPr>
          </a:p>
        </p:txBody>
      </p:sp>
      <p:sp>
        <p:nvSpPr>
          <p:cNvPr id="142" name="object 142"/>
          <p:cNvSpPr txBox="1"/>
          <p:nvPr/>
        </p:nvSpPr>
        <p:spPr>
          <a:xfrm>
            <a:off x="4816088" y="3638194"/>
            <a:ext cx="1784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latin typeface="Arial"/>
                <a:cs typeface="Arial"/>
              </a:rPr>
              <a:t>120</a:t>
            </a:r>
            <a:endParaRPr sz="700">
              <a:latin typeface="Arial"/>
              <a:cs typeface="Arial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5293867" y="3638194"/>
            <a:ext cx="870585" cy="361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95"/>
              </a:spcBef>
              <a:tabLst>
                <a:tab pos="704850" algn="l"/>
              </a:tabLst>
            </a:pPr>
            <a:r>
              <a:rPr sz="700" spc="-25" dirty="0">
                <a:latin typeface="Arial"/>
                <a:cs typeface="Arial"/>
              </a:rPr>
              <a:t>140</a:t>
            </a:r>
            <a:r>
              <a:rPr sz="700" dirty="0">
                <a:latin typeface="Arial"/>
                <a:cs typeface="Arial"/>
              </a:rPr>
              <a:t>	</a:t>
            </a:r>
            <a:r>
              <a:rPr sz="700" spc="-25" dirty="0">
                <a:latin typeface="Arial"/>
                <a:cs typeface="Arial"/>
              </a:rPr>
              <a:t>160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700" dirty="0">
                <a:latin typeface="Arial"/>
                <a:cs typeface="Arial"/>
              </a:rPr>
              <a:t>(Triệu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sản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phẩm)</a:t>
            </a:r>
            <a:endParaRPr sz="700">
              <a:latin typeface="Arial"/>
              <a:cs typeface="Arial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302768" y="164083"/>
            <a:ext cx="4765675" cy="3397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1305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THỐNG</a:t>
            </a:r>
            <a:r>
              <a:rPr sz="800" b="1" spc="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75" dirty="0">
                <a:solidFill>
                  <a:srgbClr val="FA5F27"/>
                </a:solidFill>
                <a:latin typeface="Arial"/>
                <a:cs typeface="Arial"/>
              </a:rPr>
              <a:t>KÊ</a:t>
            </a:r>
            <a:r>
              <a:rPr sz="800" b="1" spc="3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A5F27"/>
                </a:solidFill>
                <a:latin typeface="Arial"/>
                <a:cs typeface="Arial"/>
              </a:rPr>
              <a:t>THEO</a:t>
            </a:r>
            <a:r>
              <a:rPr sz="800" b="1" spc="1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NGÀNH</a:t>
            </a:r>
            <a:r>
              <a:rPr sz="800" b="1" spc="1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A5F27"/>
                </a:solidFill>
                <a:latin typeface="Arial"/>
                <a:cs typeface="Arial"/>
              </a:rPr>
              <a:t>HÀNG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Arial"/>
              <a:cs typeface="Arial"/>
            </a:endParaRPr>
          </a:p>
          <a:p>
            <a:pPr marL="1377950">
              <a:lnSpc>
                <a:spcPct val="100000"/>
              </a:lnSpc>
            </a:pPr>
            <a:r>
              <a:rPr sz="800" b="1" spc="-5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đã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al"/>
              <a:cs typeface="Arial"/>
            </a:endParaRPr>
          </a:p>
          <a:p>
            <a:pPr marR="3747135" algn="r">
              <a:lnSpc>
                <a:spcPct val="100000"/>
              </a:lnSpc>
              <a:spcBef>
                <a:spcPts val="5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Cửa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-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Đời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Sống</a:t>
            </a:r>
            <a:endParaRPr sz="600">
              <a:latin typeface="Arial"/>
              <a:cs typeface="Arial"/>
            </a:endParaRPr>
          </a:p>
          <a:p>
            <a:pPr marL="694055">
              <a:lnSpc>
                <a:spcPct val="100000"/>
              </a:lnSpc>
              <a:spcBef>
                <a:spcPts val="385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Đẹp</a:t>
            </a:r>
            <a:endParaRPr sz="600">
              <a:latin typeface="Arial"/>
              <a:cs typeface="Arial"/>
            </a:endParaRPr>
          </a:p>
          <a:p>
            <a:pPr marL="207010" marR="3746500" indent="298450" algn="r">
              <a:lnSpc>
                <a:spcPts val="1110"/>
              </a:lnSpc>
              <a:spcBef>
                <a:spcPts val="100"/>
              </a:spcBef>
            </a:pP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Thời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Trang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35" dirty="0">
                <a:solidFill>
                  <a:srgbClr val="001F5F"/>
                </a:solidFill>
                <a:latin typeface="Arial"/>
                <a:cs typeface="Arial"/>
              </a:rPr>
              <a:t>Nữ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Bách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Hoá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-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Thực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 Phẩm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Phụ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Kiện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Thời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Trang</a:t>
            </a:r>
            <a:endParaRPr sz="600">
              <a:latin typeface="Arial"/>
              <a:cs typeface="Arial"/>
            </a:endParaRPr>
          </a:p>
          <a:p>
            <a:pPr marR="3747770" algn="r">
              <a:lnSpc>
                <a:spcPct val="100000"/>
              </a:lnSpc>
              <a:spcBef>
                <a:spcPts val="285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Thoại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&amp;</a:t>
            </a:r>
            <a:r>
              <a:rPr sz="6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Máy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Tính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Bảng</a:t>
            </a:r>
            <a:endParaRPr sz="600">
              <a:latin typeface="Arial"/>
              <a:cs typeface="Arial"/>
            </a:endParaRPr>
          </a:p>
          <a:p>
            <a:pPr marL="442595" marR="3745865" indent="-38100" algn="r">
              <a:lnSpc>
                <a:spcPct val="154000"/>
              </a:lnSpc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Văn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Phòng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Thời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Trang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Nam</a:t>
            </a:r>
            <a:endParaRPr sz="600">
              <a:latin typeface="Arial"/>
              <a:cs typeface="Arial"/>
            </a:endParaRPr>
          </a:p>
          <a:p>
            <a:pPr marL="713105" marR="3746500" indent="-33020" algn="r">
              <a:lnSpc>
                <a:spcPct val="154000"/>
              </a:lnSpc>
            </a:pPr>
            <a:r>
              <a:rPr sz="600" spc="-40" dirty="0">
                <a:solidFill>
                  <a:srgbClr val="001F5F"/>
                </a:solidFill>
                <a:latin typeface="Arial"/>
                <a:cs typeface="Arial"/>
              </a:rPr>
              <a:t>Sức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Khoẻ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Mẹ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&amp;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Bé</a:t>
            </a:r>
            <a:endParaRPr sz="600">
              <a:latin typeface="Arial"/>
              <a:cs typeface="Arial"/>
            </a:endParaRPr>
          </a:p>
          <a:p>
            <a:pPr marL="297815" marR="3746500" indent="24765" algn="r">
              <a:lnSpc>
                <a:spcPct val="153900"/>
              </a:lnSpc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Thể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Thao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&amp;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Du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Lịch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Chăm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Sóc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Thú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Cưng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Thời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Trang Trẻ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Em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Ô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Tô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-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35" dirty="0">
                <a:solidFill>
                  <a:srgbClr val="001F5F"/>
                </a:solidFill>
                <a:latin typeface="Arial"/>
                <a:cs typeface="Arial"/>
              </a:rPr>
              <a:t>Xe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Máy</a:t>
            </a:r>
            <a:endParaRPr sz="600">
              <a:latin typeface="Arial"/>
              <a:cs typeface="Arial"/>
            </a:endParaRPr>
          </a:p>
          <a:p>
            <a:pPr marL="473709" marR="3745865" indent="255270" algn="r">
              <a:lnSpc>
                <a:spcPct val="154000"/>
              </a:lnSpc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Đồ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Chơi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Giày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Dép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35" dirty="0">
                <a:solidFill>
                  <a:srgbClr val="001F5F"/>
                </a:solidFill>
                <a:latin typeface="Arial"/>
                <a:cs typeface="Arial"/>
              </a:rPr>
              <a:t>Nữ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Chưa</a:t>
            </a:r>
            <a:r>
              <a:rPr sz="6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6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loại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Giày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Dép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Nam</a:t>
            </a:r>
            <a:endParaRPr sz="600">
              <a:latin typeface="Arial"/>
              <a:cs typeface="Arial"/>
            </a:endParaRPr>
          </a:p>
          <a:p>
            <a:pPr marL="691515">
              <a:lnSpc>
                <a:spcPct val="100000"/>
              </a:lnSpc>
              <a:spcBef>
                <a:spcPts val="39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Túi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35" dirty="0">
                <a:solidFill>
                  <a:srgbClr val="001F5F"/>
                </a:solidFill>
                <a:latin typeface="Arial"/>
                <a:cs typeface="Arial"/>
              </a:rPr>
              <a:t>Ví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Nữ</a:t>
            </a:r>
            <a:endParaRPr sz="600">
              <a:latin typeface="Arial"/>
              <a:cs typeface="Arial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2426207" y="3915155"/>
            <a:ext cx="55244" cy="53340"/>
          </a:xfrm>
          <a:custGeom>
            <a:avLst/>
            <a:gdLst/>
            <a:ahLst/>
            <a:cxnLst/>
            <a:rect l="l" t="t" r="r" b="b"/>
            <a:pathLst>
              <a:path w="55244" h="53339">
                <a:moveTo>
                  <a:pt x="54863" y="0"/>
                </a:moveTo>
                <a:lnTo>
                  <a:pt x="0" y="0"/>
                </a:lnTo>
                <a:lnTo>
                  <a:pt x="0" y="53340"/>
                </a:lnTo>
                <a:lnTo>
                  <a:pt x="54863" y="53340"/>
                </a:lnTo>
                <a:lnTo>
                  <a:pt x="54863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 txBox="1"/>
          <p:nvPr/>
        </p:nvSpPr>
        <p:spPr>
          <a:xfrm>
            <a:off x="2491485" y="3868013"/>
            <a:ext cx="3295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shopee</a:t>
            </a:r>
            <a:endParaRPr sz="700">
              <a:latin typeface="Arial"/>
              <a:cs typeface="Arial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2897123" y="3915155"/>
            <a:ext cx="55244" cy="53340"/>
          </a:xfrm>
          <a:custGeom>
            <a:avLst/>
            <a:gdLst/>
            <a:ahLst/>
            <a:cxnLst/>
            <a:rect l="l" t="t" r="r" b="b"/>
            <a:pathLst>
              <a:path w="55244" h="53339">
                <a:moveTo>
                  <a:pt x="54863" y="0"/>
                </a:moveTo>
                <a:lnTo>
                  <a:pt x="0" y="0"/>
                </a:lnTo>
                <a:lnTo>
                  <a:pt x="0" y="53340"/>
                </a:lnTo>
                <a:lnTo>
                  <a:pt x="54863" y="53340"/>
                </a:lnTo>
                <a:lnTo>
                  <a:pt x="54863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 txBox="1"/>
          <p:nvPr/>
        </p:nvSpPr>
        <p:spPr>
          <a:xfrm>
            <a:off x="2962401" y="3868013"/>
            <a:ext cx="2940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lazada</a:t>
            </a:r>
            <a:endParaRPr sz="700">
              <a:latin typeface="Arial"/>
              <a:cs typeface="Arial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3331464" y="391515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3339" y="0"/>
                </a:moveTo>
                <a:lnTo>
                  <a:pt x="0" y="0"/>
                </a:lnTo>
                <a:lnTo>
                  <a:pt x="0" y="53340"/>
                </a:lnTo>
                <a:lnTo>
                  <a:pt x="53339" y="53340"/>
                </a:lnTo>
                <a:lnTo>
                  <a:pt x="53339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 txBox="1"/>
          <p:nvPr/>
        </p:nvSpPr>
        <p:spPr>
          <a:xfrm>
            <a:off x="3395853" y="3868013"/>
            <a:ext cx="1485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0" dirty="0">
                <a:latin typeface="Arial"/>
                <a:cs typeface="Arial"/>
              </a:rPr>
              <a:t>tiki</a:t>
            </a:r>
            <a:endParaRPr sz="700">
              <a:latin typeface="Arial"/>
              <a:cs typeface="Arial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3621023" y="3915155"/>
            <a:ext cx="53340" cy="53340"/>
          </a:xfrm>
          <a:custGeom>
            <a:avLst/>
            <a:gdLst/>
            <a:ahLst/>
            <a:cxnLst/>
            <a:rect l="l" t="t" r="r" b="b"/>
            <a:pathLst>
              <a:path w="53339" h="53339">
                <a:moveTo>
                  <a:pt x="53339" y="0"/>
                </a:moveTo>
                <a:lnTo>
                  <a:pt x="0" y="0"/>
                </a:lnTo>
                <a:lnTo>
                  <a:pt x="0" y="53340"/>
                </a:lnTo>
                <a:lnTo>
                  <a:pt x="53339" y="53340"/>
                </a:lnTo>
                <a:lnTo>
                  <a:pt x="5333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 txBox="1"/>
          <p:nvPr/>
        </p:nvSpPr>
        <p:spPr>
          <a:xfrm>
            <a:off x="3685794" y="3868013"/>
            <a:ext cx="2800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sendo</a:t>
            </a:r>
            <a:endParaRPr sz="700">
              <a:latin typeface="Arial"/>
              <a:cs typeface="Arial"/>
            </a:endParaRPr>
          </a:p>
        </p:txBody>
      </p:sp>
      <p:sp>
        <p:nvSpPr>
          <p:cNvPr id="153" name="object 153"/>
          <p:cNvSpPr/>
          <p:nvPr/>
        </p:nvSpPr>
        <p:spPr>
          <a:xfrm>
            <a:off x="4041647" y="3915155"/>
            <a:ext cx="55244" cy="53340"/>
          </a:xfrm>
          <a:custGeom>
            <a:avLst/>
            <a:gdLst/>
            <a:ahLst/>
            <a:cxnLst/>
            <a:rect l="l" t="t" r="r" b="b"/>
            <a:pathLst>
              <a:path w="55245" h="53339">
                <a:moveTo>
                  <a:pt x="54863" y="0"/>
                </a:moveTo>
                <a:lnTo>
                  <a:pt x="0" y="0"/>
                </a:lnTo>
                <a:lnTo>
                  <a:pt x="0" y="53340"/>
                </a:lnTo>
                <a:lnTo>
                  <a:pt x="54863" y="53340"/>
                </a:lnTo>
                <a:lnTo>
                  <a:pt x="548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 txBox="1"/>
          <p:nvPr/>
        </p:nvSpPr>
        <p:spPr>
          <a:xfrm>
            <a:off x="4106926" y="3868013"/>
            <a:ext cx="2578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tiktok</a:t>
            </a:r>
            <a:endParaRPr sz="700">
              <a:latin typeface="Arial"/>
              <a:cs typeface="Arial"/>
            </a:endParaRPr>
          </a:p>
        </p:txBody>
      </p:sp>
      <p:pic>
        <p:nvPicPr>
          <p:cNvPr id="155" name="object 15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3455" y="171053"/>
            <a:ext cx="618744" cy="124602"/>
          </a:xfrm>
          <a:prstGeom prst="rect">
            <a:avLst/>
          </a:prstGeom>
        </p:spPr>
      </p:pic>
      <p:sp>
        <p:nvSpPr>
          <p:cNvPr id="156" name="object 156"/>
          <p:cNvSpPr txBox="1"/>
          <p:nvPr/>
        </p:nvSpPr>
        <p:spPr>
          <a:xfrm>
            <a:off x="6075934" y="4075582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A5F27"/>
                </a:solidFill>
                <a:latin typeface="Arial"/>
                <a:cs typeface="Arial"/>
              </a:rPr>
              <a:t>13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57" name="object 15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163067"/>
            <a:ext cx="45720" cy="181355"/>
          </a:xfrm>
          <a:prstGeom prst="rect">
            <a:avLst/>
          </a:prstGeom>
        </p:spPr>
      </p:pic>
      <p:sp>
        <p:nvSpPr>
          <p:cNvPr id="158" name="object 158"/>
          <p:cNvSpPr txBox="1"/>
          <p:nvPr/>
        </p:nvSpPr>
        <p:spPr>
          <a:xfrm>
            <a:off x="435965" y="4079544"/>
            <a:ext cx="18116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PHÂN</a:t>
            </a:r>
            <a:r>
              <a:rPr sz="600" b="1" spc="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TÍCH</a:t>
            </a:r>
            <a:r>
              <a:rPr sz="600" b="1" spc="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50" dirty="0">
                <a:solidFill>
                  <a:srgbClr val="F05C25"/>
                </a:solidFill>
                <a:latin typeface="Arial"/>
                <a:cs typeface="Arial"/>
              </a:rPr>
              <a:t>CÁC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SÀN</a:t>
            </a:r>
            <a:r>
              <a:rPr sz="6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TMĐT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NỬA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ĐẦU</a:t>
            </a:r>
            <a:r>
              <a:rPr sz="600" b="1" spc="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NĂM</a:t>
            </a:r>
            <a:r>
              <a:rPr sz="600" b="1" spc="-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3432" y="163067"/>
            <a:ext cx="45720" cy="1813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166481"/>
            <a:ext cx="618744" cy="1246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434585" y="171068"/>
            <a:ext cx="159575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THỐNG</a:t>
            </a:r>
            <a:r>
              <a:rPr sz="800" b="1" spc="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75" dirty="0">
                <a:solidFill>
                  <a:srgbClr val="FA5F27"/>
                </a:solidFill>
                <a:latin typeface="Arial"/>
                <a:cs typeface="Arial"/>
              </a:rPr>
              <a:t>KÊ</a:t>
            </a:r>
            <a:r>
              <a:rPr sz="800" b="1" spc="3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A5F27"/>
                </a:solidFill>
                <a:latin typeface="Arial"/>
                <a:cs typeface="Arial"/>
              </a:rPr>
              <a:t>THEO</a:t>
            </a:r>
            <a:r>
              <a:rPr sz="800" b="1" spc="1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NGÀNH</a:t>
            </a:r>
            <a:r>
              <a:rPr sz="800" b="1" spc="1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A5F27"/>
                </a:solidFill>
                <a:latin typeface="Arial"/>
                <a:cs typeface="Arial"/>
              </a:rPr>
              <a:t>HÀNG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8650" y="4079544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05C25"/>
                </a:solidFill>
                <a:latin typeface="Arial"/>
                <a:cs typeface="Arial"/>
              </a:rPr>
              <a:t>14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16636" y="437387"/>
            <a:ext cx="2723515" cy="1722120"/>
            <a:chOff x="516636" y="437387"/>
            <a:chExt cx="2723515" cy="1722120"/>
          </a:xfrm>
        </p:grpSpPr>
        <p:sp>
          <p:nvSpPr>
            <p:cNvPr id="7" name="object 7"/>
            <p:cNvSpPr/>
            <p:nvPr/>
          </p:nvSpPr>
          <p:spPr>
            <a:xfrm>
              <a:off x="516636" y="437387"/>
              <a:ext cx="2723515" cy="1722120"/>
            </a:xfrm>
            <a:custGeom>
              <a:avLst/>
              <a:gdLst/>
              <a:ahLst/>
              <a:cxnLst/>
              <a:rect l="l" t="t" r="r" b="b"/>
              <a:pathLst>
                <a:path w="2723515" h="1722120">
                  <a:moveTo>
                    <a:pt x="2723388" y="0"/>
                  </a:moveTo>
                  <a:lnTo>
                    <a:pt x="0" y="0"/>
                  </a:lnTo>
                  <a:lnTo>
                    <a:pt x="0" y="1722120"/>
                  </a:lnTo>
                  <a:lnTo>
                    <a:pt x="2723388" y="1722120"/>
                  </a:lnTo>
                  <a:lnTo>
                    <a:pt x="27233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85871" y="845819"/>
              <a:ext cx="0" cy="1079500"/>
            </a:xfrm>
            <a:custGeom>
              <a:avLst/>
              <a:gdLst/>
              <a:ahLst/>
              <a:cxnLst/>
              <a:rect l="l" t="t" r="r" b="b"/>
              <a:pathLst>
                <a:path h="1079500">
                  <a:moveTo>
                    <a:pt x="0" y="0"/>
                  </a:moveTo>
                  <a:lnTo>
                    <a:pt x="0" y="1078992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57528" y="915923"/>
              <a:ext cx="655320" cy="939165"/>
            </a:xfrm>
            <a:custGeom>
              <a:avLst/>
              <a:gdLst/>
              <a:ahLst/>
              <a:cxnLst/>
              <a:rect l="l" t="t" r="r" b="b"/>
              <a:pathLst>
                <a:path w="655319" h="939164">
                  <a:moveTo>
                    <a:pt x="205740" y="862584"/>
                  </a:moveTo>
                  <a:lnTo>
                    <a:pt x="0" y="862584"/>
                  </a:lnTo>
                  <a:lnTo>
                    <a:pt x="0" y="938784"/>
                  </a:lnTo>
                  <a:lnTo>
                    <a:pt x="205740" y="938784"/>
                  </a:lnTo>
                  <a:lnTo>
                    <a:pt x="205740" y="862584"/>
                  </a:lnTo>
                  <a:close/>
                </a:path>
                <a:path w="655319" h="939164">
                  <a:moveTo>
                    <a:pt x="228600" y="646176"/>
                  </a:moveTo>
                  <a:lnTo>
                    <a:pt x="0" y="646176"/>
                  </a:lnTo>
                  <a:lnTo>
                    <a:pt x="0" y="723900"/>
                  </a:lnTo>
                  <a:lnTo>
                    <a:pt x="228600" y="723900"/>
                  </a:lnTo>
                  <a:lnTo>
                    <a:pt x="228600" y="646176"/>
                  </a:lnTo>
                  <a:close/>
                </a:path>
                <a:path w="655319" h="939164">
                  <a:moveTo>
                    <a:pt x="440436" y="431292"/>
                  </a:moveTo>
                  <a:lnTo>
                    <a:pt x="0" y="431292"/>
                  </a:lnTo>
                  <a:lnTo>
                    <a:pt x="0" y="507492"/>
                  </a:lnTo>
                  <a:lnTo>
                    <a:pt x="440436" y="507492"/>
                  </a:lnTo>
                  <a:lnTo>
                    <a:pt x="440436" y="431292"/>
                  </a:lnTo>
                  <a:close/>
                </a:path>
                <a:path w="655319" h="939164">
                  <a:moveTo>
                    <a:pt x="446532" y="214884"/>
                  </a:moveTo>
                  <a:lnTo>
                    <a:pt x="0" y="214884"/>
                  </a:lnTo>
                  <a:lnTo>
                    <a:pt x="0" y="292608"/>
                  </a:lnTo>
                  <a:lnTo>
                    <a:pt x="446532" y="292608"/>
                  </a:lnTo>
                  <a:lnTo>
                    <a:pt x="446532" y="214884"/>
                  </a:lnTo>
                  <a:close/>
                </a:path>
                <a:path w="655319" h="939164">
                  <a:moveTo>
                    <a:pt x="655320" y="0"/>
                  </a:moveTo>
                  <a:lnTo>
                    <a:pt x="0" y="0"/>
                  </a:lnTo>
                  <a:lnTo>
                    <a:pt x="0" y="76212"/>
                  </a:lnTo>
                  <a:lnTo>
                    <a:pt x="655320" y="76212"/>
                  </a:lnTo>
                  <a:lnTo>
                    <a:pt x="655320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57527" y="845819"/>
              <a:ext cx="0" cy="1079500"/>
            </a:xfrm>
            <a:custGeom>
              <a:avLst/>
              <a:gdLst/>
              <a:ahLst/>
              <a:cxnLst/>
              <a:rect l="l" t="t" r="r" b="b"/>
              <a:pathLst>
                <a:path h="1079500">
                  <a:moveTo>
                    <a:pt x="0" y="107899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525269" y="1971293"/>
            <a:ext cx="37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-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67635" y="1971293"/>
            <a:ext cx="250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20,000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3874" y="1924303"/>
            <a:ext cx="3384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latin typeface="Arial"/>
                <a:cs typeface="Arial"/>
              </a:rPr>
              <a:t>(Tỷ</a:t>
            </a:r>
            <a:r>
              <a:rPr sz="6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đồng)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4801" y="510641"/>
            <a:ext cx="2074545" cy="136398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32080" algn="ctr">
              <a:lnSpc>
                <a:spcPct val="100000"/>
              </a:lnSpc>
              <a:spcBef>
                <a:spcPts val="229"/>
              </a:spcBef>
            </a:pP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Top</a:t>
            </a:r>
            <a:r>
              <a:rPr sz="800" b="1" spc="1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5</a:t>
            </a:r>
            <a:r>
              <a:rPr sz="800" b="1" spc="3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ngành</a:t>
            </a:r>
            <a:r>
              <a:rPr sz="800" b="1" spc="2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hàng</a:t>
            </a:r>
            <a:r>
              <a:rPr sz="800" b="1" spc="2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doanh</a:t>
            </a:r>
            <a:r>
              <a:rPr sz="800" b="1" spc="2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FA5F27"/>
                </a:solidFill>
                <a:latin typeface="Arial"/>
                <a:cs typeface="Arial"/>
              </a:rPr>
              <a:t>thu</a:t>
            </a:r>
            <a:r>
              <a:rPr sz="800" b="1" spc="2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cao</a:t>
            </a:r>
            <a:r>
              <a:rPr sz="800" b="1" spc="2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A5F27"/>
                </a:solidFill>
                <a:latin typeface="Arial"/>
                <a:cs typeface="Arial"/>
              </a:rPr>
              <a:t>nhất</a:t>
            </a:r>
            <a:endParaRPr sz="800">
              <a:latin typeface="Arial"/>
              <a:cs typeface="Arial"/>
            </a:endParaRPr>
          </a:p>
          <a:p>
            <a:pPr marL="132715" algn="ctr">
              <a:lnSpc>
                <a:spcPct val="100000"/>
              </a:lnSpc>
              <a:spcBef>
                <a:spcPts val="130"/>
              </a:spcBef>
            </a:pP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trên</a:t>
            </a:r>
            <a:r>
              <a:rPr sz="800" b="1" spc="16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FA5F27"/>
                </a:solidFill>
                <a:latin typeface="Arial"/>
                <a:cs typeface="Arial"/>
              </a:rPr>
              <a:t>Shopee</a:t>
            </a:r>
            <a:endParaRPr sz="800">
              <a:latin typeface="Arial"/>
              <a:cs typeface="Arial"/>
            </a:endParaRPr>
          </a:p>
          <a:p>
            <a:pPr marL="417195">
              <a:lnSpc>
                <a:spcPct val="100000"/>
              </a:lnSpc>
              <a:spcBef>
                <a:spcPts val="840"/>
              </a:spcBef>
              <a:tabLst>
                <a:tab pos="1531620" algn="l"/>
              </a:tabLst>
            </a:pPr>
            <a:r>
              <a:rPr sz="900" spc="-60" baseline="4629" dirty="0">
                <a:latin typeface="Arial"/>
                <a:cs typeface="Arial"/>
              </a:rPr>
              <a:t>Sắc</a:t>
            </a:r>
            <a:r>
              <a:rPr sz="900" spc="7" baseline="4629" dirty="0">
                <a:latin typeface="Arial"/>
                <a:cs typeface="Arial"/>
              </a:rPr>
              <a:t> </a:t>
            </a:r>
            <a:r>
              <a:rPr sz="900" spc="-37" baseline="4629" dirty="0">
                <a:latin typeface="Arial"/>
                <a:cs typeface="Arial"/>
              </a:rPr>
              <a:t>Đẹp</a:t>
            </a:r>
            <a:r>
              <a:rPr sz="900" baseline="4629" dirty="0">
                <a:latin typeface="Arial"/>
                <a:cs typeface="Arial"/>
              </a:rPr>
              <a:t>	</a:t>
            </a:r>
            <a:r>
              <a:rPr sz="600" spc="-10" dirty="0">
                <a:latin typeface="Arial"/>
                <a:cs typeface="Arial"/>
              </a:rPr>
              <a:t>10,670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>
              <a:lnSpc>
                <a:spcPct val="100000"/>
              </a:lnSpc>
              <a:tabLst>
                <a:tab pos="1322705" algn="l"/>
              </a:tabLst>
            </a:pPr>
            <a:r>
              <a:rPr sz="900" baseline="4629" dirty="0">
                <a:latin typeface="Arial"/>
                <a:cs typeface="Arial"/>
              </a:rPr>
              <a:t>Nhà</a:t>
            </a:r>
            <a:r>
              <a:rPr sz="900" spc="-22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cửa</a:t>
            </a:r>
            <a:r>
              <a:rPr sz="900" spc="-7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&amp; Đời </a:t>
            </a:r>
            <a:r>
              <a:rPr sz="900" spc="-30" baseline="4629" dirty="0">
                <a:latin typeface="Arial"/>
                <a:cs typeface="Arial"/>
              </a:rPr>
              <a:t>sống</a:t>
            </a:r>
            <a:r>
              <a:rPr sz="900" baseline="4629" dirty="0">
                <a:latin typeface="Arial"/>
                <a:cs typeface="Arial"/>
              </a:rPr>
              <a:t>	</a:t>
            </a:r>
            <a:r>
              <a:rPr sz="600" spc="-10" dirty="0">
                <a:latin typeface="Arial"/>
                <a:cs typeface="Arial"/>
              </a:rPr>
              <a:t>7,274</a:t>
            </a:r>
            <a:endParaRPr sz="600">
              <a:latin typeface="Arial"/>
              <a:cs typeface="Arial"/>
            </a:endParaRPr>
          </a:p>
          <a:p>
            <a:pPr marL="403860" marR="553720" indent="-207645">
              <a:lnSpc>
                <a:spcPts val="1700"/>
              </a:lnSpc>
              <a:spcBef>
                <a:spcPts val="219"/>
              </a:spcBef>
              <a:tabLst>
                <a:tab pos="1104900" algn="l"/>
                <a:tab pos="1316355" algn="l"/>
              </a:tabLst>
            </a:pPr>
            <a:r>
              <a:rPr sz="900" spc="-15" baseline="4629" dirty="0">
                <a:latin typeface="Arial"/>
                <a:cs typeface="Arial"/>
              </a:rPr>
              <a:t>Thời</a:t>
            </a:r>
            <a:r>
              <a:rPr sz="900" spc="-22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Trang</a:t>
            </a:r>
            <a:r>
              <a:rPr sz="900" spc="7" baseline="4629" dirty="0">
                <a:latin typeface="Arial"/>
                <a:cs typeface="Arial"/>
              </a:rPr>
              <a:t> </a:t>
            </a:r>
            <a:r>
              <a:rPr sz="900" spc="-37" baseline="4629" dirty="0">
                <a:latin typeface="Arial"/>
                <a:cs typeface="Arial"/>
              </a:rPr>
              <a:t>Nữ</a:t>
            </a:r>
            <a:r>
              <a:rPr sz="900" baseline="4629" dirty="0">
                <a:latin typeface="Arial"/>
                <a:cs typeface="Arial"/>
              </a:rPr>
              <a:t>		</a:t>
            </a:r>
            <a:r>
              <a:rPr sz="600" spc="-10" dirty="0">
                <a:latin typeface="Arial"/>
                <a:cs typeface="Arial"/>
              </a:rPr>
              <a:t>7,175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Mẹ</a:t>
            </a:r>
            <a:r>
              <a:rPr sz="900" spc="30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&amp;</a:t>
            </a:r>
            <a:r>
              <a:rPr sz="900" spc="30" baseline="4629" dirty="0">
                <a:latin typeface="Arial"/>
                <a:cs typeface="Arial"/>
              </a:rPr>
              <a:t> </a:t>
            </a:r>
            <a:r>
              <a:rPr sz="900" spc="-37" baseline="4629" dirty="0">
                <a:latin typeface="Arial"/>
                <a:cs typeface="Arial"/>
              </a:rPr>
              <a:t>Bé</a:t>
            </a:r>
            <a:r>
              <a:rPr sz="900" baseline="4629" dirty="0">
                <a:latin typeface="Arial"/>
                <a:cs typeface="Arial"/>
              </a:rPr>
              <a:t>	</a:t>
            </a:r>
            <a:r>
              <a:rPr sz="600" spc="-10" dirty="0">
                <a:latin typeface="Arial"/>
                <a:cs typeface="Arial"/>
              </a:rPr>
              <a:t>3,729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650">
              <a:latin typeface="Arial"/>
              <a:cs typeface="Arial"/>
            </a:endParaRPr>
          </a:p>
          <a:p>
            <a:pPr marL="371475">
              <a:lnSpc>
                <a:spcPct val="100000"/>
              </a:lnSpc>
              <a:tabLst>
                <a:tab pos="1082675" algn="l"/>
              </a:tabLst>
            </a:pPr>
            <a:r>
              <a:rPr sz="900" spc="-60" baseline="4629" dirty="0">
                <a:latin typeface="Arial"/>
                <a:cs typeface="Arial"/>
              </a:rPr>
              <a:t>Sức</a:t>
            </a:r>
            <a:r>
              <a:rPr sz="900" spc="7" baseline="4629" dirty="0">
                <a:latin typeface="Arial"/>
                <a:cs typeface="Arial"/>
              </a:rPr>
              <a:t> </a:t>
            </a:r>
            <a:r>
              <a:rPr sz="900" spc="-30" baseline="4629" dirty="0">
                <a:latin typeface="Arial"/>
                <a:cs typeface="Arial"/>
              </a:rPr>
              <a:t>Khỏe</a:t>
            </a:r>
            <a:r>
              <a:rPr sz="900" baseline="4629" dirty="0">
                <a:latin typeface="Arial"/>
                <a:cs typeface="Arial"/>
              </a:rPr>
              <a:t>	</a:t>
            </a:r>
            <a:r>
              <a:rPr sz="600" spc="-10" dirty="0">
                <a:latin typeface="Arial"/>
                <a:cs typeface="Arial"/>
              </a:rPr>
              <a:t>3,368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331464" y="437387"/>
            <a:ext cx="2767965" cy="1724025"/>
            <a:chOff x="3331464" y="437387"/>
            <a:chExt cx="2767965" cy="1724025"/>
          </a:xfrm>
        </p:grpSpPr>
        <p:sp>
          <p:nvSpPr>
            <p:cNvPr id="16" name="object 16"/>
            <p:cNvSpPr/>
            <p:nvPr/>
          </p:nvSpPr>
          <p:spPr>
            <a:xfrm>
              <a:off x="3331464" y="437387"/>
              <a:ext cx="2767965" cy="1724025"/>
            </a:xfrm>
            <a:custGeom>
              <a:avLst/>
              <a:gdLst/>
              <a:ahLst/>
              <a:cxnLst/>
              <a:rect l="l" t="t" r="r" b="b"/>
              <a:pathLst>
                <a:path w="2767965" h="1724025">
                  <a:moveTo>
                    <a:pt x="2767584" y="0"/>
                  </a:moveTo>
                  <a:lnTo>
                    <a:pt x="0" y="0"/>
                  </a:lnTo>
                  <a:lnTo>
                    <a:pt x="0" y="1723644"/>
                  </a:lnTo>
                  <a:lnTo>
                    <a:pt x="2767584" y="1723644"/>
                  </a:lnTo>
                  <a:lnTo>
                    <a:pt x="27675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20512" y="816863"/>
              <a:ext cx="0" cy="1123315"/>
            </a:xfrm>
            <a:custGeom>
              <a:avLst/>
              <a:gdLst/>
              <a:ahLst/>
              <a:cxnLst/>
              <a:rect l="l" t="t" r="r" b="b"/>
              <a:pathLst>
                <a:path h="1123314">
                  <a:moveTo>
                    <a:pt x="0" y="0"/>
                  </a:moveTo>
                  <a:lnTo>
                    <a:pt x="0" y="1123188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419600" y="890015"/>
              <a:ext cx="539750" cy="978535"/>
            </a:xfrm>
            <a:custGeom>
              <a:avLst/>
              <a:gdLst/>
              <a:ahLst/>
              <a:cxnLst/>
              <a:rect l="l" t="t" r="r" b="b"/>
              <a:pathLst>
                <a:path w="539750" h="978535">
                  <a:moveTo>
                    <a:pt x="208788" y="897636"/>
                  </a:moveTo>
                  <a:lnTo>
                    <a:pt x="0" y="897636"/>
                  </a:lnTo>
                  <a:lnTo>
                    <a:pt x="0" y="978408"/>
                  </a:lnTo>
                  <a:lnTo>
                    <a:pt x="208788" y="978408"/>
                  </a:lnTo>
                  <a:lnTo>
                    <a:pt x="208788" y="897636"/>
                  </a:lnTo>
                  <a:close/>
                </a:path>
                <a:path w="539750" h="978535">
                  <a:moveTo>
                    <a:pt x="225552" y="673608"/>
                  </a:moveTo>
                  <a:lnTo>
                    <a:pt x="0" y="673608"/>
                  </a:lnTo>
                  <a:lnTo>
                    <a:pt x="0" y="752856"/>
                  </a:lnTo>
                  <a:lnTo>
                    <a:pt x="225552" y="752856"/>
                  </a:lnTo>
                  <a:lnTo>
                    <a:pt x="225552" y="673608"/>
                  </a:lnTo>
                  <a:close/>
                </a:path>
                <a:path w="539750" h="978535">
                  <a:moveTo>
                    <a:pt x="288036" y="449580"/>
                  </a:moveTo>
                  <a:lnTo>
                    <a:pt x="0" y="449580"/>
                  </a:lnTo>
                  <a:lnTo>
                    <a:pt x="0" y="528828"/>
                  </a:lnTo>
                  <a:lnTo>
                    <a:pt x="288036" y="528828"/>
                  </a:lnTo>
                  <a:lnTo>
                    <a:pt x="288036" y="449580"/>
                  </a:lnTo>
                  <a:close/>
                </a:path>
                <a:path w="539750" h="978535">
                  <a:moveTo>
                    <a:pt x="339852" y="224028"/>
                  </a:moveTo>
                  <a:lnTo>
                    <a:pt x="0" y="224028"/>
                  </a:lnTo>
                  <a:lnTo>
                    <a:pt x="0" y="304800"/>
                  </a:lnTo>
                  <a:lnTo>
                    <a:pt x="339852" y="304800"/>
                  </a:lnTo>
                  <a:lnTo>
                    <a:pt x="339852" y="224028"/>
                  </a:lnTo>
                  <a:close/>
                </a:path>
                <a:path w="539750" h="978535">
                  <a:moveTo>
                    <a:pt x="539496" y="0"/>
                  </a:moveTo>
                  <a:lnTo>
                    <a:pt x="0" y="0"/>
                  </a:lnTo>
                  <a:lnTo>
                    <a:pt x="0" y="79248"/>
                  </a:lnTo>
                  <a:lnTo>
                    <a:pt x="539496" y="79248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419600" y="816863"/>
              <a:ext cx="0" cy="1123315"/>
            </a:xfrm>
            <a:custGeom>
              <a:avLst/>
              <a:gdLst/>
              <a:ahLst/>
              <a:cxnLst/>
              <a:rect l="l" t="t" r="r" b="b"/>
              <a:pathLst>
                <a:path h="1123314">
                  <a:moveTo>
                    <a:pt x="0" y="1123188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388484" y="1987041"/>
            <a:ext cx="37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-</a:t>
            </a:r>
            <a:endParaRPr sz="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24753" y="1987041"/>
            <a:ext cx="20827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5,000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31691" y="1914905"/>
            <a:ext cx="3384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latin typeface="Arial"/>
                <a:cs typeface="Arial"/>
              </a:rPr>
              <a:t>(Tỷ</a:t>
            </a:r>
            <a:r>
              <a:rPr sz="6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đồng)</a:t>
            </a:r>
            <a:endParaRPr sz="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15233" y="510641"/>
            <a:ext cx="2171700" cy="13754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29870" algn="ctr">
              <a:lnSpc>
                <a:spcPct val="100000"/>
              </a:lnSpc>
              <a:spcBef>
                <a:spcPts val="229"/>
              </a:spcBef>
            </a:pPr>
            <a:r>
              <a:rPr sz="800" b="1" dirty="0">
                <a:solidFill>
                  <a:srgbClr val="0A5294"/>
                </a:solidFill>
                <a:latin typeface="Arial"/>
                <a:cs typeface="Arial"/>
              </a:rPr>
              <a:t>Top</a:t>
            </a:r>
            <a:r>
              <a:rPr sz="800" b="1" spc="15" dirty="0">
                <a:solidFill>
                  <a:srgbClr val="0A5294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A5294"/>
                </a:solidFill>
                <a:latin typeface="Arial"/>
                <a:cs typeface="Arial"/>
              </a:rPr>
              <a:t>5</a:t>
            </a:r>
            <a:r>
              <a:rPr sz="800" b="1" spc="35" dirty="0">
                <a:solidFill>
                  <a:srgbClr val="0A5294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A5294"/>
                </a:solidFill>
                <a:latin typeface="Arial"/>
                <a:cs typeface="Arial"/>
              </a:rPr>
              <a:t>ngành</a:t>
            </a:r>
            <a:r>
              <a:rPr sz="800" b="1" spc="20" dirty="0">
                <a:solidFill>
                  <a:srgbClr val="0A5294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A5294"/>
                </a:solidFill>
                <a:latin typeface="Arial"/>
                <a:cs typeface="Arial"/>
              </a:rPr>
              <a:t>hàng</a:t>
            </a:r>
            <a:r>
              <a:rPr sz="800" b="1" spc="25" dirty="0">
                <a:solidFill>
                  <a:srgbClr val="0A5294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A5294"/>
                </a:solidFill>
                <a:latin typeface="Arial"/>
                <a:cs typeface="Arial"/>
              </a:rPr>
              <a:t>doanh</a:t>
            </a:r>
            <a:r>
              <a:rPr sz="800" b="1" spc="15" dirty="0">
                <a:solidFill>
                  <a:srgbClr val="0A5294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A5294"/>
                </a:solidFill>
                <a:latin typeface="Arial"/>
                <a:cs typeface="Arial"/>
              </a:rPr>
              <a:t>thu</a:t>
            </a:r>
            <a:r>
              <a:rPr sz="800" b="1" spc="20" dirty="0">
                <a:solidFill>
                  <a:srgbClr val="0A5294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A5294"/>
                </a:solidFill>
                <a:latin typeface="Arial"/>
                <a:cs typeface="Arial"/>
              </a:rPr>
              <a:t>cao</a:t>
            </a:r>
            <a:r>
              <a:rPr sz="800" b="1" spc="30" dirty="0">
                <a:solidFill>
                  <a:srgbClr val="0A5294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A5294"/>
                </a:solidFill>
                <a:latin typeface="Arial"/>
                <a:cs typeface="Arial"/>
              </a:rPr>
              <a:t>nhất</a:t>
            </a:r>
            <a:endParaRPr sz="800">
              <a:latin typeface="Arial"/>
              <a:cs typeface="Arial"/>
            </a:endParaRPr>
          </a:p>
          <a:p>
            <a:pPr marL="231775" algn="ctr">
              <a:lnSpc>
                <a:spcPct val="100000"/>
              </a:lnSpc>
              <a:spcBef>
                <a:spcPts val="130"/>
              </a:spcBef>
            </a:pPr>
            <a:r>
              <a:rPr sz="800" b="1" dirty="0">
                <a:solidFill>
                  <a:srgbClr val="0A5294"/>
                </a:solidFill>
                <a:latin typeface="Arial"/>
                <a:cs typeface="Arial"/>
              </a:rPr>
              <a:t>trên</a:t>
            </a:r>
            <a:r>
              <a:rPr sz="800" b="1" spc="160" dirty="0">
                <a:solidFill>
                  <a:srgbClr val="0A5294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A5294"/>
                </a:solidFill>
                <a:latin typeface="Arial"/>
                <a:cs typeface="Arial"/>
              </a:rPr>
              <a:t>Lazada</a:t>
            </a:r>
            <a:endParaRPr sz="800">
              <a:latin typeface="Arial"/>
              <a:cs typeface="Arial"/>
            </a:endParaRPr>
          </a:p>
          <a:p>
            <a:pPr marL="516255">
              <a:lnSpc>
                <a:spcPct val="100000"/>
              </a:lnSpc>
              <a:spcBef>
                <a:spcPts val="650"/>
              </a:spcBef>
              <a:tabLst>
                <a:tab pos="1538605" algn="l"/>
              </a:tabLst>
            </a:pPr>
            <a:r>
              <a:rPr sz="900" baseline="4629" dirty="0">
                <a:latin typeface="Arial"/>
                <a:cs typeface="Arial"/>
              </a:rPr>
              <a:t>Làm</a:t>
            </a:r>
            <a:r>
              <a:rPr sz="900" spc="7" baseline="4629" dirty="0">
                <a:latin typeface="Arial"/>
                <a:cs typeface="Arial"/>
              </a:rPr>
              <a:t> </a:t>
            </a:r>
            <a:r>
              <a:rPr sz="900" spc="-37" baseline="4629" dirty="0">
                <a:latin typeface="Arial"/>
                <a:cs typeface="Arial"/>
              </a:rPr>
              <a:t>đẹp</a:t>
            </a:r>
            <a:r>
              <a:rPr sz="900" baseline="4629" dirty="0">
                <a:latin typeface="Arial"/>
                <a:cs typeface="Arial"/>
              </a:rPr>
              <a:t>	</a:t>
            </a:r>
            <a:r>
              <a:rPr sz="600" spc="-10" dirty="0">
                <a:latin typeface="Arial"/>
                <a:cs typeface="Arial"/>
              </a:rPr>
              <a:t>2,247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Arial"/>
              <a:cs typeface="Arial"/>
            </a:endParaRPr>
          </a:p>
          <a:p>
            <a:pPr marR="628015" algn="r">
              <a:lnSpc>
                <a:spcPct val="100000"/>
              </a:lnSpc>
              <a:tabLst>
                <a:tab pos="1097915" algn="l"/>
              </a:tabLst>
            </a:pPr>
            <a:r>
              <a:rPr sz="900" baseline="4629" dirty="0">
                <a:latin typeface="Arial"/>
                <a:cs typeface="Arial"/>
              </a:rPr>
              <a:t>Đồ</a:t>
            </a:r>
            <a:r>
              <a:rPr sz="900" spc="30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gia</a:t>
            </a:r>
            <a:r>
              <a:rPr sz="900" spc="44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dụng</a:t>
            </a:r>
            <a:r>
              <a:rPr sz="900" spc="15" baseline="4629" dirty="0">
                <a:latin typeface="Arial"/>
                <a:cs typeface="Arial"/>
              </a:rPr>
              <a:t> </a:t>
            </a:r>
            <a:r>
              <a:rPr sz="900" spc="-37" baseline="4629" dirty="0">
                <a:latin typeface="Arial"/>
                <a:cs typeface="Arial"/>
              </a:rPr>
              <a:t>nhỏ</a:t>
            </a:r>
            <a:r>
              <a:rPr sz="900" baseline="4629" dirty="0">
                <a:latin typeface="Arial"/>
                <a:cs typeface="Arial"/>
              </a:rPr>
              <a:t>	</a:t>
            </a:r>
            <a:r>
              <a:rPr sz="600" spc="-10" dirty="0">
                <a:latin typeface="Arial"/>
                <a:cs typeface="Arial"/>
              </a:rPr>
              <a:t>1,418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Arial"/>
              <a:cs typeface="Arial"/>
            </a:endParaRPr>
          </a:p>
          <a:p>
            <a:pPr marR="680720" algn="r">
              <a:lnSpc>
                <a:spcPct val="100000"/>
              </a:lnSpc>
              <a:tabLst>
                <a:tab pos="789940" algn="l"/>
              </a:tabLst>
            </a:pPr>
            <a:r>
              <a:rPr sz="900" baseline="4629" dirty="0">
                <a:latin typeface="Arial"/>
                <a:cs typeface="Arial"/>
              </a:rPr>
              <a:t>Bách</a:t>
            </a:r>
            <a:r>
              <a:rPr sz="900" spc="-37" baseline="4629" dirty="0">
                <a:latin typeface="Arial"/>
                <a:cs typeface="Arial"/>
              </a:rPr>
              <a:t> hóa</a:t>
            </a:r>
            <a:r>
              <a:rPr sz="900" baseline="4629" dirty="0">
                <a:latin typeface="Arial"/>
                <a:cs typeface="Arial"/>
              </a:rPr>
              <a:t>	</a:t>
            </a:r>
            <a:r>
              <a:rPr sz="600" spc="-10" dirty="0">
                <a:latin typeface="Arial"/>
                <a:cs typeface="Arial"/>
              </a:rPr>
              <a:t>1,199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Arial"/>
              <a:cs typeface="Arial"/>
            </a:endParaRPr>
          </a:p>
          <a:p>
            <a:pPr marR="806450" algn="ctr">
              <a:lnSpc>
                <a:spcPct val="100000"/>
              </a:lnSpc>
              <a:tabLst>
                <a:tab pos="1224280" algn="l"/>
              </a:tabLst>
            </a:pPr>
            <a:r>
              <a:rPr sz="900" baseline="4629" dirty="0">
                <a:latin typeface="Arial"/>
                <a:cs typeface="Arial"/>
              </a:rPr>
              <a:t>Giày</a:t>
            </a:r>
            <a:r>
              <a:rPr sz="900" spc="30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dép</a:t>
            </a:r>
            <a:r>
              <a:rPr sz="900" spc="15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&amp;</a:t>
            </a:r>
            <a:r>
              <a:rPr sz="900" spc="22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Quần</a:t>
            </a:r>
            <a:r>
              <a:rPr sz="900" spc="15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áo</a:t>
            </a:r>
            <a:r>
              <a:rPr sz="900" spc="30" baseline="4629" dirty="0">
                <a:latin typeface="Arial"/>
                <a:cs typeface="Arial"/>
              </a:rPr>
              <a:t> </a:t>
            </a:r>
            <a:r>
              <a:rPr sz="900" spc="-37" baseline="4629" dirty="0">
                <a:latin typeface="Arial"/>
                <a:cs typeface="Arial"/>
              </a:rPr>
              <a:t>nữ</a:t>
            </a:r>
            <a:r>
              <a:rPr sz="900" baseline="4629" dirty="0">
                <a:latin typeface="Arial"/>
                <a:cs typeface="Arial"/>
              </a:rPr>
              <a:t>	</a:t>
            </a:r>
            <a:r>
              <a:rPr sz="600" spc="-25" dirty="0">
                <a:latin typeface="Arial"/>
                <a:cs typeface="Arial"/>
              </a:rPr>
              <a:t>937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>
              <a:latin typeface="Arial"/>
              <a:cs typeface="Arial"/>
            </a:endParaRPr>
          </a:p>
          <a:p>
            <a:pPr marR="755650" algn="ctr">
              <a:lnSpc>
                <a:spcPct val="100000"/>
              </a:lnSpc>
              <a:tabLst>
                <a:tab pos="1139190" algn="l"/>
              </a:tabLst>
            </a:pPr>
            <a:r>
              <a:rPr sz="900" baseline="4629" dirty="0">
                <a:latin typeface="Arial"/>
                <a:cs typeface="Arial"/>
              </a:rPr>
              <a:t>Trẻ </a:t>
            </a:r>
            <a:r>
              <a:rPr sz="900" spc="-30" baseline="4629" dirty="0">
                <a:latin typeface="Arial"/>
                <a:cs typeface="Arial"/>
              </a:rPr>
              <a:t>sơ</a:t>
            </a:r>
            <a:r>
              <a:rPr sz="900" baseline="4629" dirty="0">
                <a:latin typeface="Arial"/>
                <a:cs typeface="Arial"/>
              </a:rPr>
              <a:t> sinh &amp;</a:t>
            </a:r>
            <a:r>
              <a:rPr sz="900" spc="22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Trẻ</a:t>
            </a:r>
            <a:r>
              <a:rPr sz="900" spc="7" baseline="4629" dirty="0">
                <a:latin typeface="Arial"/>
                <a:cs typeface="Arial"/>
              </a:rPr>
              <a:t> </a:t>
            </a:r>
            <a:r>
              <a:rPr sz="900" spc="-37" baseline="4629" dirty="0">
                <a:latin typeface="Arial"/>
                <a:cs typeface="Arial"/>
              </a:rPr>
              <a:t>nhỏ</a:t>
            </a:r>
            <a:r>
              <a:rPr sz="900" baseline="4629" dirty="0">
                <a:latin typeface="Arial"/>
                <a:cs typeface="Arial"/>
              </a:rPr>
              <a:t>	</a:t>
            </a:r>
            <a:r>
              <a:rPr sz="600" spc="-25" dirty="0">
                <a:latin typeface="Arial"/>
                <a:cs typeface="Arial"/>
              </a:rPr>
              <a:t>867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331464" y="2263139"/>
            <a:ext cx="2767965" cy="1722120"/>
            <a:chOff x="3331464" y="2263139"/>
            <a:chExt cx="2767965" cy="1722120"/>
          </a:xfrm>
        </p:grpSpPr>
        <p:sp>
          <p:nvSpPr>
            <p:cNvPr id="25" name="object 25"/>
            <p:cNvSpPr/>
            <p:nvPr/>
          </p:nvSpPr>
          <p:spPr>
            <a:xfrm>
              <a:off x="3331464" y="2263139"/>
              <a:ext cx="2767965" cy="1722120"/>
            </a:xfrm>
            <a:custGeom>
              <a:avLst/>
              <a:gdLst/>
              <a:ahLst/>
              <a:cxnLst/>
              <a:rect l="l" t="t" r="r" b="b"/>
              <a:pathLst>
                <a:path w="2767965" h="1722120">
                  <a:moveTo>
                    <a:pt x="2767584" y="0"/>
                  </a:moveTo>
                  <a:lnTo>
                    <a:pt x="0" y="0"/>
                  </a:lnTo>
                  <a:lnTo>
                    <a:pt x="0" y="1722120"/>
                  </a:lnTo>
                  <a:lnTo>
                    <a:pt x="2767584" y="1722120"/>
                  </a:lnTo>
                  <a:lnTo>
                    <a:pt x="27675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11952" y="2671571"/>
              <a:ext cx="0" cy="1065530"/>
            </a:xfrm>
            <a:custGeom>
              <a:avLst/>
              <a:gdLst/>
              <a:ahLst/>
              <a:cxnLst/>
              <a:rect l="l" t="t" r="r" b="b"/>
              <a:pathLst>
                <a:path h="1065529">
                  <a:moveTo>
                    <a:pt x="0" y="0"/>
                  </a:moveTo>
                  <a:lnTo>
                    <a:pt x="0" y="1065276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69892" y="2740151"/>
              <a:ext cx="512445" cy="928369"/>
            </a:xfrm>
            <a:custGeom>
              <a:avLst/>
              <a:gdLst/>
              <a:ahLst/>
              <a:cxnLst/>
              <a:rect l="l" t="t" r="r" b="b"/>
              <a:pathLst>
                <a:path w="512445" h="928370">
                  <a:moveTo>
                    <a:pt x="409956" y="851916"/>
                  </a:moveTo>
                  <a:lnTo>
                    <a:pt x="0" y="851916"/>
                  </a:lnTo>
                  <a:lnTo>
                    <a:pt x="0" y="928116"/>
                  </a:lnTo>
                  <a:lnTo>
                    <a:pt x="409956" y="928116"/>
                  </a:lnTo>
                  <a:lnTo>
                    <a:pt x="409956" y="851916"/>
                  </a:lnTo>
                  <a:close/>
                </a:path>
                <a:path w="512445" h="928370">
                  <a:moveTo>
                    <a:pt x="417576" y="640080"/>
                  </a:moveTo>
                  <a:lnTo>
                    <a:pt x="0" y="640080"/>
                  </a:lnTo>
                  <a:lnTo>
                    <a:pt x="0" y="714756"/>
                  </a:lnTo>
                  <a:lnTo>
                    <a:pt x="417576" y="714756"/>
                  </a:lnTo>
                  <a:lnTo>
                    <a:pt x="417576" y="640080"/>
                  </a:lnTo>
                  <a:close/>
                </a:path>
                <a:path w="512445" h="928370">
                  <a:moveTo>
                    <a:pt x="457200" y="426720"/>
                  </a:moveTo>
                  <a:lnTo>
                    <a:pt x="0" y="426720"/>
                  </a:lnTo>
                  <a:lnTo>
                    <a:pt x="0" y="501396"/>
                  </a:lnTo>
                  <a:lnTo>
                    <a:pt x="457200" y="501396"/>
                  </a:lnTo>
                  <a:lnTo>
                    <a:pt x="457200" y="426720"/>
                  </a:lnTo>
                  <a:close/>
                </a:path>
                <a:path w="512445" h="928370">
                  <a:moveTo>
                    <a:pt x="466344" y="213360"/>
                  </a:moveTo>
                  <a:lnTo>
                    <a:pt x="0" y="213360"/>
                  </a:lnTo>
                  <a:lnTo>
                    <a:pt x="0" y="289560"/>
                  </a:lnTo>
                  <a:lnTo>
                    <a:pt x="466344" y="289560"/>
                  </a:lnTo>
                  <a:lnTo>
                    <a:pt x="466344" y="213360"/>
                  </a:lnTo>
                  <a:close/>
                </a:path>
                <a:path w="512445" h="928370">
                  <a:moveTo>
                    <a:pt x="512064" y="0"/>
                  </a:moveTo>
                  <a:lnTo>
                    <a:pt x="0" y="0"/>
                  </a:lnTo>
                  <a:lnTo>
                    <a:pt x="0" y="76200"/>
                  </a:lnTo>
                  <a:lnTo>
                    <a:pt x="512064" y="76200"/>
                  </a:lnTo>
                  <a:lnTo>
                    <a:pt x="51206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469892" y="2671571"/>
              <a:ext cx="0" cy="1065530"/>
            </a:xfrm>
            <a:custGeom>
              <a:avLst/>
              <a:gdLst/>
              <a:ahLst/>
              <a:cxnLst/>
              <a:rect l="l" t="t" r="r" b="b"/>
              <a:pathLst>
                <a:path h="1065529">
                  <a:moveTo>
                    <a:pt x="0" y="1065276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426077" y="3784498"/>
            <a:ext cx="501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-</a:t>
            </a:r>
            <a:endParaRPr sz="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34609" y="3784498"/>
            <a:ext cx="1568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500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7346" y="3749141"/>
            <a:ext cx="3511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latin typeface="Arial"/>
                <a:cs typeface="Arial"/>
              </a:rPr>
              <a:t>(Tỷ</a:t>
            </a:r>
            <a:r>
              <a:rPr sz="6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đồng)</a:t>
            </a:r>
            <a:endParaRPr sz="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411473" y="2337028"/>
            <a:ext cx="2289175" cy="1351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0295" marR="5080" indent="-731520">
              <a:lnSpc>
                <a:spcPct val="113700"/>
              </a:lnSpc>
              <a:spcBef>
                <a:spcPts val="100"/>
              </a:spcBef>
            </a:pPr>
            <a:r>
              <a:rPr sz="800" b="1" dirty="0">
                <a:solidFill>
                  <a:srgbClr val="00AFEF"/>
                </a:solidFill>
                <a:latin typeface="Arial"/>
                <a:cs typeface="Arial"/>
              </a:rPr>
              <a:t>Top</a:t>
            </a:r>
            <a:r>
              <a:rPr sz="800" b="1" spc="2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AFEF"/>
                </a:solidFill>
                <a:latin typeface="Arial"/>
                <a:cs typeface="Arial"/>
              </a:rPr>
              <a:t>5</a:t>
            </a:r>
            <a:r>
              <a:rPr sz="800" b="1" spc="1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AFEF"/>
                </a:solidFill>
                <a:latin typeface="Arial"/>
                <a:cs typeface="Arial"/>
              </a:rPr>
              <a:t>ngành</a:t>
            </a:r>
            <a:r>
              <a:rPr sz="800" b="1" spc="2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AFEF"/>
                </a:solidFill>
                <a:latin typeface="Arial"/>
                <a:cs typeface="Arial"/>
              </a:rPr>
              <a:t>hàng</a:t>
            </a:r>
            <a:r>
              <a:rPr sz="800" b="1" spc="2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AFEF"/>
                </a:solidFill>
                <a:latin typeface="Arial"/>
                <a:cs typeface="Arial"/>
              </a:rPr>
              <a:t>doanh</a:t>
            </a:r>
            <a:r>
              <a:rPr sz="800" b="1" spc="3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AFEF"/>
                </a:solidFill>
                <a:latin typeface="Arial"/>
                <a:cs typeface="Arial"/>
              </a:rPr>
              <a:t>thu</a:t>
            </a:r>
            <a:r>
              <a:rPr sz="800" b="1" spc="2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AFEF"/>
                </a:solidFill>
                <a:latin typeface="Arial"/>
                <a:cs typeface="Arial"/>
              </a:rPr>
              <a:t>cao</a:t>
            </a:r>
            <a:r>
              <a:rPr sz="800" b="1" spc="25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AFEF"/>
                </a:solidFill>
                <a:latin typeface="Arial"/>
                <a:cs typeface="Arial"/>
              </a:rPr>
              <a:t>nhất </a:t>
            </a:r>
            <a:r>
              <a:rPr sz="800" b="1" dirty="0">
                <a:solidFill>
                  <a:srgbClr val="00AFEF"/>
                </a:solidFill>
                <a:latin typeface="Arial"/>
                <a:cs typeface="Arial"/>
              </a:rPr>
              <a:t>trên</a:t>
            </a:r>
            <a:r>
              <a:rPr sz="800" b="1" spc="160" dirty="0">
                <a:solidFill>
                  <a:srgbClr val="00AFE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AFEF"/>
                </a:solidFill>
                <a:latin typeface="Arial"/>
                <a:cs typeface="Arial"/>
              </a:rPr>
              <a:t>Tiki</a:t>
            </a:r>
            <a:endParaRPr sz="800">
              <a:latin typeface="Arial"/>
              <a:cs typeface="Arial"/>
            </a:endParaRPr>
          </a:p>
          <a:p>
            <a:pPr marR="483234" algn="r">
              <a:lnSpc>
                <a:spcPct val="100000"/>
              </a:lnSpc>
              <a:spcBef>
                <a:spcPts val="825"/>
              </a:spcBef>
              <a:tabLst>
                <a:tab pos="1652270" algn="l"/>
              </a:tabLst>
            </a:pPr>
            <a:r>
              <a:rPr sz="900" baseline="4629" dirty="0">
                <a:latin typeface="Arial"/>
                <a:cs typeface="Arial"/>
              </a:rPr>
              <a:t>Điện</a:t>
            </a:r>
            <a:r>
              <a:rPr sz="900" spc="15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Thoại</a:t>
            </a:r>
            <a:r>
              <a:rPr sz="900" spc="-7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-</a:t>
            </a:r>
            <a:r>
              <a:rPr sz="900" spc="7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Máy</a:t>
            </a:r>
            <a:r>
              <a:rPr sz="900" spc="15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Tính </a:t>
            </a:r>
            <a:r>
              <a:rPr sz="900" spc="-30" baseline="4629" dirty="0">
                <a:latin typeface="Arial"/>
                <a:cs typeface="Arial"/>
              </a:rPr>
              <a:t>Bảng</a:t>
            </a:r>
            <a:r>
              <a:rPr sz="900" baseline="4629" dirty="0">
                <a:latin typeface="Arial"/>
                <a:cs typeface="Arial"/>
              </a:rPr>
              <a:t>	</a:t>
            </a:r>
            <a:r>
              <a:rPr sz="600" spc="-25" dirty="0">
                <a:latin typeface="Arial"/>
                <a:cs typeface="Arial"/>
              </a:rPr>
              <a:t>206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Arial"/>
              <a:cs typeface="Arial"/>
            </a:endParaRPr>
          </a:p>
          <a:p>
            <a:pPr marR="528955" algn="r">
              <a:lnSpc>
                <a:spcPct val="100000"/>
              </a:lnSpc>
              <a:tabLst>
                <a:tab pos="1113155" algn="l"/>
              </a:tabLst>
            </a:pPr>
            <a:r>
              <a:rPr sz="900" baseline="4629" dirty="0">
                <a:latin typeface="Arial"/>
                <a:cs typeface="Arial"/>
              </a:rPr>
              <a:t>Nhà</a:t>
            </a:r>
            <a:r>
              <a:rPr sz="900" spc="22" baseline="4629" dirty="0">
                <a:latin typeface="Arial"/>
                <a:cs typeface="Arial"/>
              </a:rPr>
              <a:t> </a:t>
            </a:r>
            <a:r>
              <a:rPr sz="900" spc="-30" baseline="4629" dirty="0">
                <a:latin typeface="Arial"/>
                <a:cs typeface="Arial"/>
              </a:rPr>
              <a:t>Sách</a:t>
            </a:r>
            <a:r>
              <a:rPr sz="900" spc="22" baseline="4629" dirty="0">
                <a:latin typeface="Arial"/>
                <a:cs typeface="Arial"/>
              </a:rPr>
              <a:t> </a:t>
            </a:r>
            <a:r>
              <a:rPr sz="900" spc="-30" baseline="4629" dirty="0">
                <a:latin typeface="Arial"/>
                <a:cs typeface="Arial"/>
              </a:rPr>
              <a:t>Tiki</a:t>
            </a:r>
            <a:r>
              <a:rPr sz="900" baseline="4629" dirty="0">
                <a:latin typeface="Arial"/>
                <a:cs typeface="Arial"/>
              </a:rPr>
              <a:t>	</a:t>
            </a:r>
            <a:r>
              <a:rPr sz="600" spc="-25" dirty="0">
                <a:latin typeface="Arial"/>
                <a:cs typeface="Arial"/>
              </a:rPr>
              <a:t>188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00">
              <a:latin typeface="Arial"/>
              <a:cs typeface="Arial"/>
            </a:endParaRPr>
          </a:p>
          <a:p>
            <a:pPr marR="538480" algn="r">
              <a:lnSpc>
                <a:spcPct val="100000"/>
              </a:lnSpc>
              <a:tabLst>
                <a:tab pos="1343025" algn="l"/>
              </a:tabLst>
            </a:pPr>
            <a:r>
              <a:rPr sz="900" baseline="4629" dirty="0">
                <a:latin typeface="Arial"/>
                <a:cs typeface="Arial"/>
              </a:rPr>
              <a:t>Làm Đẹp</a:t>
            </a:r>
            <a:r>
              <a:rPr sz="900" spc="15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- </a:t>
            </a:r>
            <a:r>
              <a:rPr sz="900" spc="-60" baseline="4629" dirty="0">
                <a:latin typeface="Arial"/>
                <a:cs typeface="Arial"/>
              </a:rPr>
              <a:t>Sức</a:t>
            </a:r>
            <a:r>
              <a:rPr sz="900" spc="22" baseline="4629" dirty="0">
                <a:latin typeface="Arial"/>
                <a:cs typeface="Arial"/>
              </a:rPr>
              <a:t> </a:t>
            </a:r>
            <a:r>
              <a:rPr sz="900" spc="-30" baseline="4629" dirty="0">
                <a:latin typeface="Arial"/>
                <a:cs typeface="Arial"/>
              </a:rPr>
              <a:t>Khỏe</a:t>
            </a:r>
            <a:r>
              <a:rPr sz="900" baseline="4629" dirty="0">
                <a:latin typeface="Arial"/>
                <a:cs typeface="Arial"/>
              </a:rPr>
              <a:t>	</a:t>
            </a:r>
            <a:r>
              <a:rPr sz="600" spc="-25" dirty="0">
                <a:latin typeface="Arial"/>
                <a:cs typeface="Arial"/>
              </a:rPr>
              <a:t>184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Arial"/>
              <a:cs typeface="Arial"/>
            </a:endParaRPr>
          </a:p>
          <a:p>
            <a:pPr marL="292735">
              <a:lnSpc>
                <a:spcPct val="100000"/>
              </a:lnSpc>
              <a:tabLst>
                <a:tab pos="1570990" algn="l"/>
              </a:tabLst>
            </a:pPr>
            <a:r>
              <a:rPr sz="900" baseline="4629" dirty="0">
                <a:latin typeface="Arial"/>
                <a:cs typeface="Arial"/>
              </a:rPr>
              <a:t>Nhà</a:t>
            </a:r>
            <a:r>
              <a:rPr sz="900" spc="-37" baseline="4629" dirty="0">
                <a:latin typeface="Arial"/>
                <a:cs typeface="Arial"/>
              </a:rPr>
              <a:t> </a:t>
            </a:r>
            <a:r>
              <a:rPr sz="900" spc="-30" baseline="4629" dirty="0">
                <a:latin typeface="Arial"/>
                <a:cs typeface="Arial"/>
              </a:rPr>
              <a:t>Cửa</a:t>
            </a:r>
            <a:r>
              <a:rPr sz="900" spc="7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-</a:t>
            </a:r>
            <a:r>
              <a:rPr sz="900" spc="-22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Đời</a:t>
            </a:r>
            <a:r>
              <a:rPr sz="900" spc="-22" baseline="4629" dirty="0">
                <a:latin typeface="Arial"/>
                <a:cs typeface="Arial"/>
              </a:rPr>
              <a:t> </a:t>
            </a:r>
            <a:r>
              <a:rPr sz="900" spc="-30" baseline="4629" dirty="0">
                <a:latin typeface="Arial"/>
                <a:cs typeface="Arial"/>
              </a:rPr>
              <a:t>Sống</a:t>
            </a:r>
            <a:r>
              <a:rPr sz="900" baseline="4629" dirty="0">
                <a:latin typeface="Arial"/>
                <a:cs typeface="Arial"/>
              </a:rPr>
              <a:t>	</a:t>
            </a:r>
            <a:r>
              <a:rPr sz="600" spc="-25" dirty="0">
                <a:latin typeface="Arial"/>
                <a:cs typeface="Arial"/>
              </a:rPr>
              <a:t>168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00">
              <a:latin typeface="Arial"/>
              <a:cs typeface="Arial"/>
            </a:endParaRPr>
          </a:p>
          <a:p>
            <a:pPr marL="335915">
              <a:lnSpc>
                <a:spcPct val="100000"/>
              </a:lnSpc>
              <a:tabLst>
                <a:tab pos="1564005" algn="l"/>
              </a:tabLst>
            </a:pPr>
            <a:r>
              <a:rPr sz="900" baseline="4629" dirty="0">
                <a:latin typeface="Arial"/>
                <a:cs typeface="Arial"/>
              </a:rPr>
              <a:t>Đồ </a:t>
            </a:r>
            <a:r>
              <a:rPr sz="900" spc="-15" baseline="4629" dirty="0">
                <a:latin typeface="Arial"/>
                <a:cs typeface="Arial"/>
              </a:rPr>
              <a:t>Chơi</a:t>
            </a:r>
            <a:r>
              <a:rPr sz="900" spc="22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- Mẹ</a:t>
            </a:r>
            <a:r>
              <a:rPr sz="900" spc="7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&amp;</a:t>
            </a:r>
            <a:r>
              <a:rPr sz="900" spc="-7" baseline="4629" dirty="0">
                <a:latin typeface="Arial"/>
                <a:cs typeface="Arial"/>
              </a:rPr>
              <a:t> </a:t>
            </a:r>
            <a:r>
              <a:rPr sz="900" spc="-37" baseline="4629" dirty="0">
                <a:latin typeface="Arial"/>
                <a:cs typeface="Arial"/>
              </a:rPr>
              <a:t>Bé</a:t>
            </a:r>
            <a:r>
              <a:rPr sz="900" baseline="4629" dirty="0">
                <a:latin typeface="Arial"/>
                <a:cs typeface="Arial"/>
              </a:rPr>
              <a:t>	</a:t>
            </a:r>
            <a:r>
              <a:rPr sz="600" spc="-25" dirty="0">
                <a:latin typeface="Arial"/>
                <a:cs typeface="Arial"/>
              </a:rPr>
              <a:t>165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10540" y="2263139"/>
            <a:ext cx="2735580" cy="1722120"/>
            <a:chOff x="510540" y="2263139"/>
            <a:chExt cx="2735580" cy="1722120"/>
          </a:xfrm>
        </p:grpSpPr>
        <p:sp>
          <p:nvSpPr>
            <p:cNvPr id="34" name="object 34"/>
            <p:cNvSpPr/>
            <p:nvPr/>
          </p:nvSpPr>
          <p:spPr>
            <a:xfrm>
              <a:off x="510540" y="2263139"/>
              <a:ext cx="2735580" cy="1722120"/>
            </a:xfrm>
            <a:custGeom>
              <a:avLst/>
              <a:gdLst/>
              <a:ahLst/>
              <a:cxnLst/>
              <a:rect l="l" t="t" r="r" b="b"/>
              <a:pathLst>
                <a:path w="2735580" h="1722120">
                  <a:moveTo>
                    <a:pt x="2735580" y="0"/>
                  </a:moveTo>
                  <a:lnTo>
                    <a:pt x="0" y="0"/>
                  </a:lnTo>
                  <a:lnTo>
                    <a:pt x="0" y="1722120"/>
                  </a:lnTo>
                  <a:lnTo>
                    <a:pt x="2735580" y="1722120"/>
                  </a:lnTo>
                  <a:lnTo>
                    <a:pt x="273558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744723" y="2682239"/>
              <a:ext cx="0" cy="1049020"/>
            </a:xfrm>
            <a:custGeom>
              <a:avLst/>
              <a:gdLst/>
              <a:ahLst/>
              <a:cxnLst/>
              <a:rect l="l" t="t" r="r" b="b"/>
              <a:pathLst>
                <a:path h="1049020">
                  <a:moveTo>
                    <a:pt x="0" y="0"/>
                  </a:moveTo>
                  <a:lnTo>
                    <a:pt x="0" y="1048512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603248" y="2749295"/>
              <a:ext cx="866140" cy="914400"/>
            </a:xfrm>
            <a:custGeom>
              <a:avLst/>
              <a:gdLst/>
              <a:ahLst/>
              <a:cxnLst/>
              <a:rect l="l" t="t" r="r" b="b"/>
              <a:pathLst>
                <a:path w="866139" h="914400">
                  <a:moveTo>
                    <a:pt x="227076" y="839724"/>
                  </a:moveTo>
                  <a:lnTo>
                    <a:pt x="0" y="839724"/>
                  </a:lnTo>
                  <a:lnTo>
                    <a:pt x="0" y="914400"/>
                  </a:lnTo>
                  <a:lnTo>
                    <a:pt x="227076" y="914400"/>
                  </a:lnTo>
                  <a:lnTo>
                    <a:pt x="227076" y="839724"/>
                  </a:lnTo>
                  <a:close/>
                </a:path>
                <a:path w="866139" h="914400">
                  <a:moveTo>
                    <a:pt x="274320" y="629412"/>
                  </a:moveTo>
                  <a:lnTo>
                    <a:pt x="0" y="629412"/>
                  </a:lnTo>
                  <a:lnTo>
                    <a:pt x="0" y="704088"/>
                  </a:lnTo>
                  <a:lnTo>
                    <a:pt x="274320" y="704088"/>
                  </a:lnTo>
                  <a:lnTo>
                    <a:pt x="274320" y="629412"/>
                  </a:lnTo>
                  <a:close/>
                </a:path>
                <a:path w="866139" h="914400">
                  <a:moveTo>
                    <a:pt x="332232" y="420624"/>
                  </a:moveTo>
                  <a:lnTo>
                    <a:pt x="0" y="420624"/>
                  </a:lnTo>
                  <a:lnTo>
                    <a:pt x="0" y="493776"/>
                  </a:lnTo>
                  <a:lnTo>
                    <a:pt x="332232" y="493776"/>
                  </a:lnTo>
                  <a:lnTo>
                    <a:pt x="332232" y="420624"/>
                  </a:lnTo>
                  <a:close/>
                </a:path>
                <a:path w="866139" h="914400">
                  <a:moveTo>
                    <a:pt x="745236" y="210312"/>
                  </a:moveTo>
                  <a:lnTo>
                    <a:pt x="0" y="210312"/>
                  </a:lnTo>
                  <a:lnTo>
                    <a:pt x="0" y="284988"/>
                  </a:lnTo>
                  <a:lnTo>
                    <a:pt x="745236" y="284988"/>
                  </a:lnTo>
                  <a:lnTo>
                    <a:pt x="745236" y="210312"/>
                  </a:lnTo>
                  <a:close/>
                </a:path>
                <a:path w="866139" h="914400">
                  <a:moveTo>
                    <a:pt x="865632" y="0"/>
                  </a:moveTo>
                  <a:lnTo>
                    <a:pt x="0" y="0"/>
                  </a:lnTo>
                  <a:lnTo>
                    <a:pt x="0" y="74676"/>
                  </a:lnTo>
                  <a:lnTo>
                    <a:pt x="865632" y="74676"/>
                  </a:lnTo>
                  <a:lnTo>
                    <a:pt x="86563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603248" y="2682239"/>
              <a:ext cx="0" cy="1049020"/>
            </a:xfrm>
            <a:custGeom>
              <a:avLst/>
              <a:gdLst/>
              <a:ahLst/>
              <a:cxnLst/>
              <a:rect l="l" t="t" r="r" b="b"/>
              <a:pathLst>
                <a:path h="1049020">
                  <a:moveTo>
                    <a:pt x="0" y="104851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911857" y="3567175"/>
            <a:ext cx="1581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992</a:t>
            </a:r>
            <a:endParaRPr sz="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59610" y="3357473"/>
            <a:ext cx="2216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1,202</a:t>
            </a:r>
            <a:endParaRPr sz="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017267" y="3147466"/>
            <a:ext cx="2216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1,455</a:t>
            </a:r>
            <a:endParaRPr sz="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429636" y="2937763"/>
            <a:ext cx="2216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3,263</a:t>
            </a:r>
            <a:endParaRPr sz="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550032" y="2728086"/>
            <a:ext cx="2216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3,789</a:t>
            </a:r>
            <a:endParaRPr sz="6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559178" y="3778402"/>
            <a:ext cx="501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-</a:t>
            </a:r>
            <a:endParaRPr sz="6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635376" y="3778402"/>
            <a:ext cx="2197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5,000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46861" y="3560165"/>
            <a:ext cx="7893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Trẻ</a:t>
            </a:r>
            <a:r>
              <a:rPr sz="600" spc="2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sơ</a:t>
            </a:r>
            <a:r>
              <a:rPr sz="600" spc="2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sinh</a:t>
            </a:r>
            <a:r>
              <a:rPr sz="600" spc="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&amp;</a:t>
            </a:r>
            <a:r>
              <a:rPr sz="600" spc="4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thai</a:t>
            </a:r>
            <a:r>
              <a:rPr sz="600" spc="15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sản</a:t>
            </a:r>
            <a:endParaRPr sz="6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04443" y="3350462"/>
            <a:ext cx="6337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Đồ</a:t>
            </a:r>
            <a:r>
              <a:rPr sz="600" spc="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ăn</a:t>
            </a:r>
            <a:r>
              <a:rPr sz="600" spc="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&amp;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Đồ</a:t>
            </a:r>
            <a:r>
              <a:rPr sz="600" spc="25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uống</a:t>
            </a:r>
            <a:endParaRPr sz="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23722" y="3140760"/>
            <a:ext cx="9131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Trang</a:t>
            </a:r>
            <a:r>
              <a:rPr sz="600" spc="3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phục</a:t>
            </a:r>
            <a:r>
              <a:rPr sz="600" spc="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nam</a:t>
            </a:r>
            <a:r>
              <a:rPr sz="600" spc="3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&amp;</a:t>
            </a:r>
            <a:r>
              <a:rPr sz="600" spc="5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Đồ</a:t>
            </a:r>
            <a:r>
              <a:rPr sz="600" spc="35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lót</a:t>
            </a:r>
            <a:endParaRPr sz="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71601" y="2655569"/>
            <a:ext cx="964565" cy="39243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04"/>
              </a:spcBef>
            </a:pPr>
            <a:r>
              <a:rPr sz="600" dirty="0">
                <a:latin typeface="Arial"/>
                <a:cs typeface="Arial"/>
              </a:rPr>
              <a:t>Chăm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sóc</a:t>
            </a:r>
            <a:r>
              <a:rPr sz="600" spc="1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sắc</a:t>
            </a:r>
            <a:r>
              <a:rPr sz="600" spc="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đẹp &amp;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Chăm</a:t>
            </a:r>
            <a:endParaRPr sz="60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110"/>
              </a:spcBef>
            </a:pPr>
            <a:r>
              <a:rPr sz="600" dirty="0">
                <a:latin typeface="Arial"/>
                <a:cs typeface="Arial"/>
              </a:rPr>
              <a:t>sóc</a:t>
            </a:r>
            <a:r>
              <a:rPr sz="600" spc="-2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cá</a:t>
            </a:r>
            <a:r>
              <a:rPr sz="600" spc="-20" dirty="0">
                <a:latin typeface="Arial"/>
                <a:cs typeface="Arial"/>
              </a:rPr>
              <a:t> nhân</a:t>
            </a:r>
            <a:endParaRPr sz="6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509"/>
              </a:spcBef>
            </a:pPr>
            <a:r>
              <a:rPr sz="600" dirty="0">
                <a:latin typeface="Arial"/>
                <a:cs typeface="Arial"/>
              </a:rPr>
              <a:t>Trang</a:t>
            </a:r>
            <a:r>
              <a:rPr sz="600" spc="2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phục nữ</a:t>
            </a:r>
            <a:r>
              <a:rPr sz="600" spc="2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&amp;</a:t>
            </a:r>
            <a:r>
              <a:rPr sz="600" spc="3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Đồ</a:t>
            </a:r>
            <a:r>
              <a:rPr sz="600" spc="25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lót</a:t>
            </a:r>
            <a:endParaRPr sz="6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87374" y="3749446"/>
            <a:ext cx="3511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latin typeface="Arial"/>
                <a:cs typeface="Arial"/>
              </a:rPr>
              <a:t>(Tỷ</a:t>
            </a:r>
            <a:r>
              <a:rPr sz="6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đồng)</a:t>
            </a:r>
            <a:endParaRPr sz="6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20597" y="2337028"/>
            <a:ext cx="1943735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7210" marR="5080" indent="-525145">
              <a:lnSpc>
                <a:spcPct val="113700"/>
              </a:lnSpc>
              <a:spcBef>
                <a:spcPts val="100"/>
              </a:spcBef>
            </a:pPr>
            <a:r>
              <a:rPr sz="800" b="1" dirty="0">
                <a:latin typeface="Arial"/>
                <a:cs typeface="Arial"/>
              </a:rPr>
              <a:t>Top</a:t>
            </a:r>
            <a:r>
              <a:rPr sz="800" b="1" spc="2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5</a:t>
            </a:r>
            <a:r>
              <a:rPr sz="800" b="1" spc="1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ngành</a:t>
            </a:r>
            <a:r>
              <a:rPr sz="800" b="1" spc="15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hàng</a:t>
            </a:r>
            <a:r>
              <a:rPr sz="800" b="1" spc="20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doanh</a:t>
            </a:r>
            <a:r>
              <a:rPr sz="800" b="1" spc="35" dirty="0">
                <a:latin typeface="Arial"/>
                <a:cs typeface="Arial"/>
              </a:rPr>
              <a:t> </a:t>
            </a:r>
            <a:r>
              <a:rPr sz="800" b="1" spc="50" dirty="0">
                <a:latin typeface="Arial"/>
                <a:cs typeface="Arial"/>
              </a:rPr>
              <a:t>thu</a:t>
            </a:r>
            <a:r>
              <a:rPr sz="800" b="1" spc="20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cao</a:t>
            </a:r>
            <a:r>
              <a:rPr sz="800" b="1" spc="30" dirty="0">
                <a:latin typeface="Arial"/>
                <a:cs typeface="Arial"/>
              </a:rPr>
              <a:t> </a:t>
            </a:r>
            <a:r>
              <a:rPr sz="800" b="1" spc="-20" dirty="0">
                <a:latin typeface="Arial"/>
                <a:cs typeface="Arial"/>
              </a:rPr>
              <a:t>nhất </a:t>
            </a:r>
            <a:r>
              <a:rPr sz="800" b="1" dirty="0">
                <a:latin typeface="Arial"/>
                <a:cs typeface="Arial"/>
              </a:rPr>
              <a:t>trên</a:t>
            </a:r>
            <a:r>
              <a:rPr sz="800" b="1" spc="160" dirty="0">
                <a:latin typeface="Arial"/>
                <a:cs typeface="Arial"/>
              </a:rPr>
              <a:t> </a:t>
            </a:r>
            <a:r>
              <a:rPr sz="800" b="1" dirty="0">
                <a:latin typeface="Arial"/>
                <a:cs typeface="Arial"/>
              </a:rPr>
              <a:t>Tiktok</a:t>
            </a:r>
            <a:r>
              <a:rPr sz="800" b="1" spc="150" dirty="0">
                <a:latin typeface="Arial"/>
                <a:cs typeface="Arial"/>
              </a:rPr>
              <a:t> </a:t>
            </a:r>
            <a:r>
              <a:rPr sz="800" b="1" spc="-20" dirty="0">
                <a:latin typeface="Arial"/>
                <a:cs typeface="Arial"/>
              </a:rPr>
              <a:t>Shop</a:t>
            </a:r>
            <a:endParaRPr sz="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582159" y="4079544"/>
            <a:ext cx="16065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PHÂN</a:t>
            </a: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TÍCH</a:t>
            </a:r>
            <a:r>
              <a:rPr sz="600" b="1" spc="-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50" dirty="0">
                <a:solidFill>
                  <a:srgbClr val="F05C25"/>
                </a:solidFill>
                <a:latin typeface="Arial"/>
                <a:cs typeface="Arial"/>
              </a:rPr>
              <a:t>CÁC</a:t>
            </a:r>
            <a:r>
              <a:rPr sz="600" b="1" spc="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SÀN</a:t>
            </a:r>
            <a:r>
              <a:rPr sz="600" b="1" spc="-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TMĐT</a:t>
            </a:r>
            <a:r>
              <a:rPr sz="600" b="1" spc="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NỬA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ĐẦU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0436" y="1543811"/>
            <a:ext cx="5730240" cy="2490470"/>
            <a:chOff x="440436" y="1543811"/>
            <a:chExt cx="5730240" cy="2490470"/>
          </a:xfrm>
        </p:grpSpPr>
        <p:sp>
          <p:nvSpPr>
            <p:cNvPr id="3" name="object 3"/>
            <p:cNvSpPr/>
            <p:nvPr/>
          </p:nvSpPr>
          <p:spPr>
            <a:xfrm>
              <a:off x="440436" y="1543811"/>
              <a:ext cx="5730240" cy="2490470"/>
            </a:xfrm>
            <a:custGeom>
              <a:avLst/>
              <a:gdLst/>
              <a:ahLst/>
              <a:cxnLst/>
              <a:rect l="l" t="t" r="r" b="b"/>
              <a:pathLst>
                <a:path w="5730240" h="2490470">
                  <a:moveTo>
                    <a:pt x="5730240" y="0"/>
                  </a:moveTo>
                  <a:lnTo>
                    <a:pt x="0" y="0"/>
                  </a:lnTo>
                  <a:lnTo>
                    <a:pt x="0" y="2490216"/>
                  </a:lnTo>
                  <a:lnTo>
                    <a:pt x="5730240" y="2490216"/>
                  </a:lnTo>
                  <a:lnTo>
                    <a:pt x="573024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93648" y="2406395"/>
              <a:ext cx="5009515" cy="751840"/>
            </a:xfrm>
            <a:custGeom>
              <a:avLst/>
              <a:gdLst/>
              <a:ahLst/>
              <a:cxnLst/>
              <a:rect l="l" t="t" r="r" b="b"/>
              <a:pathLst>
                <a:path w="5009515" h="751839">
                  <a:moveTo>
                    <a:pt x="102108" y="665988"/>
                  </a:moveTo>
                  <a:lnTo>
                    <a:pt x="0" y="665988"/>
                  </a:lnTo>
                  <a:lnTo>
                    <a:pt x="0" y="751332"/>
                  </a:lnTo>
                  <a:lnTo>
                    <a:pt x="102108" y="751332"/>
                  </a:lnTo>
                  <a:lnTo>
                    <a:pt x="102108" y="665988"/>
                  </a:lnTo>
                  <a:close/>
                </a:path>
                <a:path w="5009515" h="751839">
                  <a:moveTo>
                    <a:pt x="361188" y="463296"/>
                  </a:moveTo>
                  <a:lnTo>
                    <a:pt x="257556" y="463296"/>
                  </a:lnTo>
                  <a:lnTo>
                    <a:pt x="257556" y="751332"/>
                  </a:lnTo>
                  <a:lnTo>
                    <a:pt x="361188" y="751332"/>
                  </a:lnTo>
                  <a:lnTo>
                    <a:pt x="361188" y="463296"/>
                  </a:lnTo>
                  <a:close/>
                </a:path>
                <a:path w="5009515" h="751839">
                  <a:moveTo>
                    <a:pt x="618744" y="505968"/>
                  </a:moveTo>
                  <a:lnTo>
                    <a:pt x="515112" y="505968"/>
                  </a:lnTo>
                  <a:lnTo>
                    <a:pt x="515112" y="751332"/>
                  </a:lnTo>
                  <a:lnTo>
                    <a:pt x="618744" y="751332"/>
                  </a:lnTo>
                  <a:lnTo>
                    <a:pt x="618744" y="505968"/>
                  </a:lnTo>
                  <a:close/>
                </a:path>
                <a:path w="5009515" h="751839">
                  <a:moveTo>
                    <a:pt x="877824" y="437388"/>
                  </a:moveTo>
                  <a:lnTo>
                    <a:pt x="774192" y="437388"/>
                  </a:lnTo>
                  <a:lnTo>
                    <a:pt x="774192" y="751332"/>
                  </a:lnTo>
                  <a:lnTo>
                    <a:pt x="877824" y="751332"/>
                  </a:lnTo>
                  <a:lnTo>
                    <a:pt x="877824" y="437388"/>
                  </a:lnTo>
                  <a:close/>
                </a:path>
                <a:path w="5009515" h="751839">
                  <a:moveTo>
                    <a:pt x="1135380" y="382524"/>
                  </a:moveTo>
                  <a:lnTo>
                    <a:pt x="1031748" y="382524"/>
                  </a:lnTo>
                  <a:lnTo>
                    <a:pt x="1031748" y="751332"/>
                  </a:lnTo>
                  <a:lnTo>
                    <a:pt x="1135380" y="751332"/>
                  </a:lnTo>
                  <a:lnTo>
                    <a:pt x="1135380" y="382524"/>
                  </a:lnTo>
                  <a:close/>
                </a:path>
                <a:path w="5009515" h="751839">
                  <a:moveTo>
                    <a:pt x="1394460" y="201168"/>
                  </a:moveTo>
                  <a:lnTo>
                    <a:pt x="1290828" y="201168"/>
                  </a:lnTo>
                  <a:lnTo>
                    <a:pt x="1290828" y="751332"/>
                  </a:lnTo>
                  <a:lnTo>
                    <a:pt x="1394460" y="751332"/>
                  </a:lnTo>
                  <a:lnTo>
                    <a:pt x="1394460" y="201168"/>
                  </a:lnTo>
                  <a:close/>
                </a:path>
                <a:path w="5009515" h="751839">
                  <a:moveTo>
                    <a:pt x="1652016" y="207264"/>
                  </a:moveTo>
                  <a:lnTo>
                    <a:pt x="1548384" y="207264"/>
                  </a:lnTo>
                  <a:lnTo>
                    <a:pt x="1548384" y="751332"/>
                  </a:lnTo>
                  <a:lnTo>
                    <a:pt x="1652016" y="751332"/>
                  </a:lnTo>
                  <a:lnTo>
                    <a:pt x="1652016" y="207264"/>
                  </a:lnTo>
                  <a:close/>
                </a:path>
                <a:path w="5009515" h="751839">
                  <a:moveTo>
                    <a:pt x="1909572" y="0"/>
                  </a:moveTo>
                  <a:lnTo>
                    <a:pt x="1807464" y="0"/>
                  </a:lnTo>
                  <a:lnTo>
                    <a:pt x="1807464" y="751332"/>
                  </a:lnTo>
                  <a:lnTo>
                    <a:pt x="1909572" y="751332"/>
                  </a:lnTo>
                  <a:lnTo>
                    <a:pt x="1909572" y="0"/>
                  </a:lnTo>
                  <a:close/>
                </a:path>
                <a:path w="5009515" h="751839">
                  <a:moveTo>
                    <a:pt x="2168652" y="341376"/>
                  </a:moveTo>
                  <a:lnTo>
                    <a:pt x="2065020" y="341376"/>
                  </a:lnTo>
                  <a:lnTo>
                    <a:pt x="2065020" y="751332"/>
                  </a:lnTo>
                  <a:lnTo>
                    <a:pt x="2168652" y="751332"/>
                  </a:lnTo>
                  <a:lnTo>
                    <a:pt x="2168652" y="341376"/>
                  </a:lnTo>
                  <a:close/>
                </a:path>
                <a:path w="5009515" h="751839">
                  <a:moveTo>
                    <a:pt x="2426208" y="448056"/>
                  </a:moveTo>
                  <a:lnTo>
                    <a:pt x="2322576" y="448056"/>
                  </a:lnTo>
                  <a:lnTo>
                    <a:pt x="2322576" y="751332"/>
                  </a:lnTo>
                  <a:lnTo>
                    <a:pt x="2426208" y="751332"/>
                  </a:lnTo>
                  <a:lnTo>
                    <a:pt x="2426208" y="448056"/>
                  </a:lnTo>
                  <a:close/>
                </a:path>
                <a:path w="5009515" h="751839">
                  <a:moveTo>
                    <a:pt x="2685288" y="545592"/>
                  </a:moveTo>
                  <a:lnTo>
                    <a:pt x="2581656" y="545592"/>
                  </a:lnTo>
                  <a:lnTo>
                    <a:pt x="2581656" y="751332"/>
                  </a:lnTo>
                  <a:lnTo>
                    <a:pt x="2685288" y="751332"/>
                  </a:lnTo>
                  <a:lnTo>
                    <a:pt x="2685288" y="545592"/>
                  </a:lnTo>
                  <a:close/>
                </a:path>
                <a:path w="5009515" h="751839">
                  <a:moveTo>
                    <a:pt x="2942844" y="554736"/>
                  </a:moveTo>
                  <a:lnTo>
                    <a:pt x="2839212" y="554736"/>
                  </a:lnTo>
                  <a:lnTo>
                    <a:pt x="2839212" y="751332"/>
                  </a:lnTo>
                  <a:lnTo>
                    <a:pt x="2942844" y="751332"/>
                  </a:lnTo>
                  <a:lnTo>
                    <a:pt x="2942844" y="554736"/>
                  </a:lnTo>
                  <a:close/>
                </a:path>
                <a:path w="5009515" h="751839">
                  <a:moveTo>
                    <a:pt x="3201924" y="598932"/>
                  </a:moveTo>
                  <a:lnTo>
                    <a:pt x="3098292" y="598932"/>
                  </a:lnTo>
                  <a:lnTo>
                    <a:pt x="3098292" y="751332"/>
                  </a:lnTo>
                  <a:lnTo>
                    <a:pt x="3201924" y="751332"/>
                  </a:lnTo>
                  <a:lnTo>
                    <a:pt x="3201924" y="598932"/>
                  </a:lnTo>
                  <a:close/>
                </a:path>
                <a:path w="5009515" h="751839">
                  <a:moveTo>
                    <a:pt x="3459480" y="594360"/>
                  </a:moveTo>
                  <a:lnTo>
                    <a:pt x="3355848" y="594360"/>
                  </a:lnTo>
                  <a:lnTo>
                    <a:pt x="3355848" y="751332"/>
                  </a:lnTo>
                  <a:lnTo>
                    <a:pt x="3459480" y="751332"/>
                  </a:lnTo>
                  <a:lnTo>
                    <a:pt x="3459480" y="594360"/>
                  </a:lnTo>
                  <a:close/>
                </a:path>
                <a:path w="5009515" h="751839">
                  <a:moveTo>
                    <a:pt x="3717036" y="687324"/>
                  </a:moveTo>
                  <a:lnTo>
                    <a:pt x="3614928" y="687324"/>
                  </a:lnTo>
                  <a:lnTo>
                    <a:pt x="3614928" y="751332"/>
                  </a:lnTo>
                  <a:lnTo>
                    <a:pt x="3717036" y="751332"/>
                  </a:lnTo>
                  <a:lnTo>
                    <a:pt x="3717036" y="687324"/>
                  </a:lnTo>
                  <a:close/>
                </a:path>
                <a:path w="5009515" h="751839">
                  <a:moveTo>
                    <a:pt x="3976116" y="690372"/>
                  </a:moveTo>
                  <a:lnTo>
                    <a:pt x="3872484" y="690372"/>
                  </a:lnTo>
                  <a:lnTo>
                    <a:pt x="3872484" y="751332"/>
                  </a:lnTo>
                  <a:lnTo>
                    <a:pt x="3976116" y="751332"/>
                  </a:lnTo>
                  <a:lnTo>
                    <a:pt x="3976116" y="690372"/>
                  </a:lnTo>
                  <a:close/>
                </a:path>
                <a:path w="5009515" h="751839">
                  <a:moveTo>
                    <a:pt x="4233672" y="720852"/>
                  </a:moveTo>
                  <a:lnTo>
                    <a:pt x="4130040" y="720852"/>
                  </a:lnTo>
                  <a:lnTo>
                    <a:pt x="4130040" y="751332"/>
                  </a:lnTo>
                  <a:lnTo>
                    <a:pt x="4233672" y="751332"/>
                  </a:lnTo>
                  <a:lnTo>
                    <a:pt x="4233672" y="720852"/>
                  </a:lnTo>
                  <a:close/>
                </a:path>
                <a:path w="5009515" h="751839">
                  <a:moveTo>
                    <a:pt x="4492752" y="684276"/>
                  </a:moveTo>
                  <a:lnTo>
                    <a:pt x="4389120" y="684276"/>
                  </a:lnTo>
                  <a:lnTo>
                    <a:pt x="4389120" y="751332"/>
                  </a:lnTo>
                  <a:lnTo>
                    <a:pt x="4492752" y="751332"/>
                  </a:lnTo>
                  <a:lnTo>
                    <a:pt x="4492752" y="684276"/>
                  </a:lnTo>
                  <a:close/>
                </a:path>
                <a:path w="5009515" h="751839">
                  <a:moveTo>
                    <a:pt x="4750308" y="723900"/>
                  </a:moveTo>
                  <a:lnTo>
                    <a:pt x="4646676" y="723900"/>
                  </a:lnTo>
                  <a:lnTo>
                    <a:pt x="4646676" y="751332"/>
                  </a:lnTo>
                  <a:lnTo>
                    <a:pt x="4750308" y="751332"/>
                  </a:lnTo>
                  <a:lnTo>
                    <a:pt x="4750308" y="723900"/>
                  </a:lnTo>
                  <a:close/>
                </a:path>
                <a:path w="5009515" h="751839">
                  <a:moveTo>
                    <a:pt x="5009388" y="726948"/>
                  </a:moveTo>
                  <a:lnTo>
                    <a:pt x="4905756" y="726948"/>
                  </a:lnTo>
                  <a:lnTo>
                    <a:pt x="4905756" y="751332"/>
                  </a:lnTo>
                  <a:lnTo>
                    <a:pt x="5009388" y="751332"/>
                  </a:lnTo>
                  <a:lnTo>
                    <a:pt x="5009388" y="726948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93648" y="2229611"/>
              <a:ext cx="5009515" cy="904240"/>
            </a:xfrm>
            <a:custGeom>
              <a:avLst/>
              <a:gdLst/>
              <a:ahLst/>
              <a:cxnLst/>
              <a:rect l="l" t="t" r="r" b="b"/>
              <a:pathLst>
                <a:path w="5009515" h="904239">
                  <a:moveTo>
                    <a:pt x="102108" y="833628"/>
                  </a:moveTo>
                  <a:lnTo>
                    <a:pt x="0" y="833628"/>
                  </a:lnTo>
                  <a:lnTo>
                    <a:pt x="0" y="842772"/>
                  </a:lnTo>
                  <a:lnTo>
                    <a:pt x="102108" y="842772"/>
                  </a:lnTo>
                  <a:lnTo>
                    <a:pt x="102108" y="833628"/>
                  </a:lnTo>
                  <a:close/>
                </a:path>
                <a:path w="5009515" h="904239">
                  <a:moveTo>
                    <a:pt x="361188" y="591312"/>
                  </a:moveTo>
                  <a:lnTo>
                    <a:pt x="257556" y="591312"/>
                  </a:lnTo>
                  <a:lnTo>
                    <a:pt x="257556" y="640080"/>
                  </a:lnTo>
                  <a:lnTo>
                    <a:pt x="361188" y="640080"/>
                  </a:lnTo>
                  <a:lnTo>
                    <a:pt x="361188" y="591312"/>
                  </a:lnTo>
                  <a:close/>
                </a:path>
                <a:path w="5009515" h="904239">
                  <a:moveTo>
                    <a:pt x="618744" y="627888"/>
                  </a:moveTo>
                  <a:lnTo>
                    <a:pt x="515112" y="627888"/>
                  </a:lnTo>
                  <a:lnTo>
                    <a:pt x="515112" y="682752"/>
                  </a:lnTo>
                  <a:lnTo>
                    <a:pt x="618744" y="682752"/>
                  </a:lnTo>
                  <a:lnTo>
                    <a:pt x="618744" y="627888"/>
                  </a:lnTo>
                  <a:close/>
                </a:path>
                <a:path w="5009515" h="904239">
                  <a:moveTo>
                    <a:pt x="877824" y="547116"/>
                  </a:moveTo>
                  <a:lnTo>
                    <a:pt x="774192" y="547116"/>
                  </a:lnTo>
                  <a:lnTo>
                    <a:pt x="774192" y="614172"/>
                  </a:lnTo>
                  <a:lnTo>
                    <a:pt x="877824" y="614172"/>
                  </a:lnTo>
                  <a:lnTo>
                    <a:pt x="877824" y="547116"/>
                  </a:lnTo>
                  <a:close/>
                </a:path>
                <a:path w="5009515" h="904239">
                  <a:moveTo>
                    <a:pt x="1135380" y="478536"/>
                  </a:moveTo>
                  <a:lnTo>
                    <a:pt x="1031748" y="478536"/>
                  </a:lnTo>
                  <a:lnTo>
                    <a:pt x="1031748" y="559308"/>
                  </a:lnTo>
                  <a:lnTo>
                    <a:pt x="1135380" y="559308"/>
                  </a:lnTo>
                  <a:lnTo>
                    <a:pt x="1135380" y="478536"/>
                  </a:lnTo>
                  <a:close/>
                </a:path>
                <a:path w="5009515" h="904239">
                  <a:moveTo>
                    <a:pt x="1394460" y="262128"/>
                  </a:moveTo>
                  <a:lnTo>
                    <a:pt x="1290828" y="262128"/>
                  </a:lnTo>
                  <a:lnTo>
                    <a:pt x="1290828" y="377952"/>
                  </a:lnTo>
                  <a:lnTo>
                    <a:pt x="1394460" y="377952"/>
                  </a:lnTo>
                  <a:lnTo>
                    <a:pt x="1394460" y="262128"/>
                  </a:lnTo>
                  <a:close/>
                </a:path>
                <a:path w="5009515" h="904239">
                  <a:moveTo>
                    <a:pt x="1652016" y="283464"/>
                  </a:moveTo>
                  <a:lnTo>
                    <a:pt x="1548384" y="283464"/>
                  </a:lnTo>
                  <a:lnTo>
                    <a:pt x="1548384" y="384048"/>
                  </a:lnTo>
                  <a:lnTo>
                    <a:pt x="1652016" y="384048"/>
                  </a:lnTo>
                  <a:lnTo>
                    <a:pt x="1652016" y="283464"/>
                  </a:lnTo>
                  <a:close/>
                </a:path>
                <a:path w="5009515" h="904239">
                  <a:moveTo>
                    <a:pt x="1909572" y="0"/>
                  </a:moveTo>
                  <a:lnTo>
                    <a:pt x="1807464" y="0"/>
                  </a:lnTo>
                  <a:lnTo>
                    <a:pt x="1807464" y="176784"/>
                  </a:lnTo>
                  <a:lnTo>
                    <a:pt x="1909572" y="176784"/>
                  </a:lnTo>
                  <a:lnTo>
                    <a:pt x="1909572" y="0"/>
                  </a:lnTo>
                  <a:close/>
                </a:path>
                <a:path w="5009515" h="904239">
                  <a:moveTo>
                    <a:pt x="2168652" y="382524"/>
                  </a:moveTo>
                  <a:lnTo>
                    <a:pt x="2065020" y="382524"/>
                  </a:lnTo>
                  <a:lnTo>
                    <a:pt x="2065020" y="518160"/>
                  </a:lnTo>
                  <a:lnTo>
                    <a:pt x="2168652" y="518160"/>
                  </a:lnTo>
                  <a:lnTo>
                    <a:pt x="2168652" y="382524"/>
                  </a:lnTo>
                  <a:close/>
                </a:path>
                <a:path w="5009515" h="904239">
                  <a:moveTo>
                    <a:pt x="2426208" y="515112"/>
                  </a:moveTo>
                  <a:lnTo>
                    <a:pt x="2322576" y="515112"/>
                  </a:lnTo>
                  <a:lnTo>
                    <a:pt x="2322576" y="624840"/>
                  </a:lnTo>
                  <a:lnTo>
                    <a:pt x="2426208" y="624840"/>
                  </a:lnTo>
                  <a:lnTo>
                    <a:pt x="2426208" y="515112"/>
                  </a:lnTo>
                  <a:close/>
                </a:path>
                <a:path w="5009515" h="904239">
                  <a:moveTo>
                    <a:pt x="2685288" y="640080"/>
                  </a:moveTo>
                  <a:lnTo>
                    <a:pt x="2581656" y="640080"/>
                  </a:lnTo>
                  <a:lnTo>
                    <a:pt x="2581656" y="722376"/>
                  </a:lnTo>
                  <a:lnTo>
                    <a:pt x="2685288" y="722376"/>
                  </a:lnTo>
                  <a:lnTo>
                    <a:pt x="2685288" y="640080"/>
                  </a:lnTo>
                  <a:close/>
                </a:path>
                <a:path w="5009515" h="904239">
                  <a:moveTo>
                    <a:pt x="2942844" y="650748"/>
                  </a:moveTo>
                  <a:lnTo>
                    <a:pt x="2839212" y="650748"/>
                  </a:lnTo>
                  <a:lnTo>
                    <a:pt x="2839212" y="731520"/>
                  </a:lnTo>
                  <a:lnTo>
                    <a:pt x="2942844" y="731520"/>
                  </a:lnTo>
                  <a:lnTo>
                    <a:pt x="2942844" y="650748"/>
                  </a:lnTo>
                  <a:close/>
                </a:path>
                <a:path w="5009515" h="904239">
                  <a:moveTo>
                    <a:pt x="3201924" y="723900"/>
                  </a:moveTo>
                  <a:lnTo>
                    <a:pt x="3098292" y="723900"/>
                  </a:lnTo>
                  <a:lnTo>
                    <a:pt x="3098292" y="775716"/>
                  </a:lnTo>
                  <a:lnTo>
                    <a:pt x="3201924" y="775716"/>
                  </a:lnTo>
                  <a:lnTo>
                    <a:pt x="3201924" y="723900"/>
                  </a:lnTo>
                  <a:close/>
                </a:path>
                <a:path w="5009515" h="904239">
                  <a:moveTo>
                    <a:pt x="3459480" y="697992"/>
                  </a:moveTo>
                  <a:lnTo>
                    <a:pt x="3355848" y="697992"/>
                  </a:lnTo>
                  <a:lnTo>
                    <a:pt x="3355848" y="771144"/>
                  </a:lnTo>
                  <a:lnTo>
                    <a:pt x="3459480" y="771144"/>
                  </a:lnTo>
                  <a:lnTo>
                    <a:pt x="3459480" y="697992"/>
                  </a:lnTo>
                  <a:close/>
                </a:path>
                <a:path w="5009515" h="904239">
                  <a:moveTo>
                    <a:pt x="3717036" y="829056"/>
                  </a:moveTo>
                  <a:lnTo>
                    <a:pt x="3614928" y="829056"/>
                  </a:lnTo>
                  <a:lnTo>
                    <a:pt x="3614928" y="864108"/>
                  </a:lnTo>
                  <a:lnTo>
                    <a:pt x="3717036" y="864108"/>
                  </a:lnTo>
                  <a:lnTo>
                    <a:pt x="3717036" y="829056"/>
                  </a:lnTo>
                  <a:close/>
                </a:path>
                <a:path w="5009515" h="904239">
                  <a:moveTo>
                    <a:pt x="3976116" y="835152"/>
                  </a:moveTo>
                  <a:lnTo>
                    <a:pt x="3872484" y="835152"/>
                  </a:lnTo>
                  <a:lnTo>
                    <a:pt x="3872484" y="867156"/>
                  </a:lnTo>
                  <a:lnTo>
                    <a:pt x="3976116" y="867156"/>
                  </a:lnTo>
                  <a:lnTo>
                    <a:pt x="3976116" y="835152"/>
                  </a:lnTo>
                  <a:close/>
                </a:path>
                <a:path w="5009515" h="904239">
                  <a:moveTo>
                    <a:pt x="4233672" y="879348"/>
                  </a:moveTo>
                  <a:lnTo>
                    <a:pt x="4130040" y="879348"/>
                  </a:lnTo>
                  <a:lnTo>
                    <a:pt x="4130040" y="897636"/>
                  </a:lnTo>
                  <a:lnTo>
                    <a:pt x="4233672" y="897636"/>
                  </a:lnTo>
                  <a:lnTo>
                    <a:pt x="4233672" y="879348"/>
                  </a:lnTo>
                  <a:close/>
                </a:path>
                <a:path w="5009515" h="904239">
                  <a:moveTo>
                    <a:pt x="4492752" y="848868"/>
                  </a:moveTo>
                  <a:lnTo>
                    <a:pt x="4389120" y="848868"/>
                  </a:lnTo>
                  <a:lnTo>
                    <a:pt x="4389120" y="861060"/>
                  </a:lnTo>
                  <a:lnTo>
                    <a:pt x="4492752" y="861060"/>
                  </a:lnTo>
                  <a:lnTo>
                    <a:pt x="4492752" y="848868"/>
                  </a:lnTo>
                  <a:close/>
                </a:path>
                <a:path w="5009515" h="904239">
                  <a:moveTo>
                    <a:pt x="4750308" y="891540"/>
                  </a:moveTo>
                  <a:lnTo>
                    <a:pt x="4646676" y="891540"/>
                  </a:lnTo>
                  <a:lnTo>
                    <a:pt x="4646676" y="900684"/>
                  </a:lnTo>
                  <a:lnTo>
                    <a:pt x="4750308" y="900684"/>
                  </a:lnTo>
                  <a:lnTo>
                    <a:pt x="4750308" y="891540"/>
                  </a:lnTo>
                  <a:close/>
                </a:path>
                <a:path w="5009515" h="904239">
                  <a:moveTo>
                    <a:pt x="5009388" y="900684"/>
                  </a:moveTo>
                  <a:lnTo>
                    <a:pt x="4905756" y="900684"/>
                  </a:lnTo>
                  <a:lnTo>
                    <a:pt x="4905756" y="903732"/>
                  </a:lnTo>
                  <a:lnTo>
                    <a:pt x="5009388" y="903732"/>
                  </a:lnTo>
                  <a:lnTo>
                    <a:pt x="5009388" y="900684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93648" y="2212847"/>
              <a:ext cx="5009515" cy="917575"/>
            </a:xfrm>
            <a:custGeom>
              <a:avLst/>
              <a:gdLst/>
              <a:ahLst/>
              <a:cxnLst/>
              <a:rect l="l" t="t" r="r" b="b"/>
              <a:pathLst>
                <a:path w="5009515" h="917575">
                  <a:moveTo>
                    <a:pt x="102108" y="848868"/>
                  </a:moveTo>
                  <a:lnTo>
                    <a:pt x="0" y="848868"/>
                  </a:lnTo>
                  <a:lnTo>
                    <a:pt x="0" y="850392"/>
                  </a:lnTo>
                  <a:lnTo>
                    <a:pt x="102108" y="850392"/>
                  </a:lnTo>
                  <a:lnTo>
                    <a:pt x="102108" y="848868"/>
                  </a:lnTo>
                  <a:close/>
                </a:path>
                <a:path w="5009515" h="917575">
                  <a:moveTo>
                    <a:pt x="361188" y="606552"/>
                  </a:moveTo>
                  <a:lnTo>
                    <a:pt x="257556" y="606552"/>
                  </a:lnTo>
                  <a:lnTo>
                    <a:pt x="257556" y="608076"/>
                  </a:lnTo>
                  <a:lnTo>
                    <a:pt x="361188" y="608076"/>
                  </a:lnTo>
                  <a:lnTo>
                    <a:pt x="361188" y="606552"/>
                  </a:lnTo>
                  <a:close/>
                </a:path>
                <a:path w="5009515" h="917575">
                  <a:moveTo>
                    <a:pt x="618744" y="643128"/>
                  </a:moveTo>
                  <a:lnTo>
                    <a:pt x="515112" y="643128"/>
                  </a:lnTo>
                  <a:lnTo>
                    <a:pt x="515112" y="644652"/>
                  </a:lnTo>
                  <a:lnTo>
                    <a:pt x="618744" y="644652"/>
                  </a:lnTo>
                  <a:lnTo>
                    <a:pt x="618744" y="643128"/>
                  </a:lnTo>
                  <a:close/>
                </a:path>
                <a:path w="5009515" h="917575">
                  <a:moveTo>
                    <a:pt x="877824" y="559308"/>
                  </a:moveTo>
                  <a:lnTo>
                    <a:pt x="774192" y="559308"/>
                  </a:lnTo>
                  <a:lnTo>
                    <a:pt x="774192" y="563880"/>
                  </a:lnTo>
                  <a:lnTo>
                    <a:pt x="877824" y="563880"/>
                  </a:lnTo>
                  <a:lnTo>
                    <a:pt x="877824" y="559308"/>
                  </a:lnTo>
                  <a:close/>
                </a:path>
                <a:path w="5009515" h="917575">
                  <a:moveTo>
                    <a:pt x="1135380" y="489204"/>
                  </a:moveTo>
                  <a:lnTo>
                    <a:pt x="1031748" y="489204"/>
                  </a:lnTo>
                  <a:lnTo>
                    <a:pt x="1031748" y="495300"/>
                  </a:lnTo>
                  <a:lnTo>
                    <a:pt x="1135380" y="495300"/>
                  </a:lnTo>
                  <a:lnTo>
                    <a:pt x="1135380" y="489204"/>
                  </a:lnTo>
                  <a:close/>
                </a:path>
                <a:path w="5009515" h="917575">
                  <a:moveTo>
                    <a:pt x="1394460" y="269748"/>
                  </a:moveTo>
                  <a:lnTo>
                    <a:pt x="1290828" y="269748"/>
                  </a:lnTo>
                  <a:lnTo>
                    <a:pt x="1290828" y="278892"/>
                  </a:lnTo>
                  <a:lnTo>
                    <a:pt x="1394460" y="278892"/>
                  </a:lnTo>
                  <a:lnTo>
                    <a:pt x="1394460" y="269748"/>
                  </a:lnTo>
                  <a:close/>
                </a:path>
                <a:path w="5009515" h="917575">
                  <a:moveTo>
                    <a:pt x="1652016" y="291084"/>
                  </a:moveTo>
                  <a:lnTo>
                    <a:pt x="1548384" y="291084"/>
                  </a:lnTo>
                  <a:lnTo>
                    <a:pt x="1548384" y="300228"/>
                  </a:lnTo>
                  <a:lnTo>
                    <a:pt x="1652016" y="300228"/>
                  </a:lnTo>
                  <a:lnTo>
                    <a:pt x="1652016" y="291084"/>
                  </a:lnTo>
                  <a:close/>
                </a:path>
                <a:path w="5009515" h="917575">
                  <a:moveTo>
                    <a:pt x="1909572" y="0"/>
                  </a:moveTo>
                  <a:lnTo>
                    <a:pt x="1807464" y="0"/>
                  </a:lnTo>
                  <a:lnTo>
                    <a:pt x="1807464" y="16764"/>
                  </a:lnTo>
                  <a:lnTo>
                    <a:pt x="1909572" y="16764"/>
                  </a:lnTo>
                  <a:lnTo>
                    <a:pt x="1909572" y="0"/>
                  </a:lnTo>
                  <a:close/>
                </a:path>
                <a:path w="5009515" h="917575">
                  <a:moveTo>
                    <a:pt x="2168652" y="385572"/>
                  </a:moveTo>
                  <a:lnTo>
                    <a:pt x="2065020" y="385572"/>
                  </a:lnTo>
                  <a:lnTo>
                    <a:pt x="2065020" y="399288"/>
                  </a:lnTo>
                  <a:lnTo>
                    <a:pt x="2168652" y="399288"/>
                  </a:lnTo>
                  <a:lnTo>
                    <a:pt x="2168652" y="385572"/>
                  </a:lnTo>
                  <a:close/>
                </a:path>
                <a:path w="5009515" h="917575">
                  <a:moveTo>
                    <a:pt x="2426208" y="521208"/>
                  </a:moveTo>
                  <a:lnTo>
                    <a:pt x="2322576" y="521208"/>
                  </a:lnTo>
                  <a:lnTo>
                    <a:pt x="2322576" y="531876"/>
                  </a:lnTo>
                  <a:lnTo>
                    <a:pt x="2426208" y="531876"/>
                  </a:lnTo>
                  <a:lnTo>
                    <a:pt x="2426208" y="521208"/>
                  </a:lnTo>
                  <a:close/>
                </a:path>
                <a:path w="5009515" h="917575">
                  <a:moveTo>
                    <a:pt x="2685288" y="649224"/>
                  </a:moveTo>
                  <a:lnTo>
                    <a:pt x="2581656" y="649224"/>
                  </a:lnTo>
                  <a:lnTo>
                    <a:pt x="2581656" y="656844"/>
                  </a:lnTo>
                  <a:lnTo>
                    <a:pt x="2685288" y="656844"/>
                  </a:lnTo>
                  <a:lnTo>
                    <a:pt x="2685288" y="649224"/>
                  </a:lnTo>
                  <a:close/>
                </a:path>
                <a:path w="5009515" h="917575">
                  <a:moveTo>
                    <a:pt x="2942844" y="658368"/>
                  </a:moveTo>
                  <a:lnTo>
                    <a:pt x="2839212" y="658368"/>
                  </a:lnTo>
                  <a:lnTo>
                    <a:pt x="2839212" y="667512"/>
                  </a:lnTo>
                  <a:lnTo>
                    <a:pt x="2942844" y="667512"/>
                  </a:lnTo>
                  <a:lnTo>
                    <a:pt x="2942844" y="658368"/>
                  </a:lnTo>
                  <a:close/>
                </a:path>
                <a:path w="5009515" h="917575">
                  <a:moveTo>
                    <a:pt x="3201924" y="737616"/>
                  </a:moveTo>
                  <a:lnTo>
                    <a:pt x="3098292" y="737616"/>
                  </a:lnTo>
                  <a:lnTo>
                    <a:pt x="3098292" y="740664"/>
                  </a:lnTo>
                  <a:lnTo>
                    <a:pt x="3201924" y="740664"/>
                  </a:lnTo>
                  <a:lnTo>
                    <a:pt x="3201924" y="737616"/>
                  </a:lnTo>
                  <a:close/>
                </a:path>
                <a:path w="5009515" h="917575">
                  <a:moveTo>
                    <a:pt x="3459480" y="702564"/>
                  </a:moveTo>
                  <a:lnTo>
                    <a:pt x="3355848" y="702564"/>
                  </a:lnTo>
                  <a:lnTo>
                    <a:pt x="3355848" y="714756"/>
                  </a:lnTo>
                  <a:lnTo>
                    <a:pt x="3459480" y="714756"/>
                  </a:lnTo>
                  <a:lnTo>
                    <a:pt x="3459480" y="702564"/>
                  </a:lnTo>
                  <a:close/>
                </a:path>
                <a:path w="5009515" h="917575">
                  <a:moveTo>
                    <a:pt x="3717036" y="841248"/>
                  </a:moveTo>
                  <a:lnTo>
                    <a:pt x="3614928" y="841248"/>
                  </a:lnTo>
                  <a:lnTo>
                    <a:pt x="3614928" y="845820"/>
                  </a:lnTo>
                  <a:lnTo>
                    <a:pt x="3717036" y="845820"/>
                  </a:lnTo>
                  <a:lnTo>
                    <a:pt x="3717036" y="841248"/>
                  </a:lnTo>
                  <a:close/>
                </a:path>
                <a:path w="5009515" h="917575">
                  <a:moveTo>
                    <a:pt x="3976116" y="845820"/>
                  </a:moveTo>
                  <a:lnTo>
                    <a:pt x="3872484" y="845820"/>
                  </a:lnTo>
                  <a:lnTo>
                    <a:pt x="3872484" y="851916"/>
                  </a:lnTo>
                  <a:lnTo>
                    <a:pt x="3976116" y="851916"/>
                  </a:lnTo>
                  <a:lnTo>
                    <a:pt x="3976116" y="845820"/>
                  </a:lnTo>
                  <a:close/>
                </a:path>
                <a:path w="5009515" h="917575">
                  <a:moveTo>
                    <a:pt x="4233672" y="894588"/>
                  </a:moveTo>
                  <a:lnTo>
                    <a:pt x="4130040" y="894588"/>
                  </a:lnTo>
                  <a:lnTo>
                    <a:pt x="4130040" y="896112"/>
                  </a:lnTo>
                  <a:lnTo>
                    <a:pt x="4233672" y="896112"/>
                  </a:lnTo>
                  <a:lnTo>
                    <a:pt x="4233672" y="894588"/>
                  </a:lnTo>
                  <a:close/>
                </a:path>
                <a:path w="5009515" h="917575">
                  <a:moveTo>
                    <a:pt x="4492752" y="862584"/>
                  </a:moveTo>
                  <a:lnTo>
                    <a:pt x="4389120" y="862584"/>
                  </a:lnTo>
                  <a:lnTo>
                    <a:pt x="4389120" y="865632"/>
                  </a:lnTo>
                  <a:lnTo>
                    <a:pt x="4492752" y="865632"/>
                  </a:lnTo>
                  <a:lnTo>
                    <a:pt x="4492752" y="862584"/>
                  </a:lnTo>
                  <a:close/>
                </a:path>
                <a:path w="5009515" h="917575">
                  <a:moveTo>
                    <a:pt x="4750308" y="905256"/>
                  </a:moveTo>
                  <a:lnTo>
                    <a:pt x="4646676" y="905256"/>
                  </a:lnTo>
                  <a:lnTo>
                    <a:pt x="4646676" y="908304"/>
                  </a:lnTo>
                  <a:lnTo>
                    <a:pt x="4750308" y="908304"/>
                  </a:lnTo>
                  <a:lnTo>
                    <a:pt x="4750308" y="905256"/>
                  </a:lnTo>
                  <a:close/>
                </a:path>
                <a:path w="5009515" h="917575">
                  <a:moveTo>
                    <a:pt x="5009388" y="915924"/>
                  </a:moveTo>
                  <a:lnTo>
                    <a:pt x="4905756" y="915924"/>
                  </a:lnTo>
                  <a:lnTo>
                    <a:pt x="4905756" y="917448"/>
                  </a:lnTo>
                  <a:lnTo>
                    <a:pt x="5009388" y="917448"/>
                  </a:lnTo>
                  <a:lnTo>
                    <a:pt x="5009388" y="915924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3648" y="2596895"/>
              <a:ext cx="5009515" cy="532130"/>
            </a:xfrm>
            <a:custGeom>
              <a:avLst/>
              <a:gdLst/>
              <a:ahLst/>
              <a:cxnLst/>
              <a:rect l="l" t="t" r="r" b="b"/>
              <a:pathLst>
                <a:path w="5009515" h="532130">
                  <a:moveTo>
                    <a:pt x="102108" y="464820"/>
                  </a:moveTo>
                  <a:lnTo>
                    <a:pt x="0" y="464820"/>
                  </a:lnTo>
                  <a:lnTo>
                    <a:pt x="0" y="466344"/>
                  </a:lnTo>
                  <a:lnTo>
                    <a:pt x="102108" y="466344"/>
                  </a:lnTo>
                  <a:lnTo>
                    <a:pt x="102108" y="464820"/>
                  </a:lnTo>
                  <a:close/>
                </a:path>
                <a:path w="5009515" h="532130">
                  <a:moveTo>
                    <a:pt x="361188" y="222504"/>
                  </a:moveTo>
                  <a:lnTo>
                    <a:pt x="257556" y="222504"/>
                  </a:lnTo>
                  <a:lnTo>
                    <a:pt x="257556" y="224028"/>
                  </a:lnTo>
                  <a:lnTo>
                    <a:pt x="361188" y="224028"/>
                  </a:lnTo>
                  <a:lnTo>
                    <a:pt x="361188" y="222504"/>
                  </a:lnTo>
                  <a:close/>
                </a:path>
                <a:path w="5009515" h="532130">
                  <a:moveTo>
                    <a:pt x="618744" y="257556"/>
                  </a:moveTo>
                  <a:lnTo>
                    <a:pt x="515112" y="257556"/>
                  </a:lnTo>
                  <a:lnTo>
                    <a:pt x="515112" y="259080"/>
                  </a:lnTo>
                  <a:lnTo>
                    <a:pt x="618744" y="259080"/>
                  </a:lnTo>
                  <a:lnTo>
                    <a:pt x="618744" y="257556"/>
                  </a:lnTo>
                  <a:close/>
                </a:path>
                <a:path w="5009515" h="532130">
                  <a:moveTo>
                    <a:pt x="2168652" y="0"/>
                  </a:moveTo>
                  <a:lnTo>
                    <a:pt x="2065020" y="0"/>
                  </a:lnTo>
                  <a:lnTo>
                    <a:pt x="2065020" y="1524"/>
                  </a:lnTo>
                  <a:lnTo>
                    <a:pt x="2168652" y="1524"/>
                  </a:lnTo>
                  <a:lnTo>
                    <a:pt x="2168652" y="0"/>
                  </a:lnTo>
                  <a:close/>
                </a:path>
                <a:path w="5009515" h="532130">
                  <a:moveTo>
                    <a:pt x="2685288" y="263652"/>
                  </a:moveTo>
                  <a:lnTo>
                    <a:pt x="2581656" y="263652"/>
                  </a:lnTo>
                  <a:lnTo>
                    <a:pt x="2581656" y="265176"/>
                  </a:lnTo>
                  <a:lnTo>
                    <a:pt x="2685288" y="265176"/>
                  </a:lnTo>
                  <a:lnTo>
                    <a:pt x="2685288" y="263652"/>
                  </a:lnTo>
                  <a:close/>
                </a:path>
                <a:path w="5009515" h="532130">
                  <a:moveTo>
                    <a:pt x="2942844" y="272796"/>
                  </a:moveTo>
                  <a:lnTo>
                    <a:pt x="2839212" y="272796"/>
                  </a:lnTo>
                  <a:lnTo>
                    <a:pt x="2839212" y="274320"/>
                  </a:lnTo>
                  <a:lnTo>
                    <a:pt x="2942844" y="274320"/>
                  </a:lnTo>
                  <a:lnTo>
                    <a:pt x="2942844" y="272796"/>
                  </a:lnTo>
                  <a:close/>
                </a:path>
                <a:path w="5009515" h="532130">
                  <a:moveTo>
                    <a:pt x="3201924" y="352044"/>
                  </a:moveTo>
                  <a:lnTo>
                    <a:pt x="3098292" y="352044"/>
                  </a:lnTo>
                  <a:lnTo>
                    <a:pt x="3098292" y="353568"/>
                  </a:lnTo>
                  <a:lnTo>
                    <a:pt x="3201924" y="353568"/>
                  </a:lnTo>
                  <a:lnTo>
                    <a:pt x="3201924" y="352044"/>
                  </a:lnTo>
                  <a:close/>
                </a:path>
                <a:path w="5009515" h="532130">
                  <a:moveTo>
                    <a:pt x="3459480" y="316992"/>
                  </a:moveTo>
                  <a:lnTo>
                    <a:pt x="3355848" y="316992"/>
                  </a:lnTo>
                  <a:lnTo>
                    <a:pt x="3355848" y="318516"/>
                  </a:lnTo>
                  <a:lnTo>
                    <a:pt x="3459480" y="318516"/>
                  </a:lnTo>
                  <a:lnTo>
                    <a:pt x="3459480" y="316992"/>
                  </a:lnTo>
                  <a:close/>
                </a:path>
                <a:path w="5009515" h="532130">
                  <a:moveTo>
                    <a:pt x="3717036" y="455676"/>
                  </a:moveTo>
                  <a:lnTo>
                    <a:pt x="3614928" y="455676"/>
                  </a:lnTo>
                  <a:lnTo>
                    <a:pt x="3614928" y="457200"/>
                  </a:lnTo>
                  <a:lnTo>
                    <a:pt x="3717036" y="457200"/>
                  </a:lnTo>
                  <a:lnTo>
                    <a:pt x="3717036" y="455676"/>
                  </a:lnTo>
                  <a:close/>
                </a:path>
                <a:path w="5009515" h="532130">
                  <a:moveTo>
                    <a:pt x="3976116" y="460248"/>
                  </a:moveTo>
                  <a:lnTo>
                    <a:pt x="3872484" y="460248"/>
                  </a:lnTo>
                  <a:lnTo>
                    <a:pt x="3872484" y="461772"/>
                  </a:lnTo>
                  <a:lnTo>
                    <a:pt x="3976116" y="461772"/>
                  </a:lnTo>
                  <a:lnTo>
                    <a:pt x="3976116" y="460248"/>
                  </a:lnTo>
                  <a:close/>
                </a:path>
                <a:path w="5009515" h="532130">
                  <a:moveTo>
                    <a:pt x="4233672" y="509016"/>
                  </a:moveTo>
                  <a:lnTo>
                    <a:pt x="4130040" y="509016"/>
                  </a:lnTo>
                  <a:lnTo>
                    <a:pt x="4130040" y="510540"/>
                  </a:lnTo>
                  <a:lnTo>
                    <a:pt x="4233672" y="510540"/>
                  </a:lnTo>
                  <a:lnTo>
                    <a:pt x="4233672" y="509016"/>
                  </a:lnTo>
                  <a:close/>
                </a:path>
                <a:path w="5009515" h="532130">
                  <a:moveTo>
                    <a:pt x="4492752" y="477012"/>
                  </a:moveTo>
                  <a:lnTo>
                    <a:pt x="4389120" y="477012"/>
                  </a:lnTo>
                  <a:lnTo>
                    <a:pt x="4389120" y="478536"/>
                  </a:lnTo>
                  <a:lnTo>
                    <a:pt x="4492752" y="478536"/>
                  </a:lnTo>
                  <a:lnTo>
                    <a:pt x="4492752" y="477012"/>
                  </a:lnTo>
                  <a:close/>
                </a:path>
                <a:path w="5009515" h="532130">
                  <a:moveTo>
                    <a:pt x="4750308" y="519684"/>
                  </a:moveTo>
                  <a:lnTo>
                    <a:pt x="4646676" y="519684"/>
                  </a:lnTo>
                  <a:lnTo>
                    <a:pt x="4646676" y="521208"/>
                  </a:lnTo>
                  <a:lnTo>
                    <a:pt x="4750308" y="521208"/>
                  </a:lnTo>
                  <a:lnTo>
                    <a:pt x="4750308" y="519684"/>
                  </a:lnTo>
                  <a:close/>
                </a:path>
                <a:path w="5009515" h="532130">
                  <a:moveTo>
                    <a:pt x="5009388" y="530352"/>
                  </a:moveTo>
                  <a:lnTo>
                    <a:pt x="4905756" y="530352"/>
                  </a:lnTo>
                  <a:lnTo>
                    <a:pt x="4905756" y="531876"/>
                  </a:lnTo>
                  <a:lnTo>
                    <a:pt x="5009388" y="531876"/>
                  </a:lnTo>
                  <a:lnTo>
                    <a:pt x="5009388" y="530352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93648" y="1918715"/>
              <a:ext cx="5009515" cy="1210310"/>
            </a:xfrm>
            <a:custGeom>
              <a:avLst/>
              <a:gdLst/>
              <a:ahLst/>
              <a:cxnLst/>
              <a:rect l="l" t="t" r="r" b="b"/>
              <a:pathLst>
                <a:path w="5009515" h="1210310">
                  <a:moveTo>
                    <a:pt x="102108" y="1143000"/>
                  </a:moveTo>
                  <a:lnTo>
                    <a:pt x="0" y="1143000"/>
                  </a:lnTo>
                  <a:lnTo>
                    <a:pt x="0" y="1144524"/>
                  </a:lnTo>
                  <a:lnTo>
                    <a:pt x="102108" y="1144524"/>
                  </a:lnTo>
                  <a:lnTo>
                    <a:pt x="102108" y="1143000"/>
                  </a:lnTo>
                  <a:close/>
                </a:path>
                <a:path w="5009515" h="1210310">
                  <a:moveTo>
                    <a:pt x="361188" y="885444"/>
                  </a:moveTo>
                  <a:lnTo>
                    <a:pt x="257556" y="885444"/>
                  </a:lnTo>
                  <a:lnTo>
                    <a:pt x="257556" y="900684"/>
                  </a:lnTo>
                  <a:lnTo>
                    <a:pt x="361188" y="900684"/>
                  </a:lnTo>
                  <a:lnTo>
                    <a:pt x="361188" y="885444"/>
                  </a:lnTo>
                  <a:close/>
                </a:path>
                <a:path w="5009515" h="1210310">
                  <a:moveTo>
                    <a:pt x="618744" y="896112"/>
                  </a:moveTo>
                  <a:lnTo>
                    <a:pt x="515112" y="896112"/>
                  </a:lnTo>
                  <a:lnTo>
                    <a:pt x="515112" y="935736"/>
                  </a:lnTo>
                  <a:lnTo>
                    <a:pt x="618744" y="935736"/>
                  </a:lnTo>
                  <a:lnTo>
                    <a:pt x="618744" y="896112"/>
                  </a:lnTo>
                  <a:close/>
                </a:path>
                <a:path w="5009515" h="1210310">
                  <a:moveTo>
                    <a:pt x="877824" y="769620"/>
                  </a:moveTo>
                  <a:lnTo>
                    <a:pt x="774192" y="769620"/>
                  </a:lnTo>
                  <a:lnTo>
                    <a:pt x="774192" y="853440"/>
                  </a:lnTo>
                  <a:lnTo>
                    <a:pt x="877824" y="853440"/>
                  </a:lnTo>
                  <a:lnTo>
                    <a:pt x="877824" y="769620"/>
                  </a:lnTo>
                  <a:close/>
                </a:path>
                <a:path w="5009515" h="1210310">
                  <a:moveTo>
                    <a:pt x="1135380" y="626364"/>
                  </a:moveTo>
                  <a:lnTo>
                    <a:pt x="1031748" y="626364"/>
                  </a:lnTo>
                  <a:lnTo>
                    <a:pt x="1031748" y="783336"/>
                  </a:lnTo>
                  <a:lnTo>
                    <a:pt x="1135380" y="783336"/>
                  </a:lnTo>
                  <a:lnTo>
                    <a:pt x="1135380" y="626364"/>
                  </a:lnTo>
                  <a:close/>
                </a:path>
                <a:path w="5009515" h="1210310">
                  <a:moveTo>
                    <a:pt x="1394460" y="361188"/>
                  </a:moveTo>
                  <a:lnTo>
                    <a:pt x="1290828" y="361188"/>
                  </a:lnTo>
                  <a:lnTo>
                    <a:pt x="1290828" y="563880"/>
                  </a:lnTo>
                  <a:lnTo>
                    <a:pt x="1394460" y="563880"/>
                  </a:lnTo>
                  <a:lnTo>
                    <a:pt x="1394460" y="361188"/>
                  </a:lnTo>
                  <a:close/>
                </a:path>
                <a:path w="5009515" h="1210310">
                  <a:moveTo>
                    <a:pt x="1652016" y="291084"/>
                  </a:moveTo>
                  <a:lnTo>
                    <a:pt x="1548384" y="291084"/>
                  </a:lnTo>
                  <a:lnTo>
                    <a:pt x="1548384" y="585216"/>
                  </a:lnTo>
                  <a:lnTo>
                    <a:pt x="1652016" y="585216"/>
                  </a:lnTo>
                  <a:lnTo>
                    <a:pt x="1652016" y="291084"/>
                  </a:lnTo>
                  <a:close/>
                </a:path>
                <a:path w="5009515" h="1210310">
                  <a:moveTo>
                    <a:pt x="1909572" y="0"/>
                  </a:moveTo>
                  <a:lnTo>
                    <a:pt x="1807464" y="0"/>
                  </a:lnTo>
                  <a:lnTo>
                    <a:pt x="1807464" y="294132"/>
                  </a:lnTo>
                  <a:lnTo>
                    <a:pt x="1909572" y="294132"/>
                  </a:lnTo>
                  <a:lnTo>
                    <a:pt x="1909572" y="0"/>
                  </a:lnTo>
                  <a:close/>
                </a:path>
                <a:path w="5009515" h="1210310">
                  <a:moveTo>
                    <a:pt x="2168652" y="551688"/>
                  </a:moveTo>
                  <a:lnTo>
                    <a:pt x="2065020" y="551688"/>
                  </a:lnTo>
                  <a:lnTo>
                    <a:pt x="2065020" y="678180"/>
                  </a:lnTo>
                  <a:lnTo>
                    <a:pt x="2168652" y="678180"/>
                  </a:lnTo>
                  <a:lnTo>
                    <a:pt x="2168652" y="551688"/>
                  </a:lnTo>
                  <a:close/>
                </a:path>
                <a:path w="5009515" h="1210310">
                  <a:moveTo>
                    <a:pt x="2426208" y="740664"/>
                  </a:moveTo>
                  <a:lnTo>
                    <a:pt x="2322576" y="740664"/>
                  </a:lnTo>
                  <a:lnTo>
                    <a:pt x="2322576" y="815340"/>
                  </a:lnTo>
                  <a:lnTo>
                    <a:pt x="2426208" y="815340"/>
                  </a:lnTo>
                  <a:lnTo>
                    <a:pt x="2426208" y="740664"/>
                  </a:lnTo>
                  <a:close/>
                </a:path>
                <a:path w="5009515" h="1210310">
                  <a:moveTo>
                    <a:pt x="2685288" y="912876"/>
                  </a:moveTo>
                  <a:lnTo>
                    <a:pt x="2581656" y="912876"/>
                  </a:lnTo>
                  <a:lnTo>
                    <a:pt x="2581656" y="943356"/>
                  </a:lnTo>
                  <a:lnTo>
                    <a:pt x="2685288" y="943356"/>
                  </a:lnTo>
                  <a:lnTo>
                    <a:pt x="2685288" y="912876"/>
                  </a:lnTo>
                  <a:close/>
                </a:path>
                <a:path w="5009515" h="1210310">
                  <a:moveTo>
                    <a:pt x="2942844" y="932688"/>
                  </a:moveTo>
                  <a:lnTo>
                    <a:pt x="2839212" y="932688"/>
                  </a:lnTo>
                  <a:lnTo>
                    <a:pt x="2839212" y="952500"/>
                  </a:lnTo>
                  <a:lnTo>
                    <a:pt x="2942844" y="952500"/>
                  </a:lnTo>
                  <a:lnTo>
                    <a:pt x="2942844" y="932688"/>
                  </a:lnTo>
                  <a:close/>
                </a:path>
                <a:path w="5009515" h="1210310">
                  <a:moveTo>
                    <a:pt x="3201924" y="1014984"/>
                  </a:moveTo>
                  <a:lnTo>
                    <a:pt x="3098292" y="1014984"/>
                  </a:lnTo>
                  <a:lnTo>
                    <a:pt x="3098292" y="1030224"/>
                  </a:lnTo>
                  <a:lnTo>
                    <a:pt x="3201924" y="1030224"/>
                  </a:lnTo>
                  <a:lnTo>
                    <a:pt x="3201924" y="1014984"/>
                  </a:lnTo>
                  <a:close/>
                </a:path>
                <a:path w="5009515" h="1210310">
                  <a:moveTo>
                    <a:pt x="3459480" y="986028"/>
                  </a:moveTo>
                  <a:lnTo>
                    <a:pt x="3355848" y="986028"/>
                  </a:lnTo>
                  <a:lnTo>
                    <a:pt x="3355848" y="996696"/>
                  </a:lnTo>
                  <a:lnTo>
                    <a:pt x="3459480" y="996696"/>
                  </a:lnTo>
                  <a:lnTo>
                    <a:pt x="3459480" y="986028"/>
                  </a:lnTo>
                  <a:close/>
                </a:path>
                <a:path w="5009515" h="1210310">
                  <a:moveTo>
                    <a:pt x="3717036" y="1132332"/>
                  </a:moveTo>
                  <a:lnTo>
                    <a:pt x="3614928" y="1132332"/>
                  </a:lnTo>
                  <a:lnTo>
                    <a:pt x="3614928" y="1135380"/>
                  </a:lnTo>
                  <a:lnTo>
                    <a:pt x="3717036" y="1135380"/>
                  </a:lnTo>
                  <a:lnTo>
                    <a:pt x="3717036" y="1132332"/>
                  </a:lnTo>
                  <a:close/>
                </a:path>
                <a:path w="5009515" h="1210310">
                  <a:moveTo>
                    <a:pt x="3976116" y="1136904"/>
                  </a:moveTo>
                  <a:lnTo>
                    <a:pt x="3872484" y="1136904"/>
                  </a:lnTo>
                  <a:lnTo>
                    <a:pt x="3872484" y="1138428"/>
                  </a:lnTo>
                  <a:lnTo>
                    <a:pt x="3976116" y="1138428"/>
                  </a:lnTo>
                  <a:lnTo>
                    <a:pt x="3976116" y="1136904"/>
                  </a:lnTo>
                  <a:close/>
                </a:path>
                <a:path w="5009515" h="1210310">
                  <a:moveTo>
                    <a:pt x="4233672" y="1187196"/>
                  </a:moveTo>
                  <a:lnTo>
                    <a:pt x="4130040" y="1187196"/>
                  </a:lnTo>
                  <a:lnTo>
                    <a:pt x="4130040" y="1188720"/>
                  </a:lnTo>
                  <a:lnTo>
                    <a:pt x="4233672" y="1188720"/>
                  </a:lnTo>
                  <a:lnTo>
                    <a:pt x="4233672" y="1187196"/>
                  </a:lnTo>
                  <a:close/>
                </a:path>
                <a:path w="5009515" h="1210310">
                  <a:moveTo>
                    <a:pt x="4492752" y="1155192"/>
                  </a:moveTo>
                  <a:lnTo>
                    <a:pt x="4389120" y="1155192"/>
                  </a:lnTo>
                  <a:lnTo>
                    <a:pt x="4389120" y="1156716"/>
                  </a:lnTo>
                  <a:lnTo>
                    <a:pt x="4492752" y="1156716"/>
                  </a:lnTo>
                  <a:lnTo>
                    <a:pt x="4492752" y="1155192"/>
                  </a:lnTo>
                  <a:close/>
                </a:path>
                <a:path w="5009515" h="1210310">
                  <a:moveTo>
                    <a:pt x="4750308" y="1197864"/>
                  </a:moveTo>
                  <a:lnTo>
                    <a:pt x="4646676" y="1197864"/>
                  </a:lnTo>
                  <a:lnTo>
                    <a:pt x="4646676" y="1199388"/>
                  </a:lnTo>
                  <a:lnTo>
                    <a:pt x="4750308" y="1199388"/>
                  </a:lnTo>
                  <a:lnTo>
                    <a:pt x="4750308" y="1197864"/>
                  </a:lnTo>
                  <a:close/>
                </a:path>
                <a:path w="5009515" h="1210310">
                  <a:moveTo>
                    <a:pt x="5009388" y="1208532"/>
                  </a:moveTo>
                  <a:lnTo>
                    <a:pt x="4905756" y="1208532"/>
                  </a:lnTo>
                  <a:lnTo>
                    <a:pt x="4905756" y="1210056"/>
                  </a:lnTo>
                  <a:lnTo>
                    <a:pt x="5009388" y="1210056"/>
                  </a:lnTo>
                  <a:lnTo>
                    <a:pt x="5009388" y="12085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15923" y="3157727"/>
              <a:ext cx="5163820" cy="0"/>
            </a:xfrm>
            <a:custGeom>
              <a:avLst/>
              <a:gdLst/>
              <a:ahLst/>
              <a:cxnLst/>
              <a:rect l="l" t="t" r="r" b="b"/>
              <a:pathLst>
                <a:path w="5163820">
                  <a:moveTo>
                    <a:pt x="0" y="0"/>
                  </a:moveTo>
                  <a:lnTo>
                    <a:pt x="5163312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25424" y="3083763"/>
            <a:ext cx="285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-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3158" y="1678838"/>
            <a:ext cx="277495" cy="136906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80"/>
              </a:spcBef>
            </a:pPr>
            <a:r>
              <a:rPr sz="700" spc="-10" dirty="0">
                <a:latin typeface="Arial"/>
                <a:cs typeface="Arial"/>
              </a:rPr>
              <a:t>16,000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r>
              <a:rPr sz="700" spc="-10" dirty="0">
                <a:latin typeface="Arial"/>
                <a:cs typeface="Arial"/>
              </a:rPr>
              <a:t>14,000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r>
              <a:rPr sz="700" spc="-10" dirty="0">
                <a:latin typeface="Arial"/>
                <a:cs typeface="Arial"/>
              </a:rPr>
              <a:t>12,000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84"/>
              </a:spcBef>
            </a:pPr>
            <a:r>
              <a:rPr sz="700" spc="-10" dirty="0">
                <a:latin typeface="Arial"/>
                <a:cs typeface="Arial"/>
              </a:rPr>
              <a:t>10,000</a:t>
            </a:r>
            <a:endParaRPr sz="7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480"/>
              </a:spcBef>
            </a:pPr>
            <a:r>
              <a:rPr sz="700" spc="-10" dirty="0">
                <a:latin typeface="Arial"/>
                <a:cs typeface="Arial"/>
              </a:rPr>
              <a:t>8,000</a:t>
            </a:r>
            <a:endParaRPr sz="7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484"/>
              </a:spcBef>
            </a:pPr>
            <a:r>
              <a:rPr sz="700" spc="-10" dirty="0">
                <a:latin typeface="Arial"/>
                <a:cs typeface="Arial"/>
              </a:rPr>
              <a:t>6,000</a:t>
            </a:r>
            <a:endParaRPr sz="7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480"/>
              </a:spcBef>
            </a:pPr>
            <a:r>
              <a:rPr sz="700" spc="-10" dirty="0">
                <a:latin typeface="Arial"/>
                <a:cs typeface="Arial"/>
              </a:rPr>
              <a:t>4,000</a:t>
            </a:r>
            <a:endParaRPr sz="7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484"/>
              </a:spcBef>
            </a:pPr>
            <a:r>
              <a:rPr sz="700" spc="-10" dirty="0">
                <a:latin typeface="Arial"/>
                <a:cs typeface="Arial"/>
              </a:rPr>
              <a:t>2,000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41476" y="3220681"/>
            <a:ext cx="5132705" cy="740410"/>
            <a:chOff x="841476" y="3220681"/>
            <a:chExt cx="5132705" cy="74041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1476" y="3220681"/>
              <a:ext cx="5132095" cy="58098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298192" y="3913631"/>
              <a:ext cx="45720" cy="47625"/>
            </a:xfrm>
            <a:custGeom>
              <a:avLst/>
              <a:gdLst/>
              <a:ahLst/>
              <a:cxnLst/>
              <a:rect l="l" t="t" r="r" b="b"/>
              <a:pathLst>
                <a:path w="45719" h="47625">
                  <a:moveTo>
                    <a:pt x="45719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45719" y="47244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83424" y="3544824"/>
            <a:ext cx="129539" cy="351155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spc="-30" dirty="0">
                <a:latin typeface="Arial"/>
                <a:cs typeface="Arial"/>
              </a:rPr>
              <a:t>(Tỷ</a:t>
            </a:r>
            <a:r>
              <a:rPr sz="6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đồng)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38120" y="1616709"/>
            <a:ext cx="268668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Thống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63723" y="3870756"/>
            <a:ext cx="27495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shopee</a:t>
            </a:r>
            <a:endParaRPr sz="6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749295" y="3913631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45719" y="0"/>
                </a:moveTo>
                <a:lnTo>
                  <a:pt x="0" y="0"/>
                </a:lnTo>
                <a:lnTo>
                  <a:pt x="0" y="47244"/>
                </a:lnTo>
                <a:lnTo>
                  <a:pt x="45719" y="47244"/>
                </a:lnTo>
                <a:lnTo>
                  <a:pt x="45719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814573" y="3870756"/>
            <a:ext cx="24130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lazada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66872" y="391363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0" y="0"/>
                </a:lnTo>
                <a:lnTo>
                  <a:pt x="0" y="47244"/>
                </a:lnTo>
                <a:lnTo>
                  <a:pt x="47243" y="47244"/>
                </a:lnTo>
                <a:lnTo>
                  <a:pt x="4724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232657" y="3870756"/>
            <a:ext cx="11938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latin typeface="Arial"/>
                <a:cs typeface="Arial"/>
              </a:rPr>
              <a:t>tiki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62528" y="3913631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45720" y="0"/>
                </a:moveTo>
                <a:lnTo>
                  <a:pt x="0" y="0"/>
                </a:lnTo>
                <a:lnTo>
                  <a:pt x="0" y="47244"/>
                </a:lnTo>
                <a:lnTo>
                  <a:pt x="45720" y="47244"/>
                </a:lnTo>
                <a:lnTo>
                  <a:pt x="4572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528059" y="3870756"/>
            <a:ext cx="23114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sendo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869435" y="391363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4" y="0"/>
                </a:moveTo>
                <a:lnTo>
                  <a:pt x="0" y="0"/>
                </a:lnTo>
                <a:lnTo>
                  <a:pt x="0" y="47244"/>
                </a:lnTo>
                <a:lnTo>
                  <a:pt x="47244" y="47244"/>
                </a:lnTo>
                <a:lnTo>
                  <a:pt x="47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935857" y="3870756"/>
            <a:ext cx="407034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latin typeface="Arial"/>
                <a:cs typeface="Arial"/>
              </a:rPr>
              <a:t>tiktok</a:t>
            </a:r>
            <a:r>
              <a:rPr sz="600" spc="65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shop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6" name="object 2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1932" y="166481"/>
            <a:ext cx="618743" cy="12460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069838" y="4076801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A5F27"/>
                </a:solidFill>
                <a:latin typeface="Arial"/>
                <a:cs typeface="Arial"/>
              </a:rPr>
              <a:t>15</a:t>
            </a:r>
            <a:endParaRPr sz="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71906" y="180797"/>
            <a:ext cx="169291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THỐNG</a:t>
            </a:r>
            <a:r>
              <a:rPr sz="800" b="1" spc="-2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75" dirty="0">
                <a:solidFill>
                  <a:srgbClr val="FA5F27"/>
                </a:solidFill>
                <a:latin typeface="Arial"/>
                <a:cs typeface="Arial"/>
              </a:rPr>
              <a:t>KÊ</a:t>
            </a:r>
            <a:r>
              <a:rPr sz="800" b="1" spc="1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A5F27"/>
                </a:solidFill>
                <a:latin typeface="Arial"/>
                <a:cs typeface="Arial"/>
              </a:rPr>
              <a:t>THEO</a:t>
            </a:r>
            <a:r>
              <a:rPr sz="800" b="1" spc="-1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PHÂN </a:t>
            </a:r>
            <a:r>
              <a:rPr sz="800" b="1" spc="-10" dirty="0">
                <a:solidFill>
                  <a:srgbClr val="FA5F27"/>
                </a:solidFill>
                <a:latin typeface="Arial"/>
                <a:cs typeface="Arial"/>
              </a:rPr>
              <a:t>KHÚC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GIÁ</a:t>
            </a:r>
            <a:endParaRPr sz="80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6531" y="163067"/>
            <a:ext cx="45720" cy="181355"/>
          </a:xfrm>
          <a:prstGeom prst="rect">
            <a:avLst/>
          </a:prstGeom>
        </p:spPr>
      </p:pic>
      <p:grpSp>
        <p:nvGrpSpPr>
          <p:cNvPr id="30" name="object 30"/>
          <p:cNvGrpSpPr/>
          <p:nvPr/>
        </p:nvGrpSpPr>
        <p:grpSpPr>
          <a:xfrm>
            <a:off x="835807" y="446277"/>
            <a:ext cx="977900" cy="977900"/>
            <a:chOff x="835807" y="446277"/>
            <a:chExt cx="977900" cy="977900"/>
          </a:xfrm>
        </p:grpSpPr>
        <p:sp>
          <p:nvSpPr>
            <p:cNvPr id="31" name="object 31"/>
            <p:cNvSpPr/>
            <p:nvPr/>
          </p:nvSpPr>
          <p:spPr>
            <a:xfrm>
              <a:off x="1324482" y="446277"/>
              <a:ext cx="322580" cy="305435"/>
            </a:xfrm>
            <a:custGeom>
              <a:avLst/>
              <a:gdLst/>
              <a:ahLst/>
              <a:cxnLst/>
              <a:rect l="l" t="t" r="r" b="b"/>
              <a:pathLst>
                <a:path w="322580" h="305434">
                  <a:moveTo>
                    <a:pt x="0" y="0"/>
                  </a:moveTo>
                  <a:lnTo>
                    <a:pt x="0" y="244475"/>
                  </a:lnTo>
                  <a:lnTo>
                    <a:pt x="43934" y="248457"/>
                  </a:lnTo>
                  <a:lnTo>
                    <a:pt x="86105" y="260143"/>
                  </a:lnTo>
                  <a:lnTo>
                    <a:pt x="125515" y="279140"/>
                  </a:lnTo>
                  <a:lnTo>
                    <a:pt x="161162" y="305053"/>
                  </a:lnTo>
                  <a:lnTo>
                    <a:pt x="322325" y="121412"/>
                  </a:lnTo>
                  <a:lnTo>
                    <a:pt x="282624" y="90053"/>
                  </a:lnTo>
                  <a:lnTo>
                    <a:pt x="240185" y="63129"/>
                  </a:lnTo>
                  <a:lnTo>
                    <a:pt x="195383" y="40782"/>
                  </a:lnTo>
                  <a:lnTo>
                    <a:pt x="148590" y="23153"/>
                  </a:lnTo>
                  <a:lnTo>
                    <a:pt x="100179" y="10385"/>
                  </a:lnTo>
                  <a:lnTo>
                    <a:pt x="50525" y="2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485645" y="567689"/>
              <a:ext cx="326390" cy="349885"/>
            </a:xfrm>
            <a:custGeom>
              <a:avLst/>
              <a:gdLst/>
              <a:ahLst/>
              <a:cxnLst/>
              <a:rect l="l" t="t" r="r" b="b"/>
              <a:pathLst>
                <a:path w="326389" h="349884">
                  <a:moveTo>
                    <a:pt x="161162" y="0"/>
                  </a:moveTo>
                  <a:lnTo>
                    <a:pt x="0" y="183641"/>
                  </a:lnTo>
                  <a:lnTo>
                    <a:pt x="32617" y="218471"/>
                  </a:lnTo>
                  <a:lnTo>
                    <a:pt x="57673" y="258540"/>
                  </a:lnTo>
                  <a:lnTo>
                    <a:pt x="74562" y="302656"/>
                  </a:lnTo>
                  <a:lnTo>
                    <a:pt x="82676" y="349630"/>
                  </a:lnTo>
                  <a:lnTo>
                    <a:pt x="326390" y="331850"/>
                  </a:lnTo>
                  <a:lnTo>
                    <a:pt x="320550" y="284306"/>
                  </a:lnTo>
                  <a:lnTo>
                    <a:pt x="310181" y="237886"/>
                  </a:lnTo>
                  <a:lnTo>
                    <a:pt x="295430" y="192896"/>
                  </a:lnTo>
                  <a:lnTo>
                    <a:pt x="276447" y="149637"/>
                  </a:lnTo>
                  <a:lnTo>
                    <a:pt x="253379" y="108415"/>
                  </a:lnTo>
                  <a:lnTo>
                    <a:pt x="226377" y="69532"/>
                  </a:lnTo>
                  <a:lnTo>
                    <a:pt x="195588" y="33292"/>
                  </a:lnTo>
                  <a:lnTo>
                    <a:pt x="161162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67865" y="899540"/>
              <a:ext cx="345440" cy="431800"/>
            </a:xfrm>
            <a:custGeom>
              <a:avLst/>
              <a:gdLst/>
              <a:ahLst/>
              <a:cxnLst/>
              <a:rect l="l" t="t" r="r" b="b"/>
              <a:pathLst>
                <a:path w="345439" h="431800">
                  <a:moveTo>
                    <a:pt x="344170" y="0"/>
                  </a:moveTo>
                  <a:lnTo>
                    <a:pt x="100456" y="17779"/>
                  </a:lnTo>
                  <a:lnTo>
                    <a:pt x="98934" y="67884"/>
                  </a:lnTo>
                  <a:lnTo>
                    <a:pt x="87480" y="115915"/>
                  </a:lnTo>
                  <a:lnTo>
                    <a:pt x="66743" y="160472"/>
                  </a:lnTo>
                  <a:lnTo>
                    <a:pt x="37367" y="200151"/>
                  </a:lnTo>
                  <a:lnTo>
                    <a:pt x="0" y="233552"/>
                  </a:lnTo>
                  <a:lnTo>
                    <a:pt x="143383" y="431545"/>
                  </a:lnTo>
                  <a:lnTo>
                    <a:pt x="182667" y="399859"/>
                  </a:lnTo>
                  <a:lnTo>
                    <a:pt x="218116" y="364695"/>
                  </a:lnTo>
                  <a:lnTo>
                    <a:pt x="249568" y="326402"/>
                  </a:lnTo>
                  <a:lnTo>
                    <a:pt x="276861" y="285329"/>
                  </a:lnTo>
                  <a:lnTo>
                    <a:pt x="299831" y="241823"/>
                  </a:lnTo>
                  <a:lnTo>
                    <a:pt x="318316" y="196234"/>
                  </a:lnTo>
                  <a:lnTo>
                    <a:pt x="332155" y="148908"/>
                  </a:lnTo>
                  <a:lnTo>
                    <a:pt x="341186" y="100195"/>
                  </a:lnTo>
                  <a:lnTo>
                    <a:pt x="345244" y="50443"/>
                  </a:lnTo>
                  <a:lnTo>
                    <a:pt x="344170" y="0"/>
                  </a:lnTo>
                  <a:close/>
                </a:path>
              </a:pathLst>
            </a:custGeom>
            <a:solidFill>
              <a:srgbClr val="1740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35807" y="446277"/>
              <a:ext cx="775335" cy="977900"/>
            </a:xfrm>
            <a:custGeom>
              <a:avLst/>
              <a:gdLst/>
              <a:ahLst/>
              <a:cxnLst/>
              <a:rect l="l" t="t" r="r" b="b"/>
              <a:pathLst>
                <a:path w="775335" h="977900">
                  <a:moveTo>
                    <a:pt x="488674" y="0"/>
                  </a:moveTo>
                  <a:lnTo>
                    <a:pt x="437491" y="2688"/>
                  </a:lnTo>
                  <a:lnTo>
                    <a:pt x="387140" y="10667"/>
                  </a:lnTo>
                  <a:lnTo>
                    <a:pt x="338019" y="23812"/>
                  </a:lnTo>
                  <a:lnTo>
                    <a:pt x="290527" y="41994"/>
                  </a:lnTo>
                  <a:lnTo>
                    <a:pt x="245062" y="65087"/>
                  </a:lnTo>
                  <a:lnTo>
                    <a:pt x="202023" y="92963"/>
                  </a:lnTo>
                  <a:lnTo>
                    <a:pt x="165206" y="122371"/>
                  </a:lnTo>
                  <a:lnTo>
                    <a:pt x="131960" y="154554"/>
                  </a:lnTo>
                  <a:lnTo>
                    <a:pt x="102329" y="189225"/>
                  </a:lnTo>
                  <a:lnTo>
                    <a:pt x="76359" y="226098"/>
                  </a:lnTo>
                  <a:lnTo>
                    <a:pt x="54097" y="264886"/>
                  </a:lnTo>
                  <a:lnTo>
                    <a:pt x="35588" y="305302"/>
                  </a:lnTo>
                  <a:lnTo>
                    <a:pt x="20878" y="347062"/>
                  </a:lnTo>
                  <a:lnTo>
                    <a:pt x="10013" y="389877"/>
                  </a:lnTo>
                  <a:lnTo>
                    <a:pt x="3038" y="433461"/>
                  </a:lnTo>
                  <a:lnTo>
                    <a:pt x="0" y="477529"/>
                  </a:lnTo>
                  <a:lnTo>
                    <a:pt x="943" y="521793"/>
                  </a:lnTo>
                  <a:lnTo>
                    <a:pt x="5914" y="565967"/>
                  </a:lnTo>
                  <a:lnTo>
                    <a:pt x="14959" y="609764"/>
                  </a:lnTo>
                  <a:lnTo>
                    <a:pt x="28123" y="652899"/>
                  </a:lnTo>
                  <a:lnTo>
                    <a:pt x="45453" y="695085"/>
                  </a:lnTo>
                  <a:lnTo>
                    <a:pt x="66993" y="736034"/>
                  </a:lnTo>
                  <a:lnTo>
                    <a:pt x="92790" y="775462"/>
                  </a:lnTo>
                  <a:lnTo>
                    <a:pt x="122210" y="812284"/>
                  </a:lnTo>
                  <a:lnTo>
                    <a:pt x="154403" y="845536"/>
                  </a:lnTo>
                  <a:lnTo>
                    <a:pt x="189081" y="875172"/>
                  </a:lnTo>
                  <a:lnTo>
                    <a:pt x="225959" y="901145"/>
                  </a:lnTo>
                  <a:lnTo>
                    <a:pt x="264751" y="923411"/>
                  </a:lnTo>
                  <a:lnTo>
                    <a:pt x="305170" y="941924"/>
                  </a:lnTo>
                  <a:lnTo>
                    <a:pt x="346930" y="956638"/>
                  </a:lnTo>
                  <a:lnTo>
                    <a:pt x="389745" y="967507"/>
                  </a:lnTo>
                  <a:lnTo>
                    <a:pt x="433328" y="974487"/>
                  </a:lnTo>
                  <a:lnTo>
                    <a:pt x="477394" y="977530"/>
                  </a:lnTo>
                  <a:lnTo>
                    <a:pt x="521656" y="976593"/>
                  </a:lnTo>
                  <a:lnTo>
                    <a:pt x="565827" y="971628"/>
                  </a:lnTo>
                  <a:lnTo>
                    <a:pt x="609623" y="962592"/>
                  </a:lnTo>
                  <a:lnTo>
                    <a:pt x="652755" y="949437"/>
                  </a:lnTo>
                  <a:lnTo>
                    <a:pt x="694938" y="932119"/>
                  </a:lnTo>
                  <a:lnTo>
                    <a:pt x="735887" y="910591"/>
                  </a:lnTo>
                  <a:lnTo>
                    <a:pt x="775313" y="884808"/>
                  </a:lnTo>
                  <a:lnTo>
                    <a:pt x="632057" y="686815"/>
                  </a:lnTo>
                  <a:lnTo>
                    <a:pt x="599331" y="706830"/>
                  </a:lnTo>
                  <a:lnTo>
                    <a:pt x="564081" y="721391"/>
                  </a:lnTo>
                  <a:lnTo>
                    <a:pt x="526973" y="730285"/>
                  </a:lnTo>
                  <a:lnTo>
                    <a:pt x="488674" y="733298"/>
                  </a:lnTo>
                  <a:lnTo>
                    <a:pt x="439429" y="728330"/>
                  </a:lnTo>
                  <a:lnTo>
                    <a:pt x="393559" y="714083"/>
                  </a:lnTo>
                  <a:lnTo>
                    <a:pt x="352049" y="691540"/>
                  </a:lnTo>
                  <a:lnTo>
                    <a:pt x="315881" y="661685"/>
                  </a:lnTo>
                  <a:lnTo>
                    <a:pt x="286040" y="625503"/>
                  </a:lnTo>
                  <a:lnTo>
                    <a:pt x="263507" y="583975"/>
                  </a:lnTo>
                  <a:lnTo>
                    <a:pt x="249266" y="538087"/>
                  </a:lnTo>
                  <a:lnTo>
                    <a:pt x="244301" y="488823"/>
                  </a:lnTo>
                  <a:lnTo>
                    <a:pt x="249266" y="439563"/>
                  </a:lnTo>
                  <a:lnTo>
                    <a:pt x="263507" y="393690"/>
                  </a:lnTo>
                  <a:lnTo>
                    <a:pt x="286040" y="352183"/>
                  </a:lnTo>
                  <a:lnTo>
                    <a:pt x="315881" y="316023"/>
                  </a:lnTo>
                  <a:lnTo>
                    <a:pt x="352049" y="286192"/>
                  </a:lnTo>
                  <a:lnTo>
                    <a:pt x="393559" y="263669"/>
                  </a:lnTo>
                  <a:lnTo>
                    <a:pt x="439429" y="249437"/>
                  </a:lnTo>
                  <a:lnTo>
                    <a:pt x="488674" y="244475"/>
                  </a:lnTo>
                  <a:lnTo>
                    <a:pt x="488674" y="0"/>
                  </a:lnTo>
                  <a:close/>
                </a:path>
              </a:pathLst>
            </a:custGeom>
            <a:solidFill>
              <a:srgbClr val="0FCF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1347342" y="540765"/>
            <a:ext cx="211454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spc="-10" dirty="0">
                <a:solidFill>
                  <a:srgbClr val="FFFFFF"/>
                </a:solidFill>
                <a:latin typeface="Arial"/>
                <a:cs typeface="Arial"/>
              </a:rPr>
              <a:t>11.5%</a:t>
            </a:r>
            <a:endParaRPr sz="5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46605" y="720597"/>
            <a:ext cx="211454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spc="-10" dirty="0">
                <a:solidFill>
                  <a:srgbClr val="FFFFFF"/>
                </a:solidFill>
                <a:latin typeface="Arial"/>
                <a:cs typeface="Arial"/>
              </a:rPr>
              <a:t>12.4%</a:t>
            </a:r>
            <a:endParaRPr sz="5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550669" y="1038859"/>
            <a:ext cx="211454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spc="-10" dirty="0">
                <a:solidFill>
                  <a:srgbClr val="FFFFFF"/>
                </a:solidFill>
                <a:latin typeface="Arial"/>
                <a:cs typeface="Arial"/>
              </a:rPr>
              <a:t>16.2%</a:t>
            </a:r>
            <a:endParaRPr sz="5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69391" y="997076"/>
            <a:ext cx="211454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spc="-10" dirty="0">
                <a:solidFill>
                  <a:srgbClr val="FFFFFF"/>
                </a:solidFill>
                <a:latin typeface="Arial"/>
                <a:cs typeface="Arial"/>
              </a:rPr>
              <a:t>60.0%</a:t>
            </a:r>
            <a:endParaRPr sz="5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430779" y="681227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45719" y="0"/>
                </a:moveTo>
                <a:lnTo>
                  <a:pt x="0" y="0"/>
                </a:lnTo>
                <a:lnTo>
                  <a:pt x="0" y="47244"/>
                </a:lnTo>
                <a:lnTo>
                  <a:pt x="45719" y="47244"/>
                </a:lnTo>
                <a:lnTo>
                  <a:pt x="4571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2483357" y="637794"/>
            <a:ext cx="825500" cy="61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100.000₫</a:t>
            </a:r>
            <a:r>
              <a:rPr sz="600" b="1" spc="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600" b="1" spc="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C00000"/>
                </a:solidFill>
                <a:latin typeface="Arial"/>
                <a:cs typeface="Arial"/>
              </a:rPr>
              <a:t>150.000₫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150.000₫</a:t>
            </a:r>
            <a:r>
              <a:rPr sz="600" b="1" spc="1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600" b="1" spc="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C00000"/>
                </a:solidFill>
                <a:latin typeface="Arial"/>
                <a:cs typeface="Arial"/>
              </a:rPr>
              <a:t>200.000₫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200.000₫</a:t>
            </a:r>
            <a:r>
              <a:rPr sz="600" b="1" spc="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600" b="1" spc="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C00000"/>
                </a:solidFill>
                <a:latin typeface="Arial"/>
                <a:cs typeface="Arial"/>
              </a:rPr>
              <a:t>350.000₫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sz="600" b="1" dirty="0">
                <a:latin typeface="Arial"/>
                <a:cs typeface="Arial"/>
              </a:rPr>
              <a:t>Phân</a:t>
            </a:r>
            <a:r>
              <a:rPr sz="600" b="1" spc="15" dirty="0">
                <a:latin typeface="Arial"/>
                <a:cs typeface="Arial"/>
              </a:rPr>
              <a:t> </a:t>
            </a:r>
            <a:r>
              <a:rPr sz="600" b="1" dirty="0">
                <a:latin typeface="Arial"/>
                <a:cs typeface="Arial"/>
              </a:rPr>
              <a:t>khúc</a:t>
            </a:r>
            <a:r>
              <a:rPr sz="600" b="1" spc="15" dirty="0">
                <a:latin typeface="Arial"/>
                <a:cs typeface="Arial"/>
              </a:rPr>
              <a:t> </a:t>
            </a:r>
            <a:r>
              <a:rPr sz="600" b="1" dirty="0">
                <a:latin typeface="Arial"/>
                <a:cs typeface="Arial"/>
              </a:rPr>
              <a:t>giá</a:t>
            </a:r>
            <a:r>
              <a:rPr sz="600" b="1" spc="20" dirty="0">
                <a:latin typeface="Arial"/>
                <a:cs typeface="Arial"/>
              </a:rPr>
              <a:t> </a:t>
            </a:r>
            <a:r>
              <a:rPr sz="600" b="1" dirty="0">
                <a:latin typeface="Arial"/>
                <a:cs typeface="Arial"/>
              </a:rPr>
              <a:t>còn </a:t>
            </a:r>
            <a:r>
              <a:rPr sz="600" b="1" spc="-25" dirty="0">
                <a:latin typeface="Arial"/>
                <a:cs typeface="Arial"/>
              </a:rPr>
              <a:t>lại</a:t>
            </a:r>
            <a:endParaRPr sz="6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430779" y="847343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45719" y="0"/>
                </a:moveTo>
                <a:lnTo>
                  <a:pt x="0" y="0"/>
                </a:lnTo>
                <a:lnTo>
                  <a:pt x="0" y="47244"/>
                </a:lnTo>
                <a:lnTo>
                  <a:pt x="45719" y="47244"/>
                </a:lnTo>
                <a:lnTo>
                  <a:pt x="45719" y="0"/>
                </a:lnTo>
                <a:close/>
              </a:path>
            </a:pathLst>
          </a:custGeom>
          <a:solidFill>
            <a:srgbClr val="A4C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30779" y="1013459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45719" y="0"/>
                </a:moveTo>
                <a:lnTo>
                  <a:pt x="0" y="0"/>
                </a:lnTo>
                <a:lnTo>
                  <a:pt x="0" y="47244"/>
                </a:lnTo>
                <a:lnTo>
                  <a:pt x="45719" y="47244"/>
                </a:lnTo>
                <a:lnTo>
                  <a:pt x="45719" y="0"/>
                </a:lnTo>
                <a:close/>
              </a:path>
            </a:pathLst>
          </a:custGeom>
          <a:solidFill>
            <a:srgbClr val="17406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430779" y="117957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45719" y="0"/>
                </a:moveTo>
                <a:lnTo>
                  <a:pt x="0" y="0"/>
                </a:lnTo>
                <a:lnTo>
                  <a:pt x="0" y="47243"/>
                </a:lnTo>
                <a:lnTo>
                  <a:pt x="45719" y="47243"/>
                </a:lnTo>
                <a:lnTo>
                  <a:pt x="45719" y="0"/>
                </a:lnTo>
                <a:close/>
              </a:path>
            </a:pathLst>
          </a:custGeom>
          <a:solidFill>
            <a:srgbClr val="0FCF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3590290" y="731646"/>
            <a:ext cx="1833880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Là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3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chạy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nhất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trên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nửa</a:t>
            </a:r>
            <a:r>
              <a:rPr sz="8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2023.</a:t>
            </a:r>
            <a:endParaRPr sz="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35965" y="4079544"/>
            <a:ext cx="18116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PHÂN</a:t>
            </a:r>
            <a:r>
              <a:rPr sz="600" b="1" spc="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TÍCH</a:t>
            </a:r>
            <a:r>
              <a:rPr sz="600" b="1" spc="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50" dirty="0">
                <a:solidFill>
                  <a:srgbClr val="F05C25"/>
                </a:solidFill>
                <a:latin typeface="Arial"/>
                <a:cs typeface="Arial"/>
              </a:rPr>
              <a:t>CÁC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SÀN</a:t>
            </a:r>
            <a:r>
              <a:rPr sz="6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TMĐT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NỬA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ĐẦU</a:t>
            </a:r>
            <a:r>
              <a:rPr sz="600" b="1" spc="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NĂM</a:t>
            </a:r>
            <a:r>
              <a:rPr sz="600" b="1" spc="-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3432" y="163067"/>
            <a:ext cx="45720" cy="1813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5676" y="172577"/>
            <a:ext cx="618743" cy="1246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74514" y="186308"/>
            <a:ext cx="117729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F05C25"/>
                </a:solidFill>
                <a:latin typeface="Arial"/>
                <a:cs typeface="Arial"/>
              </a:rPr>
              <a:t>THỐNG</a:t>
            </a:r>
            <a:r>
              <a:rPr sz="800" b="1" spc="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70" dirty="0">
                <a:solidFill>
                  <a:srgbClr val="F05C25"/>
                </a:solidFill>
                <a:latin typeface="Arial"/>
                <a:cs typeface="Arial"/>
              </a:rPr>
              <a:t>KÊ</a:t>
            </a:r>
            <a:r>
              <a:rPr sz="800" b="1" spc="3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05C25"/>
                </a:solidFill>
                <a:latin typeface="Arial"/>
                <a:cs typeface="Arial"/>
              </a:rPr>
              <a:t>VÙNG</a:t>
            </a:r>
            <a:r>
              <a:rPr sz="800" b="1" spc="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05C25"/>
                </a:solidFill>
                <a:latin typeface="Arial"/>
                <a:cs typeface="Arial"/>
              </a:rPr>
              <a:t>MIỀN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2003" y="4074972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05C25"/>
                </a:solidFill>
                <a:latin typeface="Arial"/>
                <a:cs typeface="Arial"/>
              </a:rPr>
              <a:t>16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55676" y="416051"/>
            <a:ext cx="2868295" cy="2148840"/>
            <a:chOff x="455676" y="416051"/>
            <a:chExt cx="2868295" cy="2148840"/>
          </a:xfrm>
        </p:grpSpPr>
        <p:sp>
          <p:nvSpPr>
            <p:cNvPr id="7" name="object 7"/>
            <p:cNvSpPr/>
            <p:nvPr/>
          </p:nvSpPr>
          <p:spPr>
            <a:xfrm>
              <a:off x="455676" y="416051"/>
              <a:ext cx="2868295" cy="2148840"/>
            </a:xfrm>
            <a:custGeom>
              <a:avLst/>
              <a:gdLst/>
              <a:ahLst/>
              <a:cxnLst/>
              <a:rect l="l" t="t" r="r" b="b"/>
              <a:pathLst>
                <a:path w="2868295" h="2148840">
                  <a:moveTo>
                    <a:pt x="2868168" y="0"/>
                  </a:moveTo>
                  <a:lnTo>
                    <a:pt x="0" y="0"/>
                  </a:lnTo>
                  <a:lnTo>
                    <a:pt x="0" y="2148840"/>
                  </a:lnTo>
                  <a:lnTo>
                    <a:pt x="2868168" y="2148840"/>
                  </a:lnTo>
                  <a:lnTo>
                    <a:pt x="286816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42161" y="1023365"/>
              <a:ext cx="617855" cy="1211580"/>
            </a:xfrm>
            <a:custGeom>
              <a:avLst/>
              <a:gdLst/>
              <a:ahLst/>
              <a:cxnLst/>
              <a:rect l="l" t="t" r="r" b="b"/>
              <a:pathLst>
                <a:path w="617855" h="1211580">
                  <a:moveTo>
                    <a:pt x="0" y="0"/>
                  </a:moveTo>
                  <a:lnTo>
                    <a:pt x="0" y="308863"/>
                  </a:lnTo>
                  <a:lnTo>
                    <a:pt x="50757" y="313046"/>
                  </a:lnTo>
                  <a:lnTo>
                    <a:pt x="99167" y="325201"/>
                  </a:lnTo>
                  <a:lnTo>
                    <a:pt x="144451" y="344741"/>
                  </a:lnTo>
                  <a:lnTo>
                    <a:pt x="185832" y="371078"/>
                  </a:lnTo>
                  <a:lnTo>
                    <a:pt x="222535" y="403624"/>
                  </a:lnTo>
                  <a:lnTo>
                    <a:pt x="253781" y="441791"/>
                  </a:lnTo>
                  <a:lnTo>
                    <a:pt x="278795" y="484991"/>
                  </a:lnTo>
                  <a:lnTo>
                    <a:pt x="296799" y="532638"/>
                  </a:lnTo>
                  <a:lnTo>
                    <a:pt x="306151" y="577428"/>
                  </a:lnTo>
                  <a:lnTo>
                    <a:pt x="308798" y="621974"/>
                  </a:lnTo>
                  <a:lnTo>
                    <a:pt x="305067" y="665687"/>
                  </a:lnTo>
                  <a:lnTo>
                    <a:pt x="295285" y="707975"/>
                  </a:lnTo>
                  <a:lnTo>
                    <a:pt x="279781" y="748248"/>
                  </a:lnTo>
                  <a:lnTo>
                    <a:pt x="258883" y="785916"/>
                  </a:lnTo>
                  <a:lnTo>
                    <a:pt x="232919" y="820390"/>
                  </a:lnTo>
                  <a:lnTo>
                    <a:pt x="202217" y="851078"/>
                  </a:lnTo>
                  <a:lnTo>
                    <a:pt x="167104" y="877390"/>
                  </a:lnTo>
                  <a:lnTo>
                    <a:pt x="127910" y="898736"/>
                  </a:lnTo>
                  <a:lnTo>
                    <a:pt x="84962" y="914526"/>
                  </a:lnTo>
                  <a:lnTo>
                    <a:pt x="169925" y="1211326"/>
                  </a:lnTo>
                  <a:lnTo>
                    <a:pt x="215822" y="1196244"/>
                  </a:lnTo>
                  <a:lnTo>
                    <a:pt x="259882" y="1177869"/>
                  </a:lnTo>
                  <a:lnTo>
                    <a:pt x="301984" y="1156363"/>
                  </a:lnTo>
                  <a:lnTo>
                    <a:pt x="342006" y="1131888"/>
                  </a:lnTo>
                  <a:lnTo>
                    <a:pt x="379826" y="1104607"/>
                  </a:lnTo>
                  <a:lnTo>
                    <a:pt x="415322" y="1074683"/>
                  </a:lnTo>
                  <a:lnTo>
                    <a:pt x="448372" y="1042279"/>
                  </a:lnTo>
                  <a:lnTo>
                    <a:pt x="478853" y="1007557"/>
                  </a:lnTo>
                  <a:lnTo>
                    <a:pt x="506645" y="970679"/>
                  </a:lnTo>
                  <a:lnTo>
                    <a:pt x="531623" y="931809"/>
                  </a:lnTo>
                  <a:lnTo>
                    <a:pt x="553667" y="891110"/>
                  </a:lnTo>
                  <a:lnTo>
                    <a:pt x="572655" y="848743"/>
                  </a:lnTo>
                  <a:lnTo>
                    <a:pt x="588464" y="804873"/>
                  </a:lnTo>
                  <a:lnTo>
                    <a:pt x="600973" y="759660"/>
                  </a:lnTo>
                  <a:lnTo>
                    <a:pt x="610058" y="713269"/>
                  </a:lnTo>
                  <a:lnTo>
                    <a:pt x="615599" y="665862"/>
                  </a:lnTo>
                  <a:lnTo>
                    <a:pt x="617474" y="617601"/>
                  </a:lnTo>
                  <a:lnTo>
                    <a:pt x="615616" y="569348"/>
                  </a:lnTo>
                  <a:lnTo>
                    <a:pt x="610133" y="522109"/>
                  </a:lnTo>
                  <a:lnTo>
                    <a:pt x="601164" y="476021"/>
                  </a:lnTo>
                  <a:lnTo>
                    <a:pt x="588845" y="431221"/>
                  </a:lnTo>
                  <a:lnTo>
                    <a:pt x="573314" y="387848"/>
                  </a:lnTo>
                  <a:lnTo>
                    <a:pt x="554708" y="346037"/>
                  </a:lnTo>
                  <a:lnTo>
                    <a:pt x="533164" y="305928"/>
                  </a:lnTo>
                  <a:lnTo>
                    <a:pt x="508820" y="267658"/>
                  </a:lnTo>
                  <a:lnTo>
                    <a:pt x="481813" y="231363"/>
                  </a:lnTo>
                  <a:lnTo>
                    <a:pt x="452280" y="197182"/>
                  </a:lnTo>
                  <a:lnTo>
                    <a:pt x="420359" y="165252"/>
                  </a:lnTo>
                  <a:lnTo>
                    <a:pt x="386187" y="135710"/>
                  </a:lnTo>
                  <a:lnTo>
                    <a:pt x="349901" y="108694"/>
                  </a:lnTo>
                  <a:lnTo>
                    <a:pt x="311639" y="84342"/>
                  </a:lnTo>
                  <a:lnTo>
                    <a:pt x="271537" y="62790"/>
                  </a:lnTo>
                  <a:lnTo>
                    <a:pt x="229734" y="44177"/>
                  </a:lnTo>
                  <a:lnTo>
                    <a:pt x="186367" y="28640"/>
                  </a:lnTo>
                  <a:lnTo>
                    <a:pt x="141572" y="16316"/>
                  </a:lnTo>
                  <a:lnTo>
                    <a:pt x="95488" y="7343"/>
                  </a:lnTo>
                  <a:lnTo>
                    <a:pt x="48251" y="18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24709" y="1450974"/>
              <a:ext cx="787400" cy="807720"/>
            </a:xfrm>
            <a:custGeom>
              <a:avLst/>
              <a:gdLst/>
              <a:ahLst/>
              <a:cxnLst/>
              <a:rect l="l" t="t" r="r" b="b"/>
              <a:pathLst>
                <a:path w="787400" h="807719">
                  <a:moveTo>
                    <a:pt x="29746" y="0"/>
                  </a:moveTo>
                  <a:lnTo>
                    <a:pt x="15757" y="50541"/>
                  </a:lnTo>
                  <a:lnTo>
                    <a:pt x="6132" y="101836"/>
                  </a:lnTo>
                  <a:lnTo>
                    <a:pt x="878" y="153611"/>
                  </a:lnTo>
                  <a:lnTo>
                    <a:pt x="0" y="205593"/>
                  </a:lnTo>
                  <a:lnTo>
                    <a:pt x="3501" y="257508"/>
                  </a:lnTo>
                  <a:lnTo>
                    <a:pt x="11387" y="309083"/>
                  </a:lnTo>
                  <a:lnTo>
                    <a:pt x="23663" y="360045"/>
                  </a:lnTo>
                  <a:lnTo>
                    <a:pt x="38735" y="405934"/>
                  </a:lnTo>
                  <a:lnTo>
                    <a:pt x="57011" y="449849"/>
                  </a:lnTo>
                  <a:lnTo>
                    <a:pt x="78323" y="491695"/>
                  </a:lnTo>
                  <a:lnTo>
                    <a:pt x="102499" y="531379"/>
                  </a:lnTo>
                  <a:lnTo>
                    <a:pt x="129371" y="568805"/>
                  </a:lnTo>
                  <a:lnTo>
                    <a:pt x="158769" y="603880"/>
                  </a:lnTo>
                  <a:lnTo>
                    <a:pt x="190523" y="636509"/>
                  </a:lnTo>
                  <a:lnTo>
                    <a:pt x="224462" y="666599"/>
                  </a:lnTo>
                  <a:lnTo>
                    <a:pt x="260418" y="694054"/>
                  </a:lnTo>
                  <a:lnTo>
                    <a:pt x="298221" y="718780"/>
                  </a:lnTo>
                  <a:lnTo>
                    <a:pt x="337700" y="740684"/>
                  </a:lnTo>
                  <a:lnTo>
                    <a:pt x="378687" y="759670"/>
                  </a:lnTo>
                  <a:lnTo>
                    <a:pt x="421011" y="775645"/>
                  </a:lnTo>
                  <a:lnTo>
                    <a:pt x="464503" y="788514"/>
                  </a:lnTo>
                  <a:lnTo>
                    <a:pt x="508992" y="798183"/>
                  </a:lnTo>
                  <a:lnTo>
                    <a:pt x="554309" y="804558"/>
                  </a:lnTo>
                  <a:lnTo>
                    <a:pt x="600285" y="807544"/>
                  </a:lnTo>
                  <a:lnTo>
                    <a:pt x="646750" y="807047"/>
                  </a:lnTo>
                  <a:lnTo>
                    <a:pt x="693533" y="802973"/>
                  </a:lnTo>
                  <a:lnTo>
                    <a:pt x="740466" y="795228"/>
                  </a:lnTo>
                  <a:lnTo>
                    <a:pt x="787377" y="783717"/>
                  </a:lnTo>
                  <a:lnTo>
                    <a:pt x="702414" y="486918"/>
                  </a:lnTo>
                  <a:lnTo>
                    <a:pt x="657633" y="496210"/>
                  </a:lnTo>
                  <a:lnTo>
                    <a:pt x="612197" y="498776"/>
                  </a:lnTo>
                  <a:lnTo>
                    <a:pt x="566880" y="494651"/>
                  </a:lnTo>
                  <a:lnTo>
                    <a:pt x="522455" y="483870"/>
                  </a:lnTo>
                  <a:lnTo>
                    <a:pt x="480058" y="466648"/>
                  </a:lnTo>
                  <a:lnTo>
                    <a:pt x="441601" y="443996"/>
                  </a:lnTo>
                  <a:lnTo>
                    <a:pt x="407393" y="416514"/>
                  </a:lnTo>
                  <a:lnTo>
                    <a:pt x="377740" y="384804"/>
                  </a:lnTo>
                  <a:lnTo>
                    <a:pt x="352951" y="349468"/>
                  </a:lnTo>
                  <a:lnTo>
                    <a:pt x="333332" y="311107"/>
                  </a:lnTo>
                  <a:lnTo>
                    <a:pt x="319193" y="270324"/>
                  </a:lnTo>
                  <a:lnTo>
                    <a:pt x="310840" y="227719"/>
                  </a:lnTo>
                  <a:lnTo>
                    <a:pt x="308580" y="183895"/>
                  </a:lnTo>
                  <a:lnTo>
                    <a:pt x="312722" y="139453"/>
                  </a:lnTo>
                  <a:lnTo>
                    <a:pt x="323573" y="94996"/>
                  </a:lnTo>
                  <a:lnTo>
                    <a:pt x="29746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54455" y="1220215"/>
              <a:ext cx="361950" cy="325755"/>
            </a:xfrm>
            <a:custGeom>
              <a:avLst/>
              <a:gdLst/>
              <a:ahLst/>
              <a:cxnLst/>
              <a:rect l="l" t="t" r="r" b="b"/>
              <a:pathLst>
                <a:path w="361950" h="325755">
                  <a:moveTo>
                    <a:pt x="135597" y="0"/>
                  </a:moveTo>
                  <a:lnTo>
                    <a:pt x="100534" y="41116"/>
                  </a:lnTo>
                  <a:lnTo>
                    <a:pt x="69285" y="85031"/>
                  </a:lnTo>
                  <a:lnTo>
                    <a:pt x="42008" y="131463"/>
                  </a:lnTo>
                  <a:lnTo>
                    <a:pt x="18860" y="180132"/>
                  </a:lnTo>
                  <a:lnTo>
                    <a:pt x="0" y="230758"/>
                  </a:lnTo>
                  <a:lnTo>
                    <a:pt x="293827" y="325755"/>
                  </a:lnTo>
                  <a:lnTo>
                    <a:pt x="305957" y="294270"/>
                  </a:lnTo>
                  <a:lnTo>
                    <a:pt x="321416" y="264382"/>
                  </a:lnTo>
                  <a:lnTo>
                    <a:pt x="340034" y="236350"/>
                  </a:lnTo>
                  <a:lnTo>
                    <a:pt x="361645" y="210438"/>
                  </a:lnTo>
                  <a:lnTo>
                    <a:pt x="135597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0053" y="1147063"/>
              <a:ext cx="266700" cy="283845"/>
            </a:xfrm>
            <a:custGeom>
              <a:avLst/>
              <a:gdLst/>
              <a:ahLst/>
              <a:cxnLst/>
              <a:rect l="l" t="t" r="r" b="b"/>
              <a:pathLst>
                <a:path w="266700" h="283844">
                  <a:moveTo>
                    <a:pt x="81279" y="0"/>
                  </a:moveTo>
                  <a:lnTo>
                    <a:pt x="59761" y="16930"/>
                  </a:lnTo>
                  <a:lnTo>
                    <a:pt x="39020" y="34766"/>
                  </a:lnTo>
                  <a:lnTo>
                    <a:pt x="19090" y="53506"/>
                  </a:lnTo>
                  <a:lnTo>
                    <a:pt x="0" y="73151"/>
                  </a:lnTo>
                  <a:lnTo>
                    <a:pt x="226047" y="283590"/>
                  </a:lnTo>
                  <a:lnTo>
                    <a:pt x="235594" y="273732"/>
                  </a:lnTo>
                  <a:lnTo>
                    <a:pt x="245557" y="264350"/>
                  </a:lnTo>
                  <a:lnTo>
                    <a:pt x="255926" y="255444"/>
                  </a:lnTo>
                  <a:lnTo>
                    <a:pt x="266687" y="247014"/>
                  </a:lnTo>
                  <a:lnTo>
                    <a:pt x="8127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71333" y="1118234"/>
              <a:ext cx="206375" cy="276225"/>
            </a:xfrm>
            <a:custGeom>
              <a:avLst/>
              <a:gdLst/>
              <a:ahLst/>
              <a:cxnLst/>
              <a:rect l="l" t="t" r="r" b="b"/>
              <a:pathLst>
                <a:path w="206375" h="276225">
                  <a:moveTo>
                    <a:pt x="41910" y="0"/>
                  </a:moveTo>
                  <a:lnTo>
                    <a:pt x="31209" y="6879"/>
                  </a:lnTo>
                  <a:lnTo>
                    <a:pt x="20654" y="13985"/>
                  </a:lnTo>
                  <a:lnTo>
                    <a:pt x="0" y="28829"/>
                  </a:lnTo>
                  <a:lnTo>
                    <a:pt x="185407" y="275844"/>
                  </a:lnTo>
                  <a:lnTo>
                    <a:pt x="195694" y="268414"/>
                  </a:lnTo>
                  <a:lnTo>
                    <a:pt x="206362" y="261366"/>
                  </a:lnTo>
                  <a:lnTo>
                    <a:pt x="4191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13243" y="1101851"/>
              <a:ext cx="178435" cy="278130"/>
            </a:xfrm>
            <a:custGeom>
              <a:avLst/>
              <a:gdLst/>
              <a:ahLst/>
              <a:cxnLst/>
              <a:rect l="l" t="t" r="r" b="b"/>
              <a:pathLst>
                <a:path w="178434" h="278130">
                  <a:moveTo>
                    <a:pt x="27711" y="0"/>
                  </a:moveTo>
                  <a:lnTo>
                    <a:pt x="20700" y="3952"/>
                  </a:lnTo>
                  <a:lnTo>
                    <a:pt x="0" y="16382"/>
                  </a:lnTo>
                  <a:lnTo>
                    <a:pt x="164452" y="277749"/>
                  </a:lnTo>
                  <a:lnTo>
                    <a:pt x="178295" y="269494"/>
                  </a:lnTo>
                  <a:lnTo>
                    <a:pt x="2771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40955" y="1090802"/>
              <a:ext cx="161290" cy="280670"/>
            </a:xfrm>
            <a:custGeom>
              <a:avLst/>
              <a:gdLst/>
              <a:ahLst/>
              <a:cxnLst/>
              <a:rect l="l" t="t" r="r" b="b"/>
              <a:pathLst>
                <a:path w="161290" h="280669">
                  <a:moveTo>
                    <a:pt x="20510" y="0"/>
                  </a:moveTo>
                  <a:lnTo>
                    <a:pt x="13601" y="3556"/>
                  </a:lnTo>
                  <a:lnTo>
                    <a:pt x="0" y="11049"/>
                  </a:lnTo>
                  <a:lnTo>
                    <a:pt x="150583" y="280543"/>
                  </a:lnTo>
                  <a:lnTo>
                    <a:pt x="160870" y="275081"/>
                  </a:lnTo>
                  <a:lnTo>
                    <a:pt x="20510" y="0"/>
                  </a:lnTo>
                  <a:close/>
                </a:path>
              </a:pathLst>
            </a:custGeom>
            <a:solidFill>
              <a:srgbClr val="FF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61465" y="1081277"/>
              <a:ext cx="150495" cy="285115"/>
            </a:xfrm>
            <a:custGeom>
              <a:avLst/>
              <a:gdLst/>
              <a:ahLst/>
              <a:cxnLst/>
              <a:rect l="l" t="t" r="r" b="b"/>
              <a:pathLst>
                <a:path w="150494" h="285115">
                  <a:moveTo>
                    <a:pt x="19583" y="0"/>
                  </a:moveTo>
                  <a:lnTo>
                    <a:pt x="12979" y="3048"/>
                  </a:lnTo>
                  <a:lnTo>
                    <a:pt x="0" y="9525"/>
                  </a:lnTo>
                  <a:lnTo>
                    <a:pt x="140360" y="284606"/>
                  </a:lnTo>
                  <a:lnTo>
                    <a:pt x="150139" y="279907"/>
                  </a:lnTo>
                  <a:lnTo>
                    <a:pt x="195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81048" y="1023365"/>
              <a:ext cx="261620" cy="337820"/>
            </a:xfrm>
            <a:custGeom>
              <a:avLst/>
              <a:gdLst/>
              <a:ahLst/>
              <a:cxnLst/>
              <a:rect l="l" t="t" r="r" b="b"/>
              <a:pathLst>
                <a:path w="261619" h="337819">
                  <a:moveTo>
                    <a:pt x="261112" y="0"/>
                  </a:moveTo>
                  <a:lnTo>
                    <a:pt x="207133" y="2365"/>
                  </a:lnTo>
                  <a:lnTo>
                    <a:pt x="153747" y="9412"/>
                  </a:lnTo>
                  <a:lnTo>
                    <a:pt x="101238" y="21067"/>
                  </a:lnTo>
                  <a:lnTo>
                    <a:pt x="49893" y="37258"/>
                  </a:lnTo>
                  <a:lnTo>
                    <a:pt x="0" y="57912"/>
                  </a:lnTo>
                  <a:lnTo>
                    <a:pt x="130556" y="337819"/>
                  </a:lnTo>
                  <a:lnTo>
                    <a:pt x="161867" y="325258"/>
                  </a:lnTo>
                  <a:lnTo>
                    <a:pt x="194262" y="316198"/>
                  </a:lnTo>
                  <a:lnTo>
                    <a:pt x="227443" y="310709"/>
                  </a:lnTo>
                  <a:lnTo>
                    <a:pt x="261112" y="308863"/>
                  </a:lnTo>
                  <a:lnTo>
                    <a:pt x="261112" y="0"/>
                  </a:lnTo>
                  <a:close/>
                </a:path>
              </a:pathLst>
            </a:custGeom>
            <a:solidFill>
              <a:srgbClr val="0FCF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119225" y="1896617"/>
            <a:ext cx="193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34%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67355" y="93725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0" y="0"/>
                </a:lnTo>
                <a:lnTo>
                  <a:pt x="0" y="47244"/>
                </a:lnTo>
                <a:lnTo>
                  <a:pt x="47243" y="47244"/>
                </a:lnTo>
                <a:lnTo>
                  <a:pt x="47243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59536" y="489022"/>
            <a:ext cx="2072639" cy="115252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22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Top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10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tỉnh thành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cao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nhất</a:t>
            </a:r>
            <a:endParaRPr sz="800">
              <a:latin typeface="Arial"/>
              <a:cs typeface="Arial"/>
            </a:endParaRPr>
          </a:p>
          <a:p>
            <a:pPr marR="3175" algn="ctr">
              <a:lnSpc>
                <a:spcPct val="100000"/>
              </a:lnSpc>
              <a:spcBef>
                <a:spcPts val="13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50">
              <a:latin typeface="Arial"/>
              <a:cs typeface="Arial"/>
            </a:endParaRPr>
          </a:p>
          <a:p>
            <a:pPr marR="149225" algn="r">
              <a:lnSpc>
                <a:spcPct val="100000"/>
              </a:lnSpc>
            </a:pPr>
            <a:r>
              <a:rPr sz="600" dirty="0">
                <a:latin typeface="Arial"/>
                <a:cs typeface="Arial"/>
              </a:rPr>
              <a:t>Hà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Nội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Arial"/>
              <a:cs typeface="Arial"/>
            </a:endParaRPr>
          </a:p>
          <a:p>
            <a:pPr marL="516255">
              <a:lnSpc>
                <a:spcPct val="100000"/>
              </a:lnSpc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7%</a:t>
            </a:r>
            <a:endParaRPr sz="700">
              <a:latin typeface="Arial"/>
              <a:cs typeface="Arial"/>
            </a:endParaRPr>
          </a:p>
          <a:p>
            <a:pPr marL="306705">
              <a:lnSpc>
                <a:spcPct val="100000"/>
              </a:lnSpc>
              <a:spcBef>
                <a:spcPts val="10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3%</a:t>
            </a:r>
            <a:endParaRPr sz="700">
              <a:latin typeface="Arial"/>
              <a:cs typeface="Arial"/>
            </a:endParaRPr>
          </a:p>
          <a:p>
            <a:pPr marL="217170">
              <a:lnSpc>
                <a:spcPct val="100000"/>
              </a:lnSpc>
              <a:spcBef>
                <a:spcPts val="25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7%</a:t>
            </a:r>
            <a:endParaRPr sz="700">
              <a:latin typeface="Arial"/>
              <a:cs typeface="Arial"/>
            </a:endParaRPr>
          </a:p>
          <a:p>
            <a:pPr marL="210185" algn="ctr">
              <a:lnSpc>
                <a:spcPct val="100000"/>
              </a:lnSpc>
              <a:spcBef>
                <a:spcPts val="500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45%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467355" y="1114043"/>
            <a:ext cx="47625" cy="1280160"/>
            <a:chOff x="2467355" y="1114043"/>
            <a:chExt cx="47625" cy="1280160"/>
          </a:xfrm>
        </p:grpSpPr>
        <p:sp>
          <p:nvSpPr>
            <p:cNvPr id="21" name="object 21"/>
            <p:cNvSpPr/>
            <p:nvPr/>
          </p:nvSpPr>
          <p:spPr>
            <a:xfrm>
              <a:off x="2467355" y="111404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467355" y="1290827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3" y="457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67355" y="146608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67355" y="164287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67355" y="181813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467355" y="1994915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F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467355" y="2171699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3" y="457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67355" y="234695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FCF9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533142" y="1070559"/>
            <a:ext cx="577850" cy="135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latin typeface="Arial"/>
                <a:cs typeface="Arial"/>
              </a:rPr>
              <a:t>TP.</a:t>
            </a:r>
            <a:r>
              <a:rPr sz="600" spc="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Hồ</a:t>
            </a:r>
            <a:r>
              <a:rPr sz="600" spc="1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Chí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Minh</a:t>
            </a:r>
            <a:endParaRPr sz="600">
              <a:latin typeface="Arial"/>
              <a:cs typeface="Arial"/>
            </a:endParaRPr>
          </a:p>
          <a:p>
            <a:pPr marR="163830">
              <a:lnSpc>
                <a:spcPct val="192700"/>
              </a:lnSpc>
              <a:spcBef>
                <a:spcPts val="5"/>
              </a:spcBef>
            </a:pPr>
            <a:r>
              <a:rPr sz="600" spc="-10" dirty="0">
                <a:latin typeface="Arial"/>
                <a:cs typeface="Arial"/>
              </a:rPr>
              <a:t>Nước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ngoài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Bắc</a:t>
            </a:r>
            <a:r>
              <a:rPr sz="600" spc="-25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Ninh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Nam</a:t>
            </a:r>
            <a:r>
              <a:rPr sz="600" spc="5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Định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Hải </a:t>
            </a:r>
            <a:r>
              <a:rPr sz="600" spc="-10" dirty="0">
                <a:latin typeface="Arial"/>
                <a:cs typeface="Arial"/>
              </a:rPr>
              <a:t>Dương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Hưng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Yên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Đà</a:t>
            </a:r>
            <a:r>
              <a:rPr sz="600" spc="-20" dirty="0">
                <a:latin typeface="Arial"/>
                <a:cs typeface="Arial"/>
              </a:rPr>
              <a:t> Nẵng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65"/>
              </a:spcBef>
            </a:pPr>
            <a:r>
              <a:rPr sz="600" dirty="0">
                <a:latin typeface="Arial"/>
                <a:cs typeface="Arial"/>
              </a:rPr>
              <a:t>53</a:t>
            </a:r>
            <a:r>
              <a:rPr sz="600" spc="4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tỉnh</a:t>
            </a:r>
            <a:r>
              <a:rPr sz="600" spc="4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còn</a:t>
            </a:r>
            <a:r>
              <a:rPr sz="600" spc="55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lại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3406140" y="411479"/>
            <a:ext cx="2762250" cy="3552190"/>
            <a:chOff x="3406140" y="411479"/>
            <a:chExt cx="2762250" cy="3552190"/>
          </a:xfrm>
        </p:grpSpPr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6140" y="411479"/>
              <a:ext cx="2762250" cy="355168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5263896" y="1828799"/>
              <a:ext cx="635635" cy="1496695"/>
            </a:xfrm>
            <a:custGeom>
              <a:avLst/>
              <a:gdLst/>
              <a:ahLst/>
              <a:cxnLst/>
              <a:rect l="l" t="t" r="r" b="b"/>
              <a:pathLst>
                <a:path w="635635" h="1496695">
                  <a:moveTo>
                    <a:pt x="45720" y="22860"/>
                  </a:moveTo>
                  <a:lnTo>
                    <a:pt x="43903" y="13995"/>
                  </a:lnTo>
                  <a:lnTo>
                    <a:pt x="39001" y="6718"/>
                  </a:lnTo>
                  <a:lnTo>
                    <a:pt x="31724" y="1816"/>
                  </a:lnTo>
                  <a:lnTo>
                    <a:pt x="22860" y="0"/>
                  </a:lnTo>
                  <a:lnTo>
                    <a:pt x="13982" y="1816"/>
                  </a:lnTo>
                  <a:lnTo>
                    <a:pt x="6705" y="6718"/>
                  </a:lnTo>
                  <a:lnTo>
                    <a:pt x="1803" y="13995"/>
                  </a:lnTo>
                  <a:lnTo>
                    <a:pt x="0" y="22860"/>
                  </a:lnTo>
                  <a:lnTo>
                    <a:pt x="1803" y="31737"/>
                  </a:lnTo>
                  <a:lnTo>
                    <a:pt x="6705" y="39014"/>
                  </a:lnTo>
                  <a:lnTo>
                    <a:pt x="13982" y="43916"/>
                  </a:lnTo>
                  <a:lnTo>
                    <a:pt x="22860" y="45720"/>
                  </a:lnTo>
                  <a:lnTo>
                    <a:pt x="31724" y="43916"/>
                  </a:lnTo>
                  <a:lnTo>
                    <a:pt x="39001" y="39014"/>
                  </a:lnTo>
                  <a:lnTo>
                    <a:pt x="43903" y="31737"/>
                  </a:lnTo>
                  <a:lnTo>
                    <a:pt x="45720" y="22860"/>
                  </a:lnTo>
                  <a:close/>
                </a:path>
                <a:path w="635635" h="1496695">
                  <a:moveTo>
                    <a:pt x="388620" y="1357884"/>
                  </a:moveTo>
                  <a:lnTo>
                    <a:pt x="386803" y="1348994"/>
                  </a:lnTo>
                  <a:lnTo>
                    <a:pt x="381901" y="1341729"/>
                  </a:lnTo>
                  <a:lnTo>
                    <a:pt x="374624" y="1336827"/>
                  </a:lnTo>
                  <a:lnTo>
                    <a:pt x="365760" y="1335024"/>
                  </a:lnTo>
                  <a:lnTo>
                    <a:pt x="356882" y="1336827"/>
                  </a:lnTo>
                  <a:lnTo>
                    <a:pt x="349605" y="1341729"/>
                  </a:lnTo>
                  <a:lnTo>
                    <a:pt x="344703" y="1348994"/>
                  </a:lnTo>
                  <a:lnTo>
                    <a:pt x="342900" y="1357884"/>
                  </a:lnTo>
                  <a:lnTo>
                    <a:pt x="344703" y="1366786"/>
                  </a:lnTo>
                  <a:lnTo>
                    <a:pt x="349605" y="1374051"/>
                  </a:lnTo>
                  <a:lnTo>
                    <a:pt x="356882" y="1378953"/>
                  </a:lnTo>
                  <a:lnTo>
                    <a:pt x="365760" y="1380744"/>
                  </a:lnTo>
                  <a:lnTo>
                    <a:pt x="374624" y="1378953"/>
                  </a:lnTo>
                  <a:lnTo>
                    <a:pt x="381901" y="1374051"/>
                  </a:lnTo>
                  <a:lnTo>
                    <a:pt x="386803" y="1366786"/>
                  </a:lnTo>
                  <a:lnTo>
                    <a:pt x="388620" y="1357884"/>
                  </a:lnTo>
                  <a:close/>
                </a:path>
                <a:path w="635635" h="1496695">
                  <a:moveTo>
                    <a:pt x="393192" y="1207008"/>
                  </a:moveTo>
                  <a:lnTo>
                    <a:pt x="391375" y="1198143"/>
                  </a:lnTo>
                  <a:lnTo>
                    <a:pt x="386473" y="1190866"/>
                  </a:lnTo>
                  <a:lnTo>
                    <a:pt x="379196" y="1185964"/>
                  </a:lnTo>
                  <a:lnTo>
                    <a:pt x="370332" y="1184148"/>
                  </a:lnTo>
                  <a:lnTo>
                    <a:pt x="361454" y="1185964"/>
                  </a:lnTo>
                  <a:lnTo>
                    <a:pt x="354177" y="1190866"/>
                  </a:lnTo>
                  <a:lnTo>
                    <a:pt x="349275" y="1198143"/>
                  </a:lnTo>
                  <a:lnTo>
                    <a:pt x="347472" y="1207008"/>
                  </a:lnTo>
                  <a:lnTo>
                    <a:pt x="349275" y="1215885"/>
                  </a:lnTo>
                  <a:lnTo>
                    <a:pt x="354177" y="1223162"/>
                  </a:lnTo>
                  <a:lnTo>
                    <a:pt x="361454" y="1228064"/>
                  </a:lnTo>
                  <a:lnTo>
                    <a:pt x="370332" y="1229868"/>
                  </a:lnTo>
                  <a:lnTo>
                    <a:pt x="379196" y="1228064"/>
                  </a:lnTo>
                  <a:lnTo>
                    <a:pt x="386473" y="1223162"/>
                  </a:lnTo>
                  <a:lnTo>
                    <a:pt x="391375" y="1215885"/>
                  </a:lnTo>
                  <a:lnTo>
                    <a:pt x="393192" y="1207008"/>
                  </a:lnTo>
                  <a:close/>
                </a:path>
                <a:path w="635635" h="1496695">
                  <a:moveTo>
                    <a:pt x="416052" y="1473708"/>
                  </a:moveTo>
                  <a:lnTo>
                    <a:pt x="414235" y="1464818"/>
                  </a:lnTo>
                  <a:lnTo>
                    <a:pt x="409333" y="1457553"/>
                  </a:lnTo>
                  <a:lnTo>
                    <a:pt x="402056" y="1452651"/>
                  </a:lnTo>
                  <a:lnTo>
                    <a:pt x="393192" y="1450848"/>
                  </a:lnTo>
                  <a:lnTo>
                    <a:pt x="384314" y="1452651"/>
                  </a:lnTo>
                  <a:lnTo>
                    <a:pt x="377037" y="1457553"/>
                  </a:lnTo>
                  <a:lnTo>
                    <a:pt x="372135" y="1464818"/>
                  </a:lnTo>
                  <a:lnTo>
                    <a:pt x="370332" y="1473708"/>
                  </a:lnTo>
                  <a:lnTo>
                    <a:pt x="372135" y="1482610"/>
                  </a:lnTo>
                  <a:lnTo>
                    <a:pt x="377037" y="1489875"/>
                  </a:lnTo>
                  <a:lnTo>
                    <a:pt x="384314" y="1494777"/>
                  </a:lnTo>
                  <a:lnTo>
                    <a:pt x="393192" y="1496568"/>
                  </a:lnTo>
                  <a:lnTo>
                    <a:pt x="402056" y="1494777"/>
                  </a:lnTo>
                  <a:lnTo>
                    <a:pt x="409333" y="1489875"/>
                  </a:lnTo>
                  <a:lnTo>
                    <a:pt x="414235" y="1482610"/>
                  </a:lnTo>
                  <a:lnTo>
                    <a:pt x="416052" y="1473708"/>
                  </a:lnTo>
                  <a:close/>
                </a:path>
                <a:path w="635635" h="1496695">
                  <a:moveTo>
                    <a:pt x="489204" y="1420368"/>
                  </a:moveTo>
                  <a:lnTo>
                    <a:pt x="487387" y="1411478"/>
                  </a:lnTo>
                  <a:lnTo>
                    <a:pt x="482485" y="1404213"/>
                  </a:lnTo>
                  <a:lnTo>
                    <a:pt x="475208" y="1399311"/>
                  </a:lnTo>
                  <a:lnTo>
                    <a:pt x="466344" y="1397508"/>
                  </a:lnTo>
                  <a:lnTo>
                    <a:pt x="457466" y="1399311"/>
                  </a:lnTo>
                  <a:lnTo>
                    <a:pt x="450189" y="1404213"/>
                  </a:lnTo>
                  <a:lnTo>
                    <a:pt x="445287" y="1411478"/>
                  </a:lnTo>
                  <a:lnTo>
                    <a:pt x="443484" y="1420368"/>
                  </a:lnTo>
                  <a:lnTo>
                    <a:pt x="445287" y="1429270"/>
                  </a:lnTo>
                  <a:lnTo>
                    <a:pt x="450189" y="1436535"/>
                  </a:lnTo>
                  <a:lnTo>
                    <a:pt x="457466" y="1441437"/>
                  </a:lnTo>
                  <a:lnTo>
                    <a:pt x="466344" y="1443228"/>
                  </a:lnTo>
                  <a:lnTo>
                    <a:pt x="475208" y="1441437"/>
                  </a:lnTo>
                  <a:lnTo>
                    <a:pt x="482485" y="1436535"/>
                  </a:lnTo>
                  <a:lnTo>
                    <a:pt x="487387" y="1429270"/>
                  </a:lnTo>
                  <a:lnTo>
                    <a:pt x="489204" y="1420368"/>
                  </a:lnTo>
                  <a:close/>
                </a:path>
                <a:path w="635635" h="1496695">
                  <a:moveTo>
                    <a:pt x="489204" y="1254252"/>
                  </a:moveTo>
                  <a:lnTo>
                    <a:pt x="487387" y="1245362"/>
                  </a:lnTo>
                  <a:lnTo>
                    <a:pt x="482485" y="1238097"/>
                  </a:lnTo>
                  <a:lnTo>
                    <a:pt x="475208" y="1233195"/>
                  </a:lnTo>
                  <a:lnTo>
                    <a:pt x="466344" y="1231392"/>
                  </a:lnTo>
                  <a:lnTo>
                    <a:pt x="457466" y="1233195"/>
                  </a:lnTo>
                  <a:lnTo>
                    <a:pt x="450189" y="1238097"/>
                  </a:lnTo>
                  <a:lnTo>
                    <a:pt x="445287" y="1245362"/>
                  </a:lnTo>
                  <a:lnTo>
                    <a:pt x="443484" y="1254252"/>
                  </a:lnTo>
                  <a:lnTo>
                    <a:pt x="445287" y="1263154"/>
                  </a:lnTo>
                  <a:lnTo>
                    <a:pt x="450189" y="1270419"/>
                  </a:lnTo>
                  <a:lnTo>
                    <a:pt x="457466" y="1275321"/>
                  </a:lnTo>
                  <a:lnTo>
                    <a:pt x="466344" y="1277112"/>
                  </a:lnTo>
                  <a:lnTo>
                    <a:pt x="475208" y="1275321"/>
                  </a:lnTo>
                  <a:lnTo>
                    <a:pt x="482485" y="1270419"/>
                  </a:lnTo>
                  <a:lnTo>
                    <a:pt x="487387" y="1263154"/>
                  </a:lnTo>
                  <a:lnTo>
                    <a:pt x="489204" y="1254252"/>
                  </a:lnTo>
                  <a:close/>
                </a:path>
                <a:path w="635635" h="1496695">
                  <a:moveTo>
                    <a:pt x="534924" y="1345692"/>
                  </a:moveTo>
                  <a:lnTo>
                    <a:pt x="533107" y="1336802"/>
                  </a:lnTo>
                  <a:lnTo>
                    <a:pt x="528205" y="1329537"/>
                  </a:lnTo>
                  <a:lnTo>
                    <a:pt x="520928" y="1324635"/>
                  </a:lnTo>
                  <a:lnTo>
                    <a:pt x="512064" y="1322832"/>
                  </a:lnTo>
                  <a:lnTo>
                    <a:pt x="503186" y="1324635"/>
                  </a:lnTo>
                  <a:lnTo>
                    <a:pt x="495909" y="1329537"/>
                  </a:lnTo>
                  <a:lnTo>
                    <a:pt x="491007" y="1336802"/>
                  </a:lnTo>
                  <a:lnTo>
                    <a:pt x="489204" y="1345692"/>
                  </a:lnTo>
                  <a:lnTo>
                    <a:pt x="491007" y="1354594"/>
                  </a:lnTo>
                  <a:lnTo>
                    <a:pt x="495909" y="1361859"/>
                  </a:lnTo>
                  <a:lnTo>
                    <a:pt x="503186" y="1366761"/>
                  </a:lnTo>
                  <a:lnTo>
                    <a:pt x="512064" y="1368552"/>
                  </a:lnTo>
                  <a:lnTo>
                    <a:pt x="520928" y="1366761"/>
                  </a:lnTo>
                  <a:lnTo>
                    <a:pt x="528205" y="1361859"/>
                  </a:lnTo>
                  <a:lnTo>
                    <a:pt x="533107" y="1354594"/>
                  </a:lnTo>
                  <a:lnTo>
                    <a:pt x="534924" y="1345692"/>
                  </a:lnTo>
                  <a:close/>
                </a:path>
                <a:path w="635635" h="1496695">
                  <a:moveTo>
                    <a:pt x="539496" y="1193292"/>
                  </a:moveTo>
                  <a:lnTo>
                    <a:pt x="537679" y="1184427"/>
                  </a:lnTo>
                  <a:lnTo>
                    <a:pt x="532777" y="1177150"/>
                  </a:lnTo>
                  <a:lnTo>
                    <a:pt x="525500" y="1172248"/>
                  </a:lnTo>
                  <a:lnTo>
                    <a:pt x="516636" y="1170432"/>
                  </a:lnTo>
                  <a:lnTo>
                    <a:pt x="507758" y="1172248"/>
                  </a:lnTo>
                  <a:lnTo>
                    <a:pt x="500481" y="1177150"/>
                  </a:lnTo>
                  <a:lnTo>
                    <a:pt x="495579" y="1184427"/>
                  </a:lnTo>
                  <a:lnTo>
                    <a:pt x="493776" y="1193292"/>
                  </a:lnTo>
                  <a:lnTo>
                    <a:pt x="495579" y="1202169"/>
                  </a:lnTo>
                  <a:lnTo>
                    <a:pt x="500481" y="1209446"/>
                  </a:lnTo>
                  <a:lnTo>
                    <a:pt x="507758" y="1214348"/>
                  </a:lnTo>
                  <a:lnTo>
                    <a:pt x="516636" y="1216152"/>
                  </a:lnTo>
                  <a:lnTo>
                    <a:pt x="525500" y="1214348"/>
                  </a:lnTo>
                  <a:lnTo>
                    <a:pt x="532777" y="1209446"/>
                  </a:lnTo>
                  <a:lnTo>
                    <a:pt x="537679" y="1202169"/>
                  </a:lnTo>
                  <a:lnTo>
                    <a:pt x="539496" y="1193292"/>
                  </a:lnTo>
                  <a:close/>
                </a:path>
                <a:path w="635635" h="1496695">
                  <a:moveTo>
                    <a:pt x="562356" y="1459992"/>
                  </a:moveTo>
                  <a:lnTo>
                    <a:pt x="560539" y="1451102"/>
                  </a:lnTo>
                  <a:lnTo>
                    <a:pt x="555637" y="1443837"/>
                  </a:lnTo>
                  <a:lnTo>
                    <a:pt x="548360" y="1438935"/>
                  </a:lnTo>
                  <a:lnTo>
                    <a:pt x="539496" y="1437132"/>
                  </a:lnTo>
                  <a:lnTo>
                    <a:pt x="530618" y="1438935"/>
                  </a:lnTo>
                  <a:lnTo>
                    <a:pt x="523341" y="1443837"/>
                  </a:lnTo>
                  <a:lnTo>
                    <a:pt x="518439" y="1451102"/>
                  </a:lnTo>
                  <a:lnTo>
                    <a:pt x="516636" y="1459992"/>
                  </a:lnTo>
                  <a:lnTo>
                    <a:pt x="518439" y="1468894"/>
                  </a:lnTo>
                  <a:lnTo>
                    <a:pt x="523341" y="1476159"/>
                  </a:lnTo>
                  <a:lnTo>
                    <a:pt x="530618" y="1481061"/>
                  </a:lnTo>
                  <a:lnTo>
                    <a:pt x="539496" y="1482852"/>
                  </a:lnTo>
                  <a:lnTo>
                    <a:pt x="548360" y="1481061"/>
                  </a:lnTo>
                  <a:lnTo>
                    <a:pt x="555637" y="1476159"/>
                  </a:lnTo>
                  <a:lnTo>
                    <a:pt x="560539" y="1468894"/>
                  </a:lnTo>
                  <a:lnTo>
                    <a:pt x="562356" y="1459992"/>
                  </a:lnTo>
                  <a:close/>
                </a:path>
                <a:path w="635635" h="1496695">
                  <a:moveTo>
                    <a:pt x="635508" y="1408176"/>
                  </a:moveTo>
                  <a:lnTo>
                    <a:pt x="633691" y="1399286"/>
                  </a:lnTo>
                  <a:lnTo>
                    <a:pt x="628789" y="1392021"/>
                  </a:lnTo>
                  <a:lnTo>
                    <a:pt x="621512" y="1387119"/>
                  </a:lnTo>
                  <a:lnTo>
                    <a:pt x="612648" y="1385316"/>
                  </a:lnTo>
                  <a:lnTo>
                    <a:pt x="603770" y="1387119"/>
                  </a:lnTo>
                  <a:lnTo>
                    <a:pt x="596493" y="1392021"/>
                  </a:lnTo>
                  <a:lnTo>
                    <a:pt x="591591" y="1399286"/>
                  </a:lnTo>
                  <a:lnTo>
                    <a:pt x="589788" y="1408176"/>
                  </a:lnTo>
                  <a:lnTo>
                    <a:pt x="591591" y="1417078"/>
                  </a:lnTo>
                  <a:lnTo>
                    <a:pt x="596493" y="1424343"/>
                  </a:lnTo>
                  <a:lnTo>
                    <a:pt x="603770" y="1429245"/>
                  </a:lnTo>
                  <a:lnTo>
                    <a:pt x="612648" y="1431036"/>
                  </a:lnTo>
                  <a:lnTo>
                    <a:pt x="621512" y="1429245"/>
                  </a:lnTo>
                  <a:lnTo>
                    <a:pt x="628789" y="1424343"/>
                  </a:lnTo>
                  <a:lnTo>
                    <a:pt x="633691" y="1417078"/>
                  </a:lnTo>
                  <a:lnTo>
                    <a:pt x="635508" y="1408176"/>
                  </a:lnTo>
                  <a:close/>
                </a:path>
                <a:path w="635635" h="1496695">
                  <a:moveTo>
                    <a:pt x="635508" y="1242060"/>
                  </a:moveTo>
                  <a:lnTo>
                    <a:pt x="633691" y="1233170"/>
                  </a:lnTo>
                  <a:lnTo>
                    <a:pt x="628789" y="1225905"/>
                  </a:lnTo>
                  <a:lnTo>
                    <a:pt x="621512" y="1221003"/>
                  </a:lnTo>
                  <a:lnTo>
                    <a:pt x="612648" y="1219200"/>
                  </a:lnTo>
                  <a:lnTo>
                    <a:pt x="603770" y="1221003"/>
                  </a:lnTo>
                  <a:lnTo>
                    <a:pt x="596493" y="1225905"/>
                  </a:lnTo>
                  <a:lnTo>
                    <a:pt x="591591" y="1233170"/>
                  </a:lnTo>
                  <a:lnTo>
                    <a:pt x="589788" y="1242060"/>
                  </a:lnTo>
                  <a:lnTo>
                    <a:pt x="591591" y="1250962"/>
                  </a:lnTo>
                  <a:lnTo>
                    <a:pt x="596493" y="1258227"/>
                  </a:lnTo>
                  <a:lnTo>
                    <a:pt x="603770" y="1263129"/>
                  </a:lnTo>
                  <a:lnTo>
                    <a:pt x="612648" y="1264920"/>
                  </a:lnTo>
                  <a:lnTo>
                    <a:pt x="621512" y="1263129"/>
                  </a:lnTo>
                  <a:lnTo>
                    <a:pt x="628789" y="1258227"/>
                  </a:lnTo>
                  <a:lnTo>
                    <a:pt x="633691" y="1250962"/>
                  </a:lnTo>
                  <a:lnTo>
                    <a:pt x="635508" y="124206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70576" y="1815083"/>
              <a:ext cx="83820" cy="105156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5269992" y="1862327"/>
              <a:ext cx="292735" cy="151130"/>
            </a:xfrm>
            <a:custGeom>
              <a:avLst/>
              <a:gdLst/>
              <a:ahLst/>
              <a:cxnLst/>
              <a:rect l="l" t="t" r="r" b="b"/>
              <a:pathLst>
                <a:path w="292735" h="151130">
                  <a:moveTo>
                    <a:pt x="45720" y="128016"/>
                  </a:moveTo>
                  <a:lnTo>
                    <a:pt x="43903" y="119151"/>
                  </a:lnTo>
                  <a:lnTo>
                    <a:pt x="39001" y="111874"/>
                  </a:lnTo>
                  <a:lnTo>
                    <a:pt x="31724" y="106972"/>
                  </a:lnTo>
                  <a:lnTo>
                    <a:pt x="22860" y="105156"/>
                  </a:lnTo>
                  <a:lnTo>
                    <a:pt x="13982" y="106972"/>
                  </a:lnTo>
                  <a:lnTo>
                    <a:pt x="6705" y="111874"/>
                  </a:lnTo>
                  <a:lnTo>
                    <a:pt x="1803" y="119151"/>
                  </a:lnTo>
                  <a:lnTo>
                    <a:pt x="0" y="128016"/>
                  </a:lnTo>
                  <a:lnTo>
                    <a:pt x="1803" y="136893"/>
                  </a:lnTo>
                  <a:lnTo>
                    <a:pt x="6705" y="144170"/>
                  </a:lnTo>
                  <a:lnTo>
                    <a:pt x="13982" y="149072"/>
                  </a:lnTo>
                  <a:lnTo>
                    <a:pt x="22860" y="150876"/>
                  </a:lnTo>
                  <a:lnTo>
                    <a:pt x="31724" y="149072"/>
                  </a:lnTo>
                  <a:lnTo>
                    <a:pt x="39001" y="144170"/>
                  </a:lnTo>
                  <a:lnTo>
                    <a:pt x="43903" y="136893"/>
                  </a:lnTo>
                  <a:lnTo>
                    <a:pt x="45720" y="128016"/>
                  </a:lnTo>
                  <a:close/>
                </a:path>
                <a:path w="292735" h="151130">
                  <a:moveTo>
                    <a:pt x="192024" y="114300"/>
                  </a:moveTo>
                  <a:lnTo>
                    <a:pt x="190207" y="105435"/>
                  </a:lnTo>
                  <a:lnTo>
                    <a:pt x="185305" y="98158"/>
                  </a:lnTo>
                  <a:lnTo>
                    <a:pt x="178028" y="93256"/>
                  </a:lnTo>
                  <a:lnTo>
                    <a:pt x="169164" y="91440"/>
                  </a:lnTo>
                  <a:lnTo>
                    <a:pt x="160286" y="93256"/>
                  </a:lnTo>
                  <a:lnTo>
                    <a:pt x="153009" y="98158"/>
                  </a:lnTo>
                  <a:lnTo>
                    <a:pt x="148107" y="105435"/>
                  </a:lnTo>
                  <a:lnTo>
                    <a:pt x="146304" y="114300"/>
                  </a:lnTo>
                  <a:lnTo>
                    <a:pt x="148107" y="123177"/>
                  </a:lnTo>
                  <a:lnTo>
                    <a:pt x="153009" y="130454"/>
                  </a:lnTo>
                  <a:lnTo>
                    <a:pt x="160286" y="135356"/>
                  </a:lnTo>
                  <a:lnTo>
                    <a:pt x="169164" y="137160"/>
                  </a:lnTo>
                  <a:lnTo>
                    <a:pt x="178028" y="135356"/>
                  </a:lnTo>
                  <a:lnTo>
                    <a:pt x="185305" y="130454"/>
                  </a:lnTo>
                  <a:lnTo>
                    <a:pt x="190207" y="123177"/>
                  </a:lnTo>
                  <a:lnTo>
                    <a:pt x="192024" y="114300"/>
                  </a:lnTo>
                  <a:close/>
                </a:path>
                <a:path w="292735" h="151130">
                  <a:moveTo>
                    <a:pt x="292608" y="22860"/>
                  </a:moveTo>
                  <a:lnTo>
                    <a:pt x="290791" y="13995"/>
                  </a:lnTo>
                  <a:lnTo>
                    <a:pt x="285889" y="6718"/>
                  </a:lnTo>
                  <a:lnTo>
                    <a:pt x="278612" y="1816"/>
                  </a:lnTo>
                  <a:lnTo>
                    <a:pt x="269748" y="0"/>
                  </a:lnTo>
                  <a:lnTo>
                    <a:pt x="260870" y="1816"/>
                  </a:lnTo>
                  <a:lnTo>
                    <a:pt x="253593" y="6718"/>
                  </a:lnTo>
                  <a:lnTo>
                    <a:pt x="248691" y="13995"/>
                  </a:lnTo>
                  <a:lnTo>
                    <a:pt x="246888" y="22860"/>
                  </a:lnTo>
                  <a:lnTo>
                    <a:pt x="248691" y="31737"/>
                  </a:lnTo>
                  <a:lnTo>
                    <a:pt x="253593" y="39014"/>
                  </a:lnTo>
                  <a:lnTo>
                    <a:pt x="260870" y="43916"/>
                  </a:lnTo>
                  <a:lnTo>
                    <a:pt x="269748" y="45720"/>
                  </a:lnTo>
                  <a:lnTo>
                    <a:pt x="278612" y="43916"/>
                  </a:lnTo>
                  <a:lnTo>
                    <a:pt x="285889" y="39014"/>
                  </a:lnTo>
                  <a:lnTo>
                    <a:pt x="290791" y="31737"/>
                  </a:lnTo>
                  <a:lnTo>
                    <a:pt x="292608" y="2286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459663" y="2641333"/>
          <a:ext cx="2940685" cy="13201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73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5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940">
                <a:tc>
                  <a:txBody>
                    <a:bodyPr/>
                    <a:lstStyle/>
                    <a:p>
                      <a:pPr marR="66040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Vùng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miền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R="62865" algn="ctr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Doanh</a:t>
                      </a:r>
                      <a:r>
                        <a:rPr sz="800" b="1" spc="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84455" marB="0"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marR="6413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Hà</a:t>
                      </a:r>
                      <a:r>
                        <a:rPr sz="800" spc="-1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Nội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27</a:t>
                      </a:r>
                      <a:r>
                        <a:rPr sz="800" spc="6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nghìn</a:t>
                      </a:r>
                      <a:r>
                        <a:rPr sz="800" spc="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800" spc="4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đồng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marR="6413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800" spc="-4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TP.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Hồ</a:t>
                      </a:r>
                      <a:r>
                        <a:rPr sz="800" spc="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Chí</a:t>
                      </a:r>
                      <a:r>
                        <a:rPr sz="800" spc="-1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Minh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30734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20.3</a:t>
                      </a:r>
                      <a:r>
                        <a:rPr sz="800" spc="5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nghìn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đồng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76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marR="6413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800" spc="-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Nước</a:t>
                      </a:r>
                      <a:r>
                        <a:rPr sz="800" spc="-3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ngoài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4.1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nghìn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đồng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7625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marR="64135" algn="ctr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Bắc</a:t>
                      </a:r>
                      <a:r>
                        <a:rPr sz="800" spc="-5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Ninh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336550">
                        <a:lnSpc>
                          <a:spcPct val="100000"/>
                        </a:lnSpc>
                        <a:spcBef>
                          <a:spcPts val="375"/>
                        </a:spcBef>
                      </a:pP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1.7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nghìn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đồng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762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645">
                <a:tc>
                  <a:txBody>
                    <a:bodyPr/>
                    <a:lstStyle/>
                    <a:p>
                      <a:pPr marR="64135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Nam</a:t>
                      </a:r>
                      <a:r>
                        <a:rPr sz="800" spc="7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Định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63500" algn="ct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775</a:t>
                      </a:r>
                      <a:r>
                        <a:rPr sz="800" spc="4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đồng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6" name="object 36"/>
          <p:cNvSpPr txBox="1"/>
          <p:nvPr/>
        </p:nvSpPr>
        <p:spPr>
          <a:xfrm>
            <a:off x="4582159" y="4079544"/>
            <a:ext cx="16065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PHÂN</a:t>
            </a: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TÍCH</a:t>
            </a:r>
            <a:r>
              <a:rPr sz="600" b="1" spc="-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50" dirty="0">
                <a:solidFill>
                  <a:srgbClr val="F05C25"/>
                </a:solidFill>
                <a:latin typeface="Arial"/>
                <a:cs typeface="Arial"/>
              </a:rPr>
              <a:t>CÁC</a:t>
            </a:r>
            <a:r>
              <a:rPr sz="600" b="1" spc="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SÀN</a:t>
            </a:r>
            <a:r>
              <a:rPr sz="600" b="1" spc="-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TMĐT</a:t>
            </a:r>
            <a:r>
              <a:rPr sz="600" b="1" spc="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NỬA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ĐẦU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6719" y="518159"/>
            <a:ext cx="2493645" cy="1790700"/>
            <a:chOff x="426719" y="518159"/>
            <a:chExt cx="2493645" cy="1790700"/>
          </a:xfrm>
        </p:grpSpPr>
        <p:sp>
          <p:nvSpPr>
            <p:cNvPr id="3" name="object 3"/>
            <p:cNvSpPr/>
            <p:nvPr/>
          </p:nvSpPr>
          <p:spPr>
            <a:xfrm>
              <a:off x="426719" y="518159"/>
              <a:ext cx="2493645" cy="1790700"/>
            </a:xfrm>
            <a:custGeom>
              <a:avLst/>
              <a:gdLst/>
              <a:ahLst/>
              <a:cxnLst/>
              <a:rect l="l" t="t" r="r" b="b"/>
              <a:pathLst>
                <a:path w="2493645" h="1790700">
                  <a:moveTo>
                    <a:pt x="2493264" y="0"/>
                  </a:moveTo>
                  <a:lnTo>
                    <a:pt x="0" y="0"/>
                  </a:lnTo>
                  <a:lnTo>
                    <a:pt x="0" y="1790699"/>
                  </a:lnTo>
                  <a:lnTo>
                    <a:pt x="2493264" y="1790699"/>
                  </a:lnTo>
                  <a:lnTo>
                    <a:pt x="249326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63725" y="927734"/>
              <a:ext cx="593725" cy="635000"/>
            </a:xfrm>
            <a:custGeom>
              <a:avLst/>
              <a:gdLst/>
              <a:ahLst/>
              <a:cxnLst/>
              <a:rect l="l" t="t" r="r" b="b"/>
              <a:pathLst>
                <a:path w="593725" h="635000">
                  <a:moveTo>
                    <a:pt x="0" y="0"/>
                  </a:moveTo>
                  <a:lnTo>
                    <a:pt x="0" y="308609"/>
                  </a:lnTo>
                  <a:lnTo>
                    <a:pt x="6604" y="308609"/>
                  </a:lnTo>
                  <a:lnTo>
                    <a:pt x="19685" y="309371"/>
                  </a:lnTo>
                  <a:lnTo>
                    <a:pt x="65527" y="316266"/>
                  </a:lnTo>
                  <a:lnTo>
                    <a:pt x="108510" y="330054"/>
                  </a:lnTo>
                  <a:lnTo>
                    <a:pt x="148090" y="350109"/>
                  </a:lnTo>
                  <a:lnTo>
                    <a:pt x="183724" y="375804"/>
                  </a:lnTo>
                  <a:lnTo>
                    <a:pt x="214868" y="406511"/>
                  </a:lnTo>
                  <a:lnTo>
                    <a:pt x="240978" y="441603"/>
                  </a:lnTo>
                  <a:lnTo>
                    <a:pt x="261513" y="480453"/>
                  </a:lnTo>
                  <a:lnTo>
                    <a:pt x="275928" y="522435"/>
                  </a:lnTo>
                  <a:lnTo>
                    <a:pt x="283680" y="566920"/>
                  </a:lnTo>
                  <a:lnTo>
                    <a:pt x="284225" y="613282"/>
                  </a:lnTo>
                  <a:lnTo>
                    <a:pt x="592074" y="634491"/>
                  </a:lnTo>
                  <a:lnTo>
                    <a:pt x="593153" y="614044"/>
                  </a:lnTo>
                  <a:lnTo>
                    <a:pt x="593471" y="593597"/>
                  </a:lnTo>
                  <a:lnTo>
                    <a:pt x="591503" y="544920"/>
                  </a:lnTo>
                  <a:lnTo>
                    <a:pt x="585704" y="497325"/>
                  </a:lnTo>
                  <a:lnTo>
                    <a:pt x="576224" y="450965"/>
                  </a:lnTo>
                  <a:lnTo>
                    <a:pt x="563217" y="405993"/>
                  </a:lnTo>
                  <a:lnTo>
                    <a:pt x="546836" y="362563"/>
                  </a:lnTo>
                  <a:lnTo>
                    <a:pt x="527233" y="320826"/>
                  </a:lnTo>
                  <a:lnTo>
                    <a:pt x="504560" y="280937"/>
                  </a:lnTo>
                  <a:lnTo>
                    <a:pt x="478971" y="243047"/>
                  </a:lnTo>
                  <a:lnTo>
                    <a:pt x="450619" y="207310"/>
                  </a:lnTo>
                  <a:lnTo>
                    <a:pt x="419655" y="173878"/>
                  </a:lnTo>
                  <a:lnTo>
                    <a:pt x="386233" y="142905"/>
                  </a:lnTo>
                  <a:lnTo>
                    <a:pt x="350505" y="114543"/>
                  </a:lnTo>
                  <a:lnTo>
                    <a:pt x="312624" y="88946"/>
                  </a:lnTo>
                  <a:lnTo>
                    <a:pt x="272743" y="66265"/>
                  </a:lnTo>
                  <a:lnTo>
                    <a:pt x="231014" y="46654"/>
                  </a:lnTo>
                  <a:lnTo>
                    <a:pt x="187591" y="30266"/>
                  </a:lnTo>
                  <a:lnTo>
                    <a:pt x="142625" y="17254"/>
                  </a:lnTo>
                  <a:lnTo>
                    <a:pt x="96269" y="7770"/>
                  </a:lnTo>
                  <a:lnTo>
                    <a:pt x="48676" y="1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70228" y="927734"/>
              <a:ext cx="1186180" cy="1187450"/>
            </a:xfrm>
            <a:custGeom>
              <a:avLst/>
              <a:gdLst/>
              <a:ahLst/>
              <a:cxnLst/>
              <a:rect l="l" t="t" r="r" b="b"/>
              <a:pathLst>
                <a:path w="1186180" h="1187450">
                  <a:moveTo>
                    <a:pt x="593497" y="0"/>
                  </a:moveTo>
                  <a:lnTo>
                    <a:pt x="544721" y="1981"/>
                  </a:lnTo>
                  <a:lnTo>
                    <a:pt x="496990" y="7825"/>
                  </a:lnTo>
                  <a:lnTo>
                    <a:pt x="450465" y="17380"/>
                  </a:lnTo>
                  <a:lnTo>
                    <a:pt x="405308" y="30498"/>
                  </a:lnTo>
                  <a:lnTo>
                    <a:pt x="361678" y="47028"/>
                  </a:lnTo>
                  <a:lnTo>
                    <a:pt x="319737" y="66820"/>
                  </a:lnTo>
                  <a:lnTo>
                    <a:pt x="279646" y="89723"/>
                  </a:lnTo>
                  <a:lnTo>
                    <a:pt x="241566" y="115587"/>
                  </a:lnTo>
                  <a:lnTo>
                    <a:pt x="205657" y="144262"/>
                  </a:lnTo>
                  <a:lnTo>
                    <a:pt x="172080" y="175598"/>
                  </a:lnTo>
                  <a:lnTo>
                    <a:pt x="140997" y="209445"/>
                  </a:lnTo>
                  <a:lnTo>
                    <a:pt x="112568" y="245652"/>
                  </a:lnTo>
                  <a:lnTo>
                    <a:pt x="86954" y="284069"/>
                  </a:lnTo>
                  <a:lnTo>
                    <a:pt x="64317" y="324546"/>
                  </a:lnTo>
                  <a:lnTo>
                    <a:pt x="44816" y="366933"/>
                  </a:lnTo>
                  <a:lnTo>
                    <a:pt x="28612" y="411080"/>
                  </a:lnTo>
                  <a:lnTo>
                    <a:pt x="15868" y="456837"/>
                  </a:lnTo>
                  <a:lnTo>
                    <a:pt x="6742" y="504052"/>
                  </a:lnTo>
                  <a:lnTo>
                    <a:pt x="1398" y="552576"/>
                  </a:lnTo>
                  <a:lnTo>
                    <a:pt x="0" y="601276"/>
                  </a:lnTo>
                  <a:lnTo>
                    <a:pt x="2500" y="649160"/>
                  </a:lnTo>
                  <a:lnTo>
                    <a:pt x="8757" y="696064"/>
                  </a:lnTo>
                  <a:lnTo>
                    <a:pt x="18630" y="741826"/>
                  </a:lnTo>
                  <a:lnTo>
                    <a:pt x="31975" y="786282"/>
                  </a:lnTo>
                  <a:lnTo>
                    <a:pt x="48652" y="829271"/>
                  </a:lnTo>
                  <a:lnTo>
                    <a:pt x="68518" y="870627"/>
                  </a:lnTo>
                  <a:lnTo>
                    <a:pt x="91432" y="910190"/>
                  </a:lnTo>
                  <a:lnTo>
                    <a:pt x="117251" y="947796"/>
                  </a:lnTo>
                  <a:lnTo>
                    <a:pt x="145835" y="983281"/>
                  </a:lnTo>
                  <a:lnTo>
                    <a:pt x="177040" y="1016483"/>
                  </a:lnTo>
                  <a:lnTo>
                    <a:pt x="210726" y="1047239"/>
                  </a:lnTo>
                  <a:lnTo>
                    <a:pt x="246750" y="1075386"/>
                  </a:lnTo>
                  <a:lnTo>
                    <a:pt x="284970" y="1100761"/>
                  </a:lnTo>
                  <a:lnTo>
                    <a:pt x="325245" y="1123201"/>
                  </a:lnTo>
                  <a:lnTo>
                    <a:pt x="367433" y="1142543"/>
                  </a:lnTo>
                  <a:lnTo>
                    <a:pt x="411392" y="1158624"/>
                  </a:lnTo>
                  <a:lnTo>
                    <a:pt x="456980" y="1171281"/>
                  </a:lnTo>
                  <a:lnTo>
                    <a:pt x="504055" y="1180351"/>
                  </a:lnTo>
                  <a:lnTo>
                    <a:pt x="552476" y="1185671"/>
                  </a:lnTo>
                  <a:lnTo>
                    <a:pt x="601176" y="1187066"/>
                  </a:lnTo>
                  <a:lnTo>
                    <a:pt x="649059" y="1184561"/>
                  </a:lnTo>
                  <a:lnTo>
                    <a:pt x="695964" y="1178300"/>
                  </a:lnTo>
                  <a:lnTo>
                    <a:pt x="741725" y="1168424"/>
                  </a:lnTo>
                  <a:lnTo>
                    <a:pt x="786182" y="1155074"/>
                  </a:lnTo>
                  <a:lnTo>
                    <a:pt x="829170" y="1138394"/>
                  </a:lnTo>
                  <a:lnTo>
                    <a:pt x="870527" y="1118523"/>
                  </a:lnTo>
                  <a:lnTo>
                    <a:pt x="910090" y="1095605"/>
                  </a:lnTo>
                  <a:lnTo>
                    <a:pt x="947695" y="1069781"/>
                  </a:lnTo>
                  <a:lnTo>
                    <a:pt x="983181" y="1041193"/>
                  </a:lnTo>
                  <a:lnTo>
                    <a:pt x="1016383" y="1009983"/>
                  </a:lnTo>
                  <a:lnTo>
                    <a:pt x="1047139" y="976292"/>
                  </a:lnTo>
                  <a:lnTo>
                    <a:pt x="1075286" y="940263"/>
                  </a:lnTo>
                  <a:lnTo>
                    <a:pt x="1100661" y="902037"/>
                  </a:lnTo>
                  <a:lnTo>
                    <a:pt x="1123101" y="861756"/>
                  </a:lnTo>
                  <a:lnTo>
                    <a:pt x="1142443" y="819562"/>
                  </a:lnTo>
                  <a:lnTo>
                    <a:pt x="1158524" y="775597"/>
                  </a:lnTo>
                  <a:lnTo>
                    <a:pt x="1171181" y="730002"/>
                  </a:lnTo>
                  <a:lnTo>
                    <a:pt x="1180251" y="682920"/>
                  </a:lnTo>
                  <a:lnTo>
                    <a:pt x="1185571" y="634491"/>
                  </a:lnTo>
                  <a:lnTo>
                    <a:pt x="877723" y="613282"/>
                  </a:lnTo>
                  <a:lnTo>
                    <a:pt x="870163" y="661678"/>
                  </a:lnTo>
                  <a:lnTo>
                    <a:pt x="854907" y="706929"/>
                  </a:lnTo>
                  <a:lnTo>
                    <a:pt x="832680" y="748354"/>
                  </a:lnTo>
                  <a:lnTo>
                    <a:pt x="804207" y="785273"/>
                  </a:lnTo>
                  <a:lnTo>
                    <a:pt x="770212" y="817005"/>
                  </a:lnTo>
                  <a:lnTo>
                    <a:pt x="731419" y="842870"/>
                  </a:lnTo>
                  <a:lnTo>
                    <a:pt x="688553" y="862188"/>
                  </a:lnTo>
                  <a:lnTo>
                    <a:pt x="642337" y="874277"/>
                  </a:lnTo>
                  <a:lnTo>
                    <a:pt x="593497" y="878458"/>
                  </a:lnTo>
                  <a:lnTo>
                    <a:pt x="547286" y="874727"/>
                  </a:lnTo>
                  <a:lnTo>
                    <a:pt x="503450" y="863927"/>
                  </a:lnTo>
                  <a:lnTo>
                    <a:pt x="462574" y="846644"/>
                  </a:lnTo>
                  <a:lnTo>
                    <a:pt x="425246" y="823469"/>
                  </a:lnTo>
                  <a:lnTo>
                    <a:pt x="392051" y="794988"/>
                  </a:lnTo>
                  <a:lnTo>
                    <a:pt x="363577" y="761790"/>
                  </a:lnTo>
                  <a:lnTo>
                    <a:pt x="340409" y="724464"/>
                  </a:lnTo>
                  <a:lnTo>
                    <a:pt x="323134" y="683598"/>
                  </a:lnTo>
                  <a:lnTo>
                    <a:pt x="312339" y="639780"/>
                  </a:lnTo>
                  <a:lnTo>
                    <a:pt x="308611" y="593597"/>
                  </a:lnTo>
                  <a:lnTo>
                    <a:pt x="312339" y="547381"/>
                  </a:lnTo>
                  <a:lnTo>
                    <a:pt x="323134" y="503535"/>
                  </a:lnTo>
                  <a:lnTo>
                    <a:pt x="340409" y="462647"/>
                  </a:lnTo>
                  <a:lnTo>
                    <a:pt x="363577" y="425305"/>
                  </a:lnTo>
                  <a:lnTo>
                    <a:pt x="392051" y="392096"/>
                  </a:lnTo>
                  <a:lnTo>
                    <a:pt x="425246" y="363608"/>
                  </a:lnTo>
                  <a:lnTo>
                    <a:pt x="462574" y="340427"/>
                  </a:lnTo>
                  <a:lnTo>
                    <a:pt x="503450" y="323142"/>
                  </a:lnTo>
                  <a:lnTo>
                    <a:pt x="547286" y="312341"/>
                  </a:lnTo>
                  <a:lnTo>
                    <a:pt x="593497" y="308609"/>
                  </a:lnTo>
                  <a:lnTo>
                    <a:pt x="593497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124455" y="1306067"/>
              <a:ext cx="55244" cy="55244"/>
            </a:xfrm>
            <a:custGeom>
              <a:avLst/>
              <a:gdLst/>
              <a:ahLst/>
              <a:cxnLst/>
              <a:rect l="l" t="t" r="r" b="b"/>
              <a:pathLst>
                <a:path w="55244" h="55244">
                  <a:moveTo>
                    <a:pt x="54863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54863" y="54863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24455" y="1472183"/>
              <a:ext cx="55244" cy="53340"/>
            </a:xfrm>
            <a:custGeom>
              <a:avLst/>
              <a:gdLst/>
              <a:ahLst/>
              <a:cxnLst/>
              <a:rect l="l" t="t" r="r" b="b"/>
              <a:pathLst>
                <a:path w="55244" h="53340">
                  <a:moveTo>
                    <a:pt x="54863" y="0"/>
                  </a:moveTo>
                  <a:lnTo>
                    <a:pt x="0" y="0"/>
                  </a:lnTo>
                  <a:lnTo>
                    <a:pt x="0" y="53339"/>
                  </a:lnTo>
                  <a:lnTo>
                    <a:pt x="54863" y="53339"/>
                  </a:lnTo>
                  <a:lnTo>
                    <a:pt x="54863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26719" y="518159"/>
            <a:ext cx="2493645" cy="17907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800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kiểu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23495" algn="ctr">
              <a:lnSpc>
                <a:spcPts val="830"/>
              </a:lnSpc>
              <a:spcBef>
                <a:spcPts val="819"/>
              </a:spcBef>
            </a:pP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26.10%</a:t>
            </a:r>
            <a:endParaRPr sz="700">
              <a:latin typeface="Arial"/>
              <a:cs typeface="Arial"/>
            </a:endParaRPr>
          </a:p>
          <a:p>
            <a:pPr marL="1775460">
              <a:lnSpc>
                <a:spcPts val="830"/>
              </a:lnSpc>
            </a:pPr>
            <a:r>
              <a:rPr sz="700" dirty="0">
                <a:latin typeface="Arial"/>
                <a:cs typeface="Arial"/>
              </a:rPr>
              <a:t>Shop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Mall</a:t>
            </a:r>
            <a:endParaRPr sz="700">
              <a:latin typeface="Arial"/>
              <a:cs typeface="Arial"/>
            </a:endParaRPr>
          </a:p>
          <a:p>
            <a:pPr marL="1775460">
              <a:lnSpc>
                <a:spcPct val="100000"/>
              </a:lnSpc>
              <a:spcBef>
                <a:spcPts val="459"/>
              </a:spcBef>
            </a:pPr>
            <a:r>
              <a:rPr sz="700" dirty="0">
                <a:latin typeface="Arial"/>
                <a:cs typeface="Arial"/>
              </a:rPr>
              <a:t>Shop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thường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Arial"/>
              <a:cs typeface="Arial"/>
            </a:endParaRPr>
          </a:p>
          <a:p>
            <a:pPr marL="462915">
              <a:lnSpc>
                <a:spcPct val="100000"/>
              </a:lnSpc>
              <a:spcBef>
                <a:spcPts val="725"/>
              </a:spcBef>
            </a:pP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73.90%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26758" y="2381249"/>
          <a:ext cx="5821045" cy="1322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63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2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7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2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7660">
                <a:tc>
                  <a:txBody>
                    <a:bodyPr/>
                    <a:lstStyle/>
                    <a:p>
                      <a:pPr marR="46990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Kiểu</a:t>
                      </a:r>
                      <a:r>
                        <a:rPr sz="800" b="1" spc="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shop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Tăng</a:t>
                      </a:r>
                      <a:r>
                        <a:rPr sz="8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trưởng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388620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Nửa</a:t>
                      </a:r>
                      <a:r>
                        <a:rPr sz="800" b="1" spc="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800" b="1" spc="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năm</a:t>
                      </a:r>
                      <a:r>
                        <a:rPr sz="800" b="1" spc="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306705">
                        <a:lnSpc>
                          <a:spcPct val="100000"/>
                        </a:lnSpc>
                        <a:spcBef>
                          <a:spcPts val="775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Nửa</a:t>
                      </a:r>
                      <a:r>
                        <a:rPr sz="800" b="1" spc="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800" b="1" spc="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năm</a:t>
                      </a:r>
                      <a:r>
                        <a:rPr sz="800" b="1" spc="1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8425" marB="0">
                    <a:lnT w="2857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R="49530" algn="ctr">
                        <a:lnSpc>
                          <a:spcPct val="100000"/>
                        </a:lnSpc>
                      </a:pPr>
                      <a:r>
                        <a:rPr sz="800" b="1" spc="-1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Shop</a:t>
                      </a:r>
                      <a:r>
                        <a:rPr sz="800" b="1" spc="-2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1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thường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8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800" b="1" spc="-2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 21%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L="328295">
                        <a:lnSpc>
                          <a:spcPct val="100000"/>
                        </a:lnSpc>
                      </a:pPr>
                      <a:r>
                        <a:rPr sz="800" b="1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56.5</a:t>
                      </a:r>
                      <a:r>
                        <a:rPr sz="800" b="1" spc="7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nghìn</a:t>
                      </a:r>
                      <a:r>
                        <a:rPr sz="800" b="1" spc="5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800" b="1" spc="6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(VND)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901065">
                        <a:lnSpc>
                          <a:spcPct val="100000"/>
                        </a:lnSpc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73.9%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800" b="1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46.4</a:t>
                      </a:r>
                      <a:r>
                        <a:rPr sz="800" b="1" spc="7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nghìn</a:t>
                      </a:r>
                      <a:r>
                        <a:rPr sz="800" b="1" spc="5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800" b="1" spc="6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0" dirty="0">
                          <a:solidFill>
                            <a:srgbClr val="006FC0"/>
                          </a:solidFill>
                          <a:latin typeface="Arial"/>
                          <a:cs typeface="Arial"/>
                        </a:rPr>
                        <a:t>(VND)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872490">
                        <a:lnSpc>
                          <a:spcPct val="100000"/>
                        </a:lnSpc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75.1%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23825" marB="0">
                    <a:lnT w="28575">
                      <a:solidFill>
                        <a:srgbClr val="000000"/>
                      </a:solidFill>
                      <a:prstDash val="solid"/>
                    </a:lnT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2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R="46990" algn="ctr">
                        <a:lnSpc>
                          <a:spcPct val="100000"/>
                        </a:lnSpc>
                      </a:pPr>
                      <a:r>
                        <a:rPr sz="800" b="1" spc="-1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Shop</a:t>
                      </a:r>
                      <a:r>
                        <a:rPr sz="800" b="1" spc="-2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Mall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800" b="1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800" b="1" spc="-2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 29%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  <a:p>
                      <a:pPr marR="383540" algn="r">
                        <a:lnSpc>
                          <a:spcPct val="100000"/>
                        </a:lnSpc>
                      </a:pPr>
                      <a:r>
                        <a:rPr sz="800" b="1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20</a:t>
                      </a:r>
                      <a:r>
                        <a:rPr sz="800" b="1" spc="7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nghìn</a:t>
                      </a:r>
                      <a:r>
                        <a:rPr sz="800" b="1" spc="4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800" b="1" spc="4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1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(VND)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R="438784" algn="r">
                        <a:lnSpc>
                          <a:spcPct val="100000"/>
                        </a:lnSpc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26.1%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9720">
                        <a:lnSpc>
                          <a:spcPct val="100000"/>
                        </a:lnSpc>
                        <a:spcBef>
                          <a:spcPts val="975"/>
                        </a:spcBef>
                      </a:pPr>
                      <a:r>
                        <a:rPr sz="800" b="1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15.4</a:t>
                      </a:r>
                      <a:r>
                        <a:rPr sz="800" b="1" spc="7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nghìn</a:t>
                      </a:r>
                      <a:r>
                        <a:rPr sz="800" b="1" spc="5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800" b="1" spc="6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(VND)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900430">
                        <a:lnSpc>
                          <a:spcPct val="100000"/>
                        </a:lnSpc>
                      </a:pPr>
                      <a:r>
                        <a:rPr sz="800" spc="-10" dirty="0">
                          <a:latin typeface="Arial"/>
                          <a:cs typeface="Arial"/>
                        </a:rPr>
                        <a:t>24.9%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238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2007107" y="2912363"/>
            <a:ext cx="96520" cy="88900"/>
          </a:xfrm>
          <a:custGeom>
            <a:avLst/>
            <a:gdLst/>
            <a:ahLst/>
            <a:cxnLst/>
            <a:rect l="l" t="t" r="r" b="b"/>
            <a:pathLst>
              <a:path w="96519" h="88900">
                <a:moveTo>
                  <a:pt x="48006" y="0"/>
                </a:moveTo>
                <a:lnTo>
                  <a:pt x="0" y="88391"/>
                </a:lnTo>
                <a:lnTo>
                  <a:pt x="96012" y="88391"/>
                </a:lnTo>
                <a:lnTo>
                  <a:pt x="48006" y="0"/>
                </a:lnTo>
                <a:close/>
              </a:path>
            </a:pathLst>
          </a:custGeom>
          <a:solidFill>
            <a:srgbClr val="05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07107" y="3430523"/>
            <a:ext cx="96520" cy="88900"/>
          </a:xfrm>
          <a:custGeom>
            <a:avLst/>
            <a:gdLst/>
            <a:ahLst/>
            <a:cxnLst/>
            <a:rect l="l" t="t" r="r" b="b"/>
            <a:pathLst>
              <a:path w="96519" h="88900">
                <a:moveTo>
                  <a:pt x="48006" y="0"/>
                </a:moveTo>
                <a:lnTo>
                  <a:pt x="0" y="88391"/>
                </a:lnTo>
                <a:lnTo>
                  <a:pt x="96012" y="88391"/>
                </a:lnTo>
                <a:lnTo>
                  <a:pt x="48006" y="0"/>
                </a:lnTo>
                <a:close/>
              </a:path>
            </a:pathLst>
          </a:custGeom>
          <a:solidFill>
            <a:srgbClr val="05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987039" y="524255"/>
            <a:ext cx="3185160" cy="179070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104775" rIns="0" bIns="0" rtlCol="0">
            <a:spAutoFit/>
          </a:bodyPr>
          <a:lstStyle/>
          <a:p>
            <a:pPr marL="153035" marR="276860">
              <a:lnSpc>
                <a:spcPct val="114199"/>
              </a:lnSpc>
              <a:spcBef>
                <a:spcPts val="825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thường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r>
              <a:rPr sz="800" spc="114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giảm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1.2%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so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với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cùng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kỳ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2022.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Tuy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nhiên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tổng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shop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thường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vẫn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hơn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10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nghìn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tỷ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đồng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tương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đương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21%.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"/>
              <a:cs typeface="Arial"/>
            </a:endParaRPr>
          </a:p>
          <a:p>
            <a:pPr marL="153035" marR="167640">
              <a:lnSpc>
                <a:spcPct val="114500"/>
              </a:lnSpc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Mall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1.2%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về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29%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thực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tế</a:t>
            </a:r>
            <a:r>
              <a:rPr sz="8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so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với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cùng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kỳ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2022.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55" dirty="0">
                <a:solidFill>
                  <a:srgbClr val="001F5F"/>
                </a:solidFill>
                <a:latin typeface="Arial"/>
                <a:cs typeface="Arial"/>
              </a:rPr>
              <a:t>Sự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dịch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chuyển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lên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Mall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là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xu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hướng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dễ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thấy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để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uy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tín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TMĐT.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Arial"/>
              <a:cs typeface="Arial"/>
            </a:endParaRPr>
          </a:p>
          <a:p>
            <a:pPr marL="153035">
              <a:lnSpc>
                <a:spcPct val="100000"/>
              </a:lnSpc>
            </a:pP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thường: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360,415</a:t>
            </a:r>
            <a:endParaRPr sz="800">
              <a:latin typeface="Arial"/>
              <a:cs typeface="Arial"/>
            </a:endParaRPr>
          </a:p>
          <a:p>
            <a:pPr marL="153035">
              <a:lnSpc>
                <a:spcPct val="100000"/>
              </a:lnSpc>
              <a:spcBef>
                <a:spcPts val="130"/>
              </a:spcBef>
            </a:pP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mall: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32,081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1581" y="3811930"/>
            <a:ext cx="274383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*Dữ</a:t>
            </a:r>
            <a:r>
              <a:rPr sz="700" i="1" spc="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liệu</a:t>
            </a:r>
            <a:r>
              <a:rPr sz="700" i="1" spc="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thống</a:t>
            </a:r>
            <a:r>
              <a:rPr sz="700" i="1" spc="1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kê</a:t>
            </a:r>
            <a:r>
              <a:rPr sz="700" i="1" spc="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bao</a:t>
            </a:r>
            <a:r>
              <a:rPr sz="7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gồm</a:t>
            </a:r>
            <a:r>
              <a:rPr sz="700" i="1" spc="10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3</a:t>
            </a:r>
            <a:r>
              <a:rPr sz="700" i="1" spc="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kênh</a:t>
            </a:r>
            <a:r>
              <a:rPr sz="700" i="1" spc="1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bán</a:t>
            </a:r>
            <a:r>
              <a:rPr sz="7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hàng:</a:t>
            </a:r>
            <a:r>
              <a:rPr sz="700" i="1" spc="9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Shopee,</a:t>
            </a:r>
            <a:r>
              <a:rPr sz="700" i="1" spc="1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Lazada,</a:t>
            </a:r>
            <a:r>
              <a:rPr sz="700" i="1" spc="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-10" dirty="0">
                <a:solidFill>
                  <a:srgbClr val="001F5F"/>
                </a:solidFill>
                <a:latin typeface="Calibri"/>
                <a:cs typeface="Calibri"/>
              </a:rPr>
              <a:t>Sendo.</a:t>
            </a:r>
            <a:endParaRPr sz="7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3455" y="180197"/>
            <a:ext cx="618744" cy="12460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066282" y="4049979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A5F27"/>
                </a:solidFill>
                <a:latin typeface="Arial"/>
                <a:cs typeface="Arial"/>
              </a:rPr>
              <a:t>17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8248" y="184784"/>
            <a:ext cx="141922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THỐNG</a:t>
            </a:r>
            <a:r>
              <a:rPr sz="800" b="1" spc="-2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75" dirty="0">
                <a:solidFill>
                  <a:srgbClr val="FA5F27"/>
                </a:solidFill>
                <a:latin typeface="Arial"/>
                <a:cs typeface="Arial"/>
              </a:rPr>
              <a:t>KÊ</a:t>
            </a:r>
            <a:r>
              <a:rPr sz="800" b="1" spc="1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A5F27"/>
                </a:solidFill>
                <a:latin typeface="Arial"/>
                <a:cs typeface="Arial"/>
              </a:rPr>
              <a:t>THEO</a:t>
            </a:r>
            <a:r>
              <a:rPr sz="800" b="1" spc="-1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A5F27"/>
                </a:solidFill>
                <a:latin typeface="Arial"/>
                <a:cs typeface="Arial"/>
              </a:rPr>
              <a:t>KIỂU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A5F27"/>
                </a:solidFill>
                <a:latin typeface="Arial"/>
                <a:cs typeface="Arial"/>
              </a:rPr>
              <a:t>SHOP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483" y="163067"/>
            <a:ext cx="45720" cy="181355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35965" y="4079544"/>
            <a:ext cx="18116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PHÂN</a:t>
            </a:r>
            <a:r>
              <a:rPr sz="600" b="1" spc="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TÍCH</a:t>
            </a:r>
            <a:r>
              <a:rPr sz="600" b="1" spc="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50" dirty="0">
                <a:solidFill>
                  <a:srgbClr val="F05C25"/>
                </a:solidFill>
                <a:latin typeface="Arial"/>
                <a:cs typeface="Arial"/>
              </a:rPr>
              <a:t>CÁC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SÀN</a:t>
            </a:r>
            <a:r>
              <a:rPr sz="6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TMĐT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NỬA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ĐẦU</a:t>
            </a:r>
            <a:r>
              <a:rPr sz="600" b="1" spc="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NĂM</a:t>
            </a:r>
            <a:r>
              <a:rPr sz="600" b="1" spc="-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3432" y="163067"/>
            <a:ext cx="45720" cy="1813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436" y="171053"/>
            <a:ext cx="618744" cy="1246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6575" y="167131"/>
            <a:ext cx="5609590" cy="424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F05C25"/>
                </a:solidFill>
                <a:latin typeface="Arial"/>
                <a:cs typeface="Arial"/>
              </a:rPr>
              <a:t>THỐNG </a:t>
            </a:r>
            <a:r>
              <a:rPr sz="800" b="1" spc="-75" dirty="0">
                <a:solidFill>
                  <a:srgbClr val="F05C25"/>
                </a:solidFill>
                <a:latin typeface="Arial"/>
                <a:cs typeface="Arial"/>
              </a:rPr>
              <a:t>KÊ</a:t>
            </a:r>
            <a:r>
              <a:rPr sz="800" b="1" spc="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05C25"/>
                </a:solidFill>
                <a:latin typeface="Arial"/>
                <a:cs typeface="Arial"/>
              </a:rPr>
              <a:t>THƯƠNG</a:t>
            </a:r>
            <a:r>
              <a:rPr sz="800" b="1" spc="2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05C25"/>
                </a:solidFill>
                <a:latin typeface="Arial"/>
                <a:cs typeface="Arial"/>
              </a:rPr>
              <a:t>HIỆU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spc="-30" dirty="0">
                <a:solidFill>
                  <a:srgbClr val="001F5F"/>
                </a:solidFill>
                <a:latin typeface="Arial"/>
                <a:cs typeface="Arial"/>
              </a:rPr>
              <a:t>Từ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đến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nay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đã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96,686</a:t>
            </a:r>
            <a:r>
              <a:rPr sz="800" b="1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thương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hiệu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đã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được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TMĐT.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6575" y="4078935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05C25"/>
                </a:solidFill>
                <a:latin typeface="Arial"/>
                <a:cs typeface="Arial"/>
              </a:rPr>
              <a:t>18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46531" y="774191"/>
            <a:ext cx="2794000" cy="2066925"/>
            <a:chOff x="446531" y="774191"/>
            <a:chExt cx="2794000" cy="2066925"/>
          </a:xfrm>
        </p:grpSpPr>
        <p:sp>
          <p:nvSpPr>
            <p:cNvPr id="7" name="object 7"/>
            <p:cNvSpPr/>
            <p:nvPr/>
          </p:nvSpPr>
          <p:spPr>
            <a:xfrm>
              <a:off x="446531" y="774191"/>
              <a:ext cx="2794000" cy="2066925"/>
            </a:xfrm>
            <a:custGeom>
              <a:avLst/>
              <a:gdLst/>
              <a:ahLst/>
              <a:cxnLst/>
              <a:rect l="l" t="t" r="r" b="b"/>
              <a:pathLst>
                <a:path w="2794000" h="2066925">
                  <a:moveTo>
                    <a:pt x="2793492" y="0"/>
                  </a:moveTo>
                  <a:lnTo>
                    <a:pt x="0" y="0"/>
                  </a:lnTo>
                  <a:lnTo>
                    <a:pt x="0" y="2066544"/>
                  </a:lnTo>
                  <a:lnTo>
                    <a:pt x="2793492" y="2066544"/>
                  </a:lnTo>
                  <a:lnTo>
                    <a:pt x="279349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170556" y="1257807"/>
              <a:ext cx="699770" cy="665480"/>
            </a:xfrm>
            <a:custGeom>
              <a:avLst/>
              <a:gdLst/>
              <a:ahLst/>
              <a:cxnLst/>
              <a:rect l="l" t="t" r="r" b="b"/>
              <a:pathLst>
                <a:path w="699769" h="665480">
                  <a:moveTo>
                    <a:pt x="0" y="0"/>
                  </a:moveTo>
                  <a:lnTo>
                    <a:pt x="0" y="366268"/>
                  </a:lnTo>
                  <a:lnTo>
                    <a:pt x="46015" y="369386"/>
                  </a:lnTo>
                  <a:lnTo>
                    <a:pt x="90249" y="378481"/>
                  </a:lnTo>
                  <a:lnTo>
                    <a:pt x="132265" y="393164"/>
                  </a:lnTo>
                  <a:lnTo>
                    <a:pt x="171621" y="413043"/>
                  </a:lnTo>
                  <a:lnTo>
                    <a:pt x="207880" y="437730"/>
                  </a:lnTo>
                  <a:lnTo>
                    <a:pt x="240601" y="466834"/>
                  </a:lnTo>
                  <a:lnTo>
                    <a:pt x="269347" y="499966"/>
                  </a:lnTo>
                  <a:lnTo>
                    <a:pt x="293678" y="536736"/>
                  </a:lnTo>
                  <a:lnTo>
                    <a:pt x="313154" y="576753"/>
                  </a:lnTo>
                  <a:lnTo>
                    <a:pt x="327337" y="619628"/>
                  </a:lnTo>
                  <a:lnTo>
                    <a:pt x="335788" y="664971"/>
                  </a:lnTo>
                  <a:lnTo>
                    <a:pt x="699516" y="622300"/>
                  </a:lnTo>
                  <a:lnTo>
                    <a:pt x="692265" y="574471"/>
                  </a:lnTo>
                  <a:lnTo>
                    <a:pt x="681915" y="527827"/>
                  </a:lnTo>
                  <a:lnTo>
                    <a:pt x="668580" y="482469"/>
                  </a:lnTo>
                  <a:lnTo>
                    <a:pt x="652375" y="438499"/>
                  </a:lnTo>
                  <a:lnTo>
                    <a:pt x="633413" y="396018"/>
                  </a:lnTo>
                  <a:lnTo>
                    <a:pt x="611809" y="355128"/>
                  </a:lnTo>
                  <a:lnTo>
                    <a:pt x="587677" y="315929"/>
                  </a:lnTo>
                  <a:lnTo>
                    <a:pt x="561131" y="278524"/>
                  </a:lnTo>
                  <a:lnTo>
                    <a:pt x="532286" y="243014"/>
                  </a:lnTo>
                  <a:lnTo>
                    <a:pt x="501255" y="209501"/>
                  </a:lnTo>
                  <a:lnTo>
                    <a:pt x="468153" y="178085"/>
                  </a:lnTo>
                  <a:lnTo>
                    <a:pt x="433094" y="148869"/>
                  </a:lnTo>
                  <a:lnTo>
                    <a:pt x="396193" y="121954"/>
                  </a:lnTo>
                  <a:lnTo>
                    <a:pt x="357562" y="97441"/>
                  </a:lnTo>
                  <a:lnTo>
                    <a:pt x="317318" y="75432"/>
                  </a:lnTo>
                  <a:lnTo>
                    <a:pt x="275573" y="56028"/>
                  </a:lnTo>
                  <a:lnTo>
                    <a:pt x="232443" y="39331"/>
                  </a:lnTo>
                  <a:lnTo>
                    <a:pt x="188041" y="25442"/>
                  </a:lnTo>
                  <a:lnTo>
                    <a:pt x="142481" y="14463"/>
                  </a:lnTo>
                  <a:lnTo>
                    <a:pt x="95878" y="6495"/>
                  </a:lnTo>
                  <a:lnTo>
                    <a:pt x="48346" y="16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62251" y="1880107"/>
              <a:ext cx="612775" cy="760095"/>
            </a:xfrm>
            <a:custGeom>
              <a:avLst/>
              <a:gdLst/>
              <a:ahLst/>
              <a:cxnLst/>
              <a:rect l="l" t="t" r="r" b="b"/>
              <a:pathLst>
                <a:path w="612775" h="760094">
                  <a:moveTo>
                    <a:pt x="607822" y="0"/>
                  </a:moveTo>
                  <a:lnTo>
                    <a:pt x="244094" y="42671"/>
                  </a:lnTo>
                  <a:lnTo>
                    <a:pt x="246270" y="91755"/>
                  </a:lnTo>
                  <a:lnTo>
                    <a:pt x="241482" y="139626"/>
                  </a:lnTo>
                  <a:lnTo>
                    <a:pt x="230126" y="185688"/>
                  </a:lnTo>
                  <a:lnTo>
                    <a:pt x="212598" y="229345"/>
                  </a:lnTo>
                  <a:lnTo>
                    <a:pt x="189293" y="270001"/>
                  </a:lnTo>
                  <a:lnTo>
                    <a:pt x="160609" y="307061"/>
                  </a:lnTo>
                  <a:lnTo>
                    <a:pt x="126941" y="339928"/>
                  </a:lnTo>
                  <a:lnTo>
                    <a:pt x="88686" y="368007"/>
                  </a:lnTo>
                  <a:lnTo>
                    <a:pt x="46240" y="390701"/>
                  </a:lnTo>
                  <a:lnTo>
                    <a:pt x="0" y="407415"/>
                  </a:lnTo>
                  <a:lnTo>
                    <a:pt x="99313" y="759968"/>
                  </a:lnTo>
                  <a:lnTo>
                    <a:pt x="146105" y="745028"/>
                  </a:lnTo>
                  <a:lnTo>
                    <a:pt x="191208" y="727114"/>
                  </a:lnTo>
                  <a:lnTo>
                    <a:pt x="234530" y="706360"/>
                  </a:lnTo>
                  <a:lnTo>
                    <a:pt x="275984" y="682900"/>
                  </a:lnTo>
                  <a:lnTo>
                    <a:pt x="315479" y="656868"/>
                  </a:lnTo>
                  <a:lnTo>
                    <a:pt x="352925" y="628398"/>
                  </a:lnTo>
                  <a:lnTo>
                    <a:pt x="388234" y="597624"/>
                  </a:lnTo>
                  <a:lnTo>
                    <a:pt x="421314" y="564680"/>
                  </a:lnTo>
                  <a:lnTo>
                    <a:pt x="452077" y="529701"/>
                  </a:lnTo>
                  <a:lnTo>
                    <a:pt x="480433" y="492821"/>
                  </a:lnTo>
                  <a:lnTo>
                    <a:pt x="506292" y="454173"/>
                  </a:lnTo>
                  <a:lnTo>
                    <a:pt x="529564" y="413892"/>
                  </a:lnTo>
                  <a:lnTo>
                    <a:pt x="550160" y="372112"/>
                  </a:lnTo>
                  <a:lnTo>
                    <a:pt x="567991" y="328967"/>
                  </a:lnTo>
                  <a:lnTo>
                    <a:pt x="582965" y="284591"/>
                  </a:lnTo>
                  <a:lnTo>
                    <a:pt x="594994" y="239119"/>
                  </a:lnTo>
                  <a:lnTo>
                    <a:pt x="603988" y="192684"/>
                  </a:lnTo>
                  <a:lnTo>
                    <a:pt x="609858" y="145420"/>
                  </a:lnTo>
                  <a:lnTo>
                    <a:pt x="612513" y="97462"/>
                  </a:lnTo>
                  <a:lnTo>
                    <a:pt x="611864" y="48944"/>
                  </a:lnTo>
                  <a:lnTo>
                    <a:pt x="607822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61362" y="2237231"/>
              <a:ext cx="600710" cy="429259"/>
            </a:xfrm>
            <a:custGeom>
              <a:avLst/>
              <a:gdLst/>
              <a:ahLst/>
              <a:cxnLst/>
              <a:rect l="l" t="t" r="r" b="b"/>
              <a:pathLst>
                <a:path w="600710" h="429260">
                  <a:moveTo>
                    <a:pt x="212725" y="0"/>
                  </a:moveTo>
                  <a:lnTo>
                    <a:pt x="0" y="298195"/>
                  </a:lnTo>
                  <a:lnTo>
                    <a:pt x="40925" y="325305"/>
                  </a:lnTo>
                  <a:lnTo>
                    <a:pt x="83346" y="349345"/>
                  </a:lnTo>
                  <a:lnTo>
                    <a:pt x="127092" y="370288"/>
                  </a:lnTo>
                  <a:lnTo>
                    <a:pt x="171993" y="388104"/>
                  </a:lnTo>
                  <a:lnTo>
                    <a:pt x="217882" y="402762"/>
                  </a:lnTo>
                  <a:lnTo>
                    <a:pt x="264588" y="414234"/>
                  </a:lnTo>
                  <a:lnTo>
                    <a:pt x="311942" y="422490"/>
                  </a:lnTo>
                  <a:lnTo>
                    <a:pt x="359775" y="427501"/>
                  </a:lnTo>
                  <a:lnTo>
                    <a:pt x="407918" y="429237"/>
                  </a:lnTo>
                  <a:lnTo>
                    <a:pt x="456201" y="427669"/>
                  </a:lnTo>
                  <a:lnTo>
                    <a:pt x="504456" y="422767"/>
                  </a:lnTo>
                  <a:lnTo>
                    <a:pt x="552512" y="414502"/>
                  </a:lnTo>
                  <a:lnTo>
                    <a:pt x="600201" y="402844"/>
                  </a:lnTo>
                  <a:lnTo>
                    <a:pt x="500888" y="50291"/>
                  </a:lnTo>
                  <a:lnTo>
                    <a:pt x="451073" y="60369"/>
                  </a:lnTo>
                  <a:lnTo>
                    <a:pt x="400863" y="62879"/>
                  </a:lnTo>
                  <a:lnTo>
                    <a:pt x="351091" y="57959"/>
                  </a:lnTo>
                  <a:lnTo>
                    <a:pt x="302589" y="45748"/>
                  </a:lnTo>
                  <a:lnTo>
                    <a:pt x="256189" y="26382"/>
                  </a:lnTo>
                  <a:lnTo>
                    <a:pt x="212725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86534" y="2042667"/>
              <a:ext cx="487680" cy="492759"/>
            </a:xfrm>
            <a:custGeom>
              <a:avLst/>
              <a:gdLst/>
              <a:ahLst/>
              <a:cxnLst/>
              <a:rect l="l" t="t" r="r" b="b"/>
              <a:pathLst>
                <a:path w="487680" h="492760">
                  <a:moveTo>
                    <a:pt x="355727" y="0"/>
                  </a:moveTo>
                  <a:lnTo>
                    <a:pt x="0" y="87249"/>
                  </a:lnTo>
                  <a:lnTo>
                    <a:pt x="13743" y="135739"/>
                  </a:lnTo>
                  <a:lnTo>
                    <a:pt x="30825" y="182884"/>
                  </a:lnTo>
                  <a:lnTo>
                    <a:pt x="51137" y="228526"/>
                  </a:lnTo>
                  <a:lnTo>
                    <a:pt x="74574" y="272508"/>
                  </a:lnTo>
                  <a:lnTo>
                    <a:pt x="101028" y="314674"/>
                  </a:lnTo>
                  <a:lnTo>
                    <a:pt x="130393" y="354866"/>
                  </a:lnTo>
                  <a:lnTo>
                    <a:pt x="162562" y="392928"/>
                  </a:lnTo>
                  <a:lnTo>
                    <a:pt x="197429" y="428702"/>
                  </a:lnTo>
                  <a:lnTo>
                    <a:pt x="234886" y="462031"/>
                  </a:lnTo>
                  <a:lnTo>
                    <a:pt x="274828" y="492760"/>
                  </a:lnTo>
                  <a:lnTo>
                    <a:pt x="487553" y="194564"/>
                  </a:lnTo>
                  <a:lnTo>
                    <a:pt x="450422" y="163832"/>
                  </a:lnTo>
                  <a:lnTo>
                    <a:pt x="418253" y="128418"/>
                  </a:lnTo>
                  <a:lnTo>
                    <a:pt x="391467" y="88914"/>
                  </a:lnTo>
                  <a:lnTo>
                    <a:pt x="370485" y="45911"/>
                  </a:lnTo>
                  <a:lnTo>
                    <a:pt x="355727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466582" y="1886457"/>
              <a:ext cx="375920" cy="243840"/>
            </a:xfrm>
            <a:custGeom>
              <a:avLst/>
              <a:gdLst/>
              <a:ahLst/>
              <a:cxnLst/>
              <a:rect l="l" t="t" r="r" b="b"/>
              <a:pathLst>
                <a:path w="375919" h="243839">
                  <a:moveTo>
                    <a:pt x="3696" y="0"/>
                  </a:moveTo>
                  <a:lnTo>
                    <a:pt x="144" y="48984"/>
                  </a:lnTo>
                  <a:lnTo>
                    <a:pt x="0" y="97987"/>
                  </a:lnTo>
                  <a:lnTo>
                    <a:pt x="3257" y="146843"/>
                  </a:lnTo>
                  <a:lnTo>
                    <a:pt x="9910" y="195388"/>
                  </a:lnTo>
                  <a:lnTo>
                    <a:pt x="19952" y="243458"/>
                  </a:lnTo>
                  <a:lnTo>
                    <a:pt x="375679" y="156209"/>
                  </a:lnTo>
                  <a:lnTo>
                    <a:pt x="369894" y="127327"/>
                  </a:lnTo>
                  <a:lnTo>
                    <a:pt x="366646" y="98123"/>
                  </a:lnTo>
                  <a:lnTo>
                    <a:pt x="365945" y="68752"/>
                  </a:lnTo>
                  <a:lnTo>
                    <a:pt x="367805" y="39369"/>
                  </a:lnTo>
                  <a:lnTo>
                    <a:pt x="3696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70279" y="1656714"/>
              <a:ext cx="395605" cy="269240"/>
            </a:xfrm>
            <a:custGeom>
              <a:avLst/>
              <a:gdLst/>
              <a:ahLst/>
              <a:cxnLst/>
              <a:rect l="l" t="t" r="r" b="b"/>
              <a:pathLst>
                <a:path w="395605" h="269239">
                  <a:moveTo>
                    <a:pt x="65532" y="0"/>
                  </a:moveTo>
                  <a:lnTo>
                    <a:pt x="46183" y="43985"/>
                  </a:lnTo>
                  <a:lnTo>
                    <a:pt x="29919" y="89117"/>
                  </a:lnTo>
                  <a:lnTo>
                    <a:pt x="16776" y="135230"/>
                  </a:lnTo>
                  <a:lnTo>
                    <a:pt x="6790" y="182160"/>
                  </a:lnTo>
                  <a:lnTo>
                    <a:pt x="0" y="229743"/>
                  </a:lnTo>
                  <a:lnTo>
                    <a:pt x="364109" y="269113"/>
                  </a:lnTo>
                  <a:lnTo>
                    <a:pt x="368458" y="240581"/>
                  </a:lnTo>
                  <a:lnTo>
                    <a:pt x="375189" y="212598"/>
                  </a:lnTo>
                  <a:lnTo>
                    <a:pt x="384254" y="185281"/>
                  </a:lnTo>
                  <a:lnTo>
                    <a:pt x="395604" y="158750"/>
                  </a:lnTo>
                  <a:lnTo>
                    <a:pt x="65532" y="0"/>
                  </a:lnTo>
                  <a:close/>
                </a:path>
              </a:pathLst>
            </a:custGeom>
            <a:solidFill>
              <a:srgbClr val="FF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5810" y="1484375"/>
              <a:ext cx="386715" cy="331470"/>
            </a:xfrm>
            <a:custGeom>
              <a:avLst/>
              <a:gdLst/>
              <a:ahLst/>
              <a:cxnLst/>
              <a:rect l="l" t="t" r="r" b="b"/>
              <a:pathLst>
                <a:path w="386714" h="331469">
                  <a:moveTo>
                    <a:pt x="117093" y="0"/>
                  </a:moveTo>
                  <a:lnTo>
                    <a:pt x="83081" y="39733"/>
                  </a:lnTo>
                  <a:lnTo>
                    <a:pt x="52165" y="81835"/>
                  </a:lnTo>
                  <a:lnTo>
                    <a:pt x="24439" y="126105"/>
                  </a:lnTo>
                  <a:lnTo>
                    <a:pt x="0" y="172338"/>
                  </a:lnTo>
                  <a:lnTo>
                    <a:pt x="330072" y="331088"/>
                  </a:lnTo>
                  <a:lnTo>
                    <a:pt x="341828" y="308937"/>
                  </a:lnTo>
                  <a:lnTo>
                    <a:pt x="355155" y="287702"/>
                  </a:lnTo>
                  <a:lnTo>
                    <a:pt x="370006" y="267491"/>
                  </a:lnTo>
                  <a:lnTo>
                    <a:pt x="386333" y="248412"/>
                  </a:lnTo>
                  <a:lnTo>
                    <a:pt x="117093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52904" y="1358010"/>
              <a:ext cx="344170" cy="375285"/>
            </a:xfrm>
            <a:custGeom>
              <a:avLst/>
              <a:gdLst/>
              <a:ahLst/>
              <a:cxnLst/>
              <a:rect l="l" t="t" r="r" b="b"/>
              <a:pathLst>
                <a:path w="344169" h="375285">
                  <a:moveTo>
                    <a:pt x="155447" y="0"/>
                  </a:moveTo>
                  <a:lnTo>
                    <a:pt x="113299" y="27388"/>
                  </a:lnTo>
                  <a:lnTo>
                    <a:pt x="73247" y="57657"/>
                  </a:lnTo>
                  <a:lnTo>
                    <a:pt x="35432" y="90689"/>
                  </a:lnTo>
                  <a:lnTo>
                    <a:pt x="0" y="126365"/>
                  </a:lnTo>
                  <a:lnTo>
                    <a:pt x="269239" y="374777"/>
                  </a:lnTo>
                  <a:lnTo>
                    <a:pt x="286228" y="357667"/>
                  </a:lnTo>
                  <a:lnTo>
                    <a:pt x="304371" y="341820"/>
                  </a:lnTo>
                  <a:lnTo>
                    <a:pt x="323586" y="327306"/>
                  </a:lnTo>
                  <a:lnTo>
                    <a:pt x="343788" y="314198"/>
                  </a:lnTo>
                  <a:lnTo>
                    <a:pt x="155447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808353" y="1283207"/>
              <a:ext cx="272415" cy="389255"/>
            </a:xfrm>
            <a:custGeom>
              <a:avLst/>
              <a:gdLst/>
              <a:ahLst/>
              <a:cxnLst/>
              <a:rect l="l" t="t" r="r" b="b"/>
              <a:pathLst>
                <a:path w="272414" h="389255">
                  <a:moveTo>
                    <a:pt x="174371" y="0"/>
                  </a:moveTo>
                  <a:lnTo>
                    <a:pt x="128962" y="14277"/>
                  </a:lnTo>
                  <a:lnTo>
                    <a:pt x="84661" y="31543"/>
                  </a:lnTo>
                  <a:lnTo>
                    <a:pt x="41622" y="51738"/>
                  </a:lnTo>
                  <a:lnTo>
                    <a:pt x="0" y="74802"/>
                  </a:lnTo>
                  <a:lnTo>
                    <a:pt x="188341" y="389000"/>
                  </a:lnTo>
                  <a:lnTo>
                    <a:pt x="208329" y="377884"/>
                  </a:lnTo>
                  <a:lnTo>
                    <a:pt x="228996" y="368172"/>
                  </a:lnTo>
                  <a:lnTo>
                    <a:pt x="250259" y="359890"/>
                  </a:lnTo>
                  <a:lnTo>
                    <a:pt x="272034" y="353059"/>
                  </a:lnTo>
                  <a:lnTo>
                    <a:pt x="174371" y="0"/>
                  </a:lnTo>
                  <a:close/>
                </a:path>
              </a:pathLst>
            </a:custGeom>
            <a:solidFill>
              <a:srgbClr val="077C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82723" y="1257807"/>
              <a:ext cx="187960" cy="378460"/>
            </a:xfrm>
            <a:custGeom>
              <a:avLst/>
              <a:gdLst/>
              <a:ahLst/>
              <a:cxnLst/>
              <a:rect l="l" t="t" r="r" b="b"/>
              <a:pathLst>
                <a:path w="187960" h="378460">
                  <a:moveTo>
                    <a:pt x="187832" y="0"/>
                  </a:moveTo>
                  <a:lnTo>
                    <a:pt x="140303" y="1593"/>
                  </a:lnTo>
                  <a:lnTo>
                    <a:pt x="93059" y="6365"/>
                  </a:lnTo>
                  <a:lnTo>
                    <a:pt x="46243" y="14305"/>
                  </a:lnTo>
                  <a:lnTo>
                    <a:pt x="0" y="25400"/>
                  </a:lnTo>
                  <a:lnTo>
                    <a:pt x="97662" y="378459"/>
                  </a:lnTo>
                  <a:lnTo>
                    <a:pt x="119842" y="373125"/>
                  </a:lnTo>
                  <a:lnTo>
                    <a:pt x="142319" y="369316"/>
                  </a:lnTo>
                  <a:lnTo>
                    <a:pt x="165010" y="367030"/>
                  </a:lnTo>
                  <a:lnTo>
                    <a:pt x="187832" y="366268"/>
                  </a:lnTo>
                  <a:lnTo>
                    <a:pt x="187832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427477" y="1506092"/>
            <a:ext cx="193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23%</a:t>
            </a:r>
            <a:endParaRPr sz="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13964" y="2185238"/>
            <a:ext cx="193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23%</a:t>
            </a:r>
            <a:endParaRPr sz="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991232" y="2409189"/>
            <a:ext cx="193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14%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49222" y="2188209"/>
            <a:ext cx="193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11%</a:t>
            </a:r>
            <a:endParaRPr sz="7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86483" y="1485798"/>
            <a:ext cx="334010" cy="5765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91135">
              <a:lnSpc>
                <a:spcPct val="100000"/>
              </a:lnSpc>
              <a:spcBef>
                <a:spcPts val="135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5%</a:t>
            </a:r>
            <a:endParaRPr sz="7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40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5%</a:t>
            </a:r>
            <a:endParaRPr sz="700">
              <a:latin typeface="Arial"/>
              <a:cs typeface="Arial"/>
            </a:endParaRPr>
          </a:p>
          <a:p>
            <a:pPr marL="18415">
              <a:lnSpc>
                <a:spcPct val="100000"/>
              </a:lnSpc>
              <a:spcBef>
                <a:spcPts val="340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5%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6%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75917" y="1378965"/>
            <a:ext cx="3289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1050" b="1" spc="-30" baseline="-23809" dirty="0">
                <a:solidFill>
                  <a:srgbClr val="FFFFFF"/>
                </a:solidFill>
                <a:latin typeface="Arial"/>
                <a:cs typeface="Arial"/>
              </a:rPr>
              <a:t>4%</a:t>
            </a:r>
            <a:r>
              <a:rPr sz="700" b="1" spc="-20" dirty="0">
                <a:solidFill>
                  <a:srgbClr val="FFFFFF"/>
                </a:solidFill>
                <a:latin typeface="Arial"/>
                <a:cs typeface="Arial"/>
              </a:rPr>
              <a:t>4%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35508" y="1173479"/>
            <a:ext cx="47625" cy="205740"/>
            <a:chOff x="635508" y="1173479"/>
            <a:chExt cx="47625" cy="205740"/>
          </a:xfrm>
        </p:grpSpPr>
        <p:sp>
          <p:nvSpPr>
            <p:cNvPr id="25" name="object 25"/>
            <p:cNvSpPr/>
            <p:nvPr/>
          </p:nvSpPr>
          <p:spPr>
            <a:xfrm>
              <a:off x="635508" y="117347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35508" y="1333499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3" y="457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01040" y="846810"/>
            <a:ext cx="2229485" cy="560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0100" marR="5080" indent="-733425">
              <a:lnSpc>
                <a:spcPct val="113700"/>
              </a:lnSpc>
              <a:spcBef>
                <a:spcPts val="100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Top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10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thương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hiệu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cao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nhất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r>
              <a:rPr sz="600" spc="-10" dirty="0">
                <a:latin typeface="Arial"/>
                <a:cs typeface="Arial"/>
              </a:rPr>
              <a:t>apple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35"/>
              </a:spcBef>
            </a:pPr>
            <a:r>
              <a:rPr sz="600" spc="-10" dirty="0">
                <a:latin typeface="Arial"/>
                <a:cs typeface="Arial"/>
              </a:rPr>
              <a:t>samsung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35508" y="1491995"/>
            <a:ext cx="47625" cy="1161415"/>
            <a:chOff x="635508" y="1491995"/>
            <a:chExt cx="47625" cy="1161415"/>
          </a:xfrm>
        </p:grpSpPr>
        <p:sp>
          <p:nvSpPr>
            <p:cNvPr id="29" name="object 29"/>
            <p:cNvSpPr/>
            <p:nvPr/>
          </p:nvSpPr>
          <p:spPr>
            <a:xfrm>
              <a:off x="635508" y="1491995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5508" y="1652015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3" y="457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5508" y="181051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35508" y="196900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F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5508" y="212902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5508" y="228752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35508" y="244754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3" y="457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77C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35508" y="260603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01040" y="1449069"/>
            <a:ext cx="530860" cy="1231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la</a:t>
            </a:r>
            <a:r>
              <a:rPr sz="600" spc="6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roche-</a:t>
            </a:r>
            <a:r>
              <a:rPr sz="600" spc="-10" dirty="0">
                <a:latin typeface="Arial"/>
                <a:cs typeface="Arial"/>
              </a:rPr>
              <a:t>posay</a:t>
            </a:r>
            <a:endParaRPr sz="600">
              <a:latin typeface="Arial"/>
              <a:cs typeface="Arial"/>
            </a:endParaRPr>
          </a:p>
          <a:p>
            <a:pPr marR="183515">
              <a:lnSpc>
                <a:spcPct val="174100"/>
              </a:lnSpc>
            </a:pPr>
            <a:r>
              <a:rPr sz="600" spc="-10" dirty="0">
                <a:latin typeface="Arial"/>
                <a:cs typeface="Arial"/>
              </a:rPr>
              <a:t>xiaomi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fatz</a:t>
            </a:r>
            <a:r>
              <a:rPr sz="600" spc="4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baby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honda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lock&amp;lock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ensure</a:t>
            </a:r>
            <a:endParaRPr sz="600">
              <a:latin typeface="Arial"/>
              <a:cs typeface="Arial"/>
            </a:endParaRPr>
          </a:p>
          <a:p>
            <a:pPr marR="338455">
              <a:lnSpc>
                <a:spcPct val="174000"/>
              </a:lnSpc>
            </a:pPr>
            <a:r>
              <a:rPr sz="600" spc="-25" dirty="0">
                <a:latin typeface="Arial"/>
                <a:cs typeface="Arial"/>
              </a:rPr>
              <a:t>lg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oppo</a:t>
            </a:r>
            <a:endParaRPr sz="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46531" y="2932175"/>
            <a:ext cx="2794000" cy="76390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71120" rIns="0" bIns="0" rtlCol="0">
            <a:spAutoFit/>
          </a:bodyPr>
          <a:lstStyle/>
          <a:p>
            <a:pPr marL="297180" marR="352425">
              <a:lnSpc>
                <a:spcPct val="150000"/>
              </a:lnSpc>
              <a:spcBef>
                <a:spcPts val="560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10</a:t>
            </a:r>
            <a:r>
              <a:rPr sz="800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thương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hiệu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cao</a:t>
            </a:r>
            <a:r>
              <a:rPr sz="800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nhất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chiếm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6.59%</a:t>
            </a:r>
            <a:r>
              <a:rPr sz="800" b="1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1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toàn</a:t>
            </a:r>
            <a:r>
              <a:rPr sz="800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trường TMĐT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2023.</a:t>
            </a:r>
            <a:endParaRPr sz="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63467" y="2932175"/>
            <a:ext cx="2806065" cy="76390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71120" rIns="0" bIns="0" rtlCol="0">
            <a:spAutoFit/>
          </a:bodyPr>
          <a:lstStyle/>
          <a:p>
            <a:pPr marL="297180" marR="389255">
              <a:lnSpc>
                <a:spcPct val="150000"/>
              </a:lnSpc>
              <a:spcBef>
                <a:spcPts val="560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10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thương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hiệu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lượng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cao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nhất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chiếm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2.35%</a:t>
            </a:r>
            <a:r>
              <a:rPr sz="800" b="1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b="1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lượng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toàn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trường TMĐT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2023.</a:t>
            </a:r>
            <a:endParaRPr sz="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36575" y="3825950"/>
            <a:ext cx="423354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*Thống</a:t>
            </a:r>
            <a:r>
              <a:rPr sz="700" i="1" spc="9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kê</a:t>
            </a:r>
            <a:r>
              <a:rPr sz="7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trên</a:t>
            </a:r>
            <a:r>
              <a:rPr sz="700" i="1" spc="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các</a:t>
            </a:r>
            <a:r>
              <a:rPr sz="700" i="1" spc="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sàn</a:t>
            </a:r>
            <a:r>
              <a:rPr sz="700" i="1" spc="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Shopee,</a:t>
            </a:r>
            <a:r>
              <a:rPr sz="700" i="1" spc="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Lazada,</a:t>
            </a:r>
            <a:r>
              <a:rPr sz="700" i="1" spc="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Tiki,</a:t>
            </a:r>
            <a:r>
              <a:rPr sz="700" i="1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Sendo.</a:t>
            </a:r>
            <a:r>
              <a:rPr sz="7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Tỷ</a:t>
            </a:r>
            <a:r>
              <a:rPr sz="7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lệ</a:t>
            </a:r>
            <a:r>
              <a:rPr sz="700" i="1" spc="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trên</a:t>
            </a:r>
            <a:r>
              <a:rPr sz="700" i="1" spc="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biểu</a:t>
            </a:r>
            <a:r>
              <a:rPr sz="700" i="1" spc="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đồ</a:t>
            </a:r>
            <a:r>
              <a:rPr sz="700" i="1" spc="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so</a:t>
            </a:r>
            <a:r>
              <a:rPr sz="7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sánh</a:t>
            </a:r>
            <a:r>
              <a:rPr sz="700" i="1" spc="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giữa</a:t>
            </a:r>
            <a:r>
              <a:rPr sz="7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các</a:t>
            </a:r>
            <a:r>
              <a:rPr sz="700" i="1" spc="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thương</a:t>
            </a:r>
            <a:r>
              <a:rPr sz="700" i="1" spc="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hiệu</a:t>
            </a:r>
            <a:r>
              <a:rPr sz="700" i="1" spc="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top</a:t>
            </a:r>
            <a:r>
              <a:rPr sz="700" i="1" spc="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-25" dirty="0">
                <a:solidFill>
                  <a:srgbClr val="001F5F"/>
                </a:solidFill>
                <a:latin typeface="Calibri"/>
                <a:cs typeface="Calibri"/>
              </a:rPr>
              <a:t>10.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363467" y="769619"/>
            <a:ext cx="2806065" cy="2075814"/>
            <a:chOff x="3363467" y="769619"/>
            <a:chExt cx="2806065" cy="2075814"/>
          </a:xfrm>
        </p:grpSpPr>
        <p:sp>
          <p:nvSpPr>
            <p:cNvPr id="42" name="object 42"/>
            <p:cNvSpPr/>
            <p:nvPr/>
          </p:nvSpPr>
          <p:spPr>
            <a:xfrm>
              <a:off x="3363467" y="769619"/>
              <a:ext cx="2806065" cy="2075814"/>
            </a:xfrm>
            <a:custGeom>
              <a:avLst/>
              <a:gdLst/>
              <a:ahLst/>
              <a:cxnLst/>
              <a:rect l="l" t="t" r="r" b="b"/>
              <a:pathLst>
                <a:path w="2806065" h="2075814">
                  <a:moveTo>
                    <a:pt x="2805684" y="0"/>
                  </a:moveTo>
                  <a:lnTo>
                    <a:pt x="0" y="0"/>
                  </a:lnTo>
                  <a:lnTo>
                    <a:pt x="0" y="2075688"/>
                  </a:lnTo>
                  <a:lnTo>
                    <a:pt x="2805684" y="2075688"/>
                  </a:lnTo>
                  <a:lnTo>
                    <a:pt x="280568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442459" y="1256029"/>
              <a:ext cx="705485" cy="687070"/>
            </a:xfrm>
            <a:custGeom>
              <a:avLst/>
              <a:gdLst/>
              <a:ahLst/>
              <a:cxnLst/>
              <a:rect l="l" t="t" r="r" b="b"/>
              <a:pathLst>
                <a:path w="705485" h="687069">
                  <a:moveTo>
                    <a:pt x="0" y="0"/>
                  </a:moveTo>
                  <a:lnTo>
                    <a:pt x="0" y="367538"/>
                  </a:lnTo>
                  <a:lnTo>
                    <a:pt x="48158" y="370935"/>
                  </a:lnTo>
                  <a:lnTo>
                    <a:pt x="94290" y="380825"/>
                  </a:lnTo>
                  <a:lnTo>
                    <a:pt x="137913" y="396752"/>
                  </a:lnTo>
                  <a:lnTo>
                    <a:pt x="178544" y="418264"/>
                  </a:lnTo>
                  <a:lnTo>
                    <a:pt x="215699" y="444906"/>
                  </a:lnTo>
                  <a:lnTo>
                    <a:pt x="248895" y="476225"/>
                  </a:lnTo>
                  <a:lnTo>
                    <a:pt x="277649" y="511765"/>
                  </a:lnTo>
                  <a:lnTo>
                    <a:pt x="301478" y="551074"/>
                  </a:lnTo>
                  <a:lnTo>
                    <a:pt x="319899" y="593697"/>
                  </a:lnTo>
                  <a:lnTo>
                    <a:pt x="332427" y="639180"/>
                  </a:lnTo>
                  <a:lnTo>
                    <a:pt x="338581" y="687069"/>
                  </a:lnTo>
                  <a:lnTo>
                    <a:pt x="705357" y="665861"/>
                  </a:lnTo>
                  <a:lnTo>
                    <a:pt x="700928" y="617589"/>
                  </a:lnTo>
                  <a:lnTo>
                    <a:pt x="693344" y="570348"/>
                  </a:lnTo>
                  <a:lnTo>
                    <a:pt x="682715" y="524241"/>
                  </a:lnTo>
                  <a:lnTo>
                    <a:pt x="669152" y="479371"/>
                  </a:lnTo>
                  <a:lnTo>
                    <a:pt x="652765" y="435843"/>
                  </a:lnTo>
                  <a:lnTo>
                    <a:pt x="633662" y="393760"/>
                  </a:lnTo>
                  <a:lnTo>
                    <a:pt x="611955" y="353225"/>
                  </a:lnTo>
                  <a:lnTo>
                    <a:pt x="587753" y="314343"/>
                  </a:lnTo>
                  <a:lnTo>
                    <a:pt x="561165" y="277218"/>
                  </a:lnTo>
                  <a:lnTo>
                    <a:pt x="532302" y="241953"/>
                  </a:lnTo>
                  <a:lnTo>
                    <a:pt x="501273" y="208651"/>
                  </a:lnTo>
                  <a:lnTo>
                    <a:pt x="468188" y="177418"/>
                  </a:lnTo>
                  <a:lnTo>
                    <a:pt x="433158" y="148356"/>
                  </a:lnTo>
                  <a:lnTo>
                    <a:pt x="396292" y="121569"/>
                  </a:lnTo>
                  <a:lnTo>
                    <a:pt x="357699" y="97161"/>
                  </a:lnTo>
                  <a:lnTo>
                    <a:pt x="317491" y="75237"/>
                  </a:lnTo>
                  <a:lnTo>
                    <a:pt x="275775" y="55898"/>
                  </a:lnTo>
                  <a:lnTo>
                    <a:pt x="232663" y="39251"/>
                  </a:lnTo>
                  <a:lnTo>
                    <a:pt x="188265" y="25397"/>
                  </a:lnTo>
                  <a:lnTo>
                    <a:pt x="142689" y="14441"/>
                  </a:lnTo>
                  <a:lnTo>
                    <a:pt x="96047" y="6487"/>
                  </a:lnTo>
                  <a:lnTo>
                    <a:pt x="48447" y="1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591811" y="1921890"/>
              <a:ext cx="557530" cy="675640"/>
            </a:xfrm>
            <a:custGeom>
              <a:avLst/>
              <a:gdLst/>
              <a:ahLst/>
              <a:cxnLst/>
              <a:rect l="l" t="t" r="r" b="b"/>
              <a:pathLst>
                <a:path w="557529" h="675639">
                  <a:moveTo>
                    <a:pt x="556005" y="0"/>
                  </a:moveTo>
                  <a:lnTo>
                    <a:pt x="189229" y="21208"/>
                  </a:lnTo>
                  <a:lnTo>
                    <a:pt x="188386" y="71796"/>
                  </a:lnTo>
                  <a:lnTo>
                    <a:pt x="180218" y="120892"/>
                  </a:lnTo>
                  <a:lnTo>
                    <a:pt x="165131" y="167803"/>
                  </a:lnTo>
                  <a:lnTo>
                    <a:pt x="143525" y="211836"/>
                  </a:lnTo>
                  <a:lnTo>
                    <a:pt x="115806" y="252296"/>
                  </a:lnTo>
                  <a:lnTo>
                    <a:pt x="82377" y="288492"/>
                  </a:lnTo>
                  <a:lnTo>
                    <a:pt x="43640" y="319728"/>
                  </a:lnTo>
                  <a:lnTo>
                    <a:pt x="0" y="345313"/>
                  </a:lnTo>
                  <a:lnTo>
                    <a:pt x="161798" y="675132"/>
                  </a:lnTo>
                  <a:lnTo>
                    <a:pt x="205794" y="651597"/>
                  </a:lnTo>
                  <a:lnTo>
                    <a:pt x="247630" y="625288"/>
                  </a:lnTo>
                  <a:lnTo>
                    <a:pt x="287218" y="596355"/>
                  </a:lnTo>
                  <a:lnTo>
                    <a:pt x="324469" y="564950"/>
                  </a:lnTo>
                  <a:lnTo>
                    <a:pt x="359295" y="531222"/>
                  </a:lnTo>
                  <a:lnTo>
                    <a:pt x="391608" y="495321"/>
                  </a:lnTo>
                  <a:lnTo>
                    <a:pt x="421320" y="457397"/>
                  </a:lnTo>
                  <a:lnTo>
                    <a:pt x="448343" y="417602"/>
                  </a:lnTo>
                  <a:lnTo>
                    <a:pt x="472589" y="376085"/>
                  </a:lnTo>
                  <a:lnTo>
                    <a:pt x="493970" y="332996"/>
                  </a:lnTo>
                  <a:lnTo>
                    <a:pt x="512397" y="288486"/>
                  </a:lnTo>
                  <a:lnTo>
                    <a:pt x="527783" y="242706"/>
                  </a:lnTo>
                  <a:lnTo>
                    <a:pt x="540039" y="195804"/>
                  </a:lnTo>
                  <a:lnTo>
                    <a:pt x="549077" y="147933"/>
                  </a:lnTo>
                  <a:lnTo>
                    <a:pt x="554810" y="99241"/>
                  </a:lnTo>
                  <a:lnTo>
                    <a:pt x="557149" y="49880"/>
                  </a:lnTo>
                  <a:lnTo>
                    <a:pt x="55600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415662" y="2267203"/>
              <a:ext cx="338455" cy="401955"/>
            </a:xfrm>
            <a:custGeom>
              <a:avLst/>
              <a:gdLst/>
              <a:ahLst/>
              <a:cxnLst/>
              <a:rect l="l" t="t" r="r" b="b"/>
              <a:pathLst>
                <a:path w="338454" h="401955">
                  <a:moveTo>
                    <a:pt x="176149" y="0"/>
                  </a:moveTo>
                  <a:lnTo>
                    <a:pt x="137413" y="16057"/>
                  </a:lnTo>
                  <a:lnTo>
                    <a:pt x="97154" y="27209"/>
                  </a:lnTo>
                  <a:lnTo>
                    <a:pt x="55848" y="33361"/>
                  </a:lnTo>
                  <a:lnTo>
                    <a:pt x="13970" y="34417"/>
                  </a:lnTo>
                  <a:lnTo>
                    <a:pt x="0" y="401574"/>
                  </a:lnTo>
                  <a:lnTo>
                    <a:pt x="49997" y="401664"/>
                  </a:lnTo>
                  <a:lnTo>
                    <a:pt x="99722" y="398256"/>
                  </a:lnTo>
                  <a:lnTo>
                    <a:pt x="148993" y="391380"/>
                  </a:lnTo>
                  <a:lnTo>
                    <a:pt x="197631" y="381067"/>
                  </a:lnTo>
                  <a:lnTo>
                    <a:pt x="245456" y="367348"/>
                  </a:lnTo>
                  <a:lnTo>
                    <a:pt x="292288" y="350255"/>
                  </a:lnTo>
                  <a:lnTo>
                    <a:pt x="337947" y="329819"/>
                  </a:lnTo>
                  <a:lnTo>
                    <a:pt x="176149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088383" y="2256154"/>
              <a:ext cx="341630" cy="412750"/>
            </a:xfrm>
            <a:custGeom>
              <a:avLst/>
              <a:gdLst/>
              <a:ahLst/>
              <a:cxnLst/>
              <a:rect l="l" t="t" r="r" b="b"/>
              <a:pathLst>
                <a:path w="341629" h="412750">
                  <a:moveTo>
                    <a:pt x="184150" y="0"/>
                  </a:moveTo>
                  <a:lnTo>
                    <a:pt x="0" y="317881"/>
                  </a:lnTo>
                  <a:lnTo>
                    <a:pt x="43475" y="341090"/>
                  </a:lnTo>
                  <a:lnTo>
                    <a:pt x="88332" y="361156"/>
                  </a:lnTo>
                  <a:lnTo>
                    <a:pt x="134397" y="378030"/>
                  </a:lnTo>
                  <a:lnTo>
                    <a:pt x="181498" y="391662"/>
                  </a:lnTo>
                  <a:lnTo>
                    <a:pt x="229460" y="402004"/>
                  </a:lnTo>
                  <a:lnTo>
                    <a:pt x="278112" y="409007"/>
                  </a:lnTo>
                  <a:lnTo>
                    <a:pt x="327278" y="412623"/>
                  </a:lnTo>
                  <a:lnTo>
                    <a:pt x="341249" y="45466"/>
                  </a:lnTo>
                  <a:lnTo>
                    <a:pt x="300128" y="41344"/>
                  </a:lnTo>
                  <a:lnTo>
                    <a:pt x="259937" y="32305"/>
                  </a:lnTo>
                  <a:lnTo>
                    <a:pt x="221126" y="18480"/>
                  </a:lnTo>
                  <a:lnTo>
                    <a:pt x="184150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857116" y="2152649"/>
              <a:ext cx="415925" cy="421640"/>
            </a:xfrm>
            <a:custGeom>
              <a:avLst/>
              <a:gdLst/>
              <a:ahLst/>
              <a:cxnLst/>
              <a:rect l="l" t="t" r="r" b="b"/>
              <a:pathLst>
                <a:path w="415925" h="421639">
                  <a:moveTo>
                    <a:pt x="304419" y="0"/>
                  </a:moveTo>
                  <a:lnTo>
                    <a:pt x="0" y="205740"/>
                  </a:lnTo>
                  <a:lnTo>
                    <a:pt x="31480" y="248692"/>
                  </a:lnTo>
                  <a:lnTo>
                    <a:pt x="65997" y="289051"/>
                  </a:lnTo>
                  <a:lnTo>
                    <a:pt x="103393" y="326659"/>
                  </a:lnTo>
                  <a:lnTo>
                    <a:pt x="143510" y="361357"/>
                  </a:lnTo>
                  <a:lnTo>
                    <a:pt x="186187" y="392985"/>
                  </a:lnTo>
                  <a:lnTo>
                    <a:pt x="231267" y="421386"/>
                  </a:lnTo>
                  <a:lnTo>
                    <a:pt x="415417" y="103505"/>
                  </a:lnTo>
                  <a:lnTo>
                    <a:pt x="383357" y="82474"/>
                  </a:lnTo>
                  <a:lnTo>
                    <a:pt x="354012" y="58038"/>
                  </a:lnTo>
                  <a:lnTo>
                    <a:pt x="327620" y="30460"/>
                  </a:lnTo>
                  <a:lnTo>
                    <a:pt x="304419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744340" y="2014727"/>
              <a:ext cx="417195" cy="344170"/>
            </a:xfrm>
            <a:custGeom>
              <a:avLst/>
              <a:gdLst/>
              <a:ahLst/>
              <a:cxnLst/>
              <a:rect l="l" t="t" r="r" b="b"/>
              <a:pathLst>
                <a:path w="417195" h="344169">
                  <a:moveTo>
                    <a:pt x="362966" y="0"/>
                  </a:moveTo>
                  <a:lnTo>
                    <a:pt x="0" y="56514"/>
                  </a:lnTo>
                  <a:lnTo>
                    <a:pt x="9861" y="107515"/>
                  </a:lnTo>
                  <a:lnTo>
                    <a:pt x="23396" y="157517"/>
                  </a:lnTo>
                  <a:lnTo>
                    <a:pt x="40528" y="206327"/>
                  </a:lnTo>
                  <a:lnTo>
                    <a:pt x="61185" y="253750"/>
                  </a:lnTo>
                  <a:lnTo>
                    <a:pt x="85292" y="299593"/>
                  </a:lnTo>
                  <a:lnTo>
                    <a:pt x="112775" y="343662"/>
                  </a:lnTo>
                  <a:lnTo>
                    <a:pt x="417195" y="137921"/>
                  </a:lnTo>
                  <a:lnTo>
                    <a:pt x="397970" y="105852"/>
                  </a:lnTo>
                  <a:lnTo>
                    <a:pt x="382460" y="71961"/>
                  </a:lnTo>
                  <a:lnTo>
                    <a:pt x="370760" y="36570"/>
                  </a:lnTo>
                  <a:lnTo>
                    <a:pt x="362966" y="0"/>
                  </a:lnTo>
                  <a:close/>
                </a:path>
              </a:pathLst>
            </a:custGeom>
            <a:solidFill>
              <a:srgbClr val="FF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735982" y="1765299"/>
              <a:ext cx="381000" cy="306070"/>
            </a:xfrm>
            <a:custGeom>
              <a:avLst/>
              <a:gdLst/>
              <a:ahLst/>
              <a:cxnLst/>
              <a:rect l="l" t="t" r="r" b="b"/>
              <a:pathLst>
                <a:path w="381000" h="306069">
                  <a:moveTo>
                    <a:pt x="28043" y="0"/>
                  </a:moveTo>
                  <a:lnTo>
                    <a:pt x="15472" y="50046"/>
                  </a:lnTo>
                  <a:lnTo>
                    <a:pt x="6599" y="100739"/>
                  </a:lnTo>
                  <a:lnTo>
                    <a:pt x="1436" y="151876"/>
                  </a:lnTo>
                  <a:lnTo>
                    <a:pt x="0" y="203256"/>
                  </a:lnTo>
                  <a:lnTo>
                    <a:pt x="2302" y="254679"/>
                  </a:lnTo>
                  <a:lnTo>
                    <a:pt x="8358" y="305943"/>
                  </a:lnTo>
                  <a:lnTo>
                    <a:pt x="371324" y="249428"/>
                  </a:lnTo>
                  <a:lnTo>
                    <a:pt x="367651" y="212504"/>
                  </a:lnTo>
                  <a:lnTo>
                    <a:pt x="368038" y="175498"/>
                  </a:lnTo>
                  <a:lnTo>
                    <a:pt x="372449" y="138753"/>
                  </a:lnTo>
                  <a:lnTo>
                    <a:pt x="380849" y="102616"/>
                  </a:lnTo>
                  <a:lnTo>
                    <a:pt x="28043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764025" y="1497075"/>
              <a:ext cx="423545" cy="370840"/>
            </a:xfrm>
            <a:custGeom>
              <a:avLst/>
              <a:gdLst/>
              <a:ahLst/>
              <a:cxnLst/>
              <a:rect l="l" t="t" r="r" b="b"/>
              <a:pathLst>
                <a:path w="423545" h="370839">
                  <a:moveTo>
                    <a:pt x="147065" y="0"/>
                  </a:moveTo>
                  <a:lnTo>
                    <a:pt x="114538" y="39932"/>
                  </a:lnTo>
                  <a:lnTo>
                    <a:pt x="85090" y="82013"/>
                  </a:lnTo>
                  <a:lnTo>
                    <a:pt x="58816" y="126063"/>
                  </a:lnTo>
                  <a:lnTo>
                    <a:pt x="35813" y="171901"/>
                  </a:lnTo>
                  <a:lnTo>
                    <a:pt x="16176" y="219348"/>
                  </a:lnTo>
                  <a:lnTo>
                    <a:pt x="0" y="268223"/>
                  </a:lnTo>
                  <a:lnTo>
                    <a:pt x="352806" y="370839"/>
                  </a:lnTo>
                  <a:lnTo>
                    <a:pt x="365089" y="335913"/>
                  </a:lnTo>
                  <a:lnTo>
                    <a:pt x="381063" y="302593"/>
                  </a:lnTo>
                  <a:lnTo>
                    <a:pt x="400561" y="271202"/>
                  </a:lnTo>
                  <a:lnTo>
                    <a:pt x="423418" y="242062"/>
                  </a:lnTo>
                  <a:lnTo>
                    <a:pt x="147065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911091" y="1317497"/>
              <a:ext cx="393700" cy="421640"/>
            </a:xfrm>
            <a:custGeom>
              <a:avLst/>
              <a:gdLst/>
              <a:ahLst/>
              <a:cxnLst/>
              <a:rect l="l" t="t" r="r" b="b"/>
              <a:pathLst>
                <a:path w="393700" h="421639">
                  <a:moveTo>
                    <a:pt x="243459" y="0"/>
                  </a:moveTo>
                  <a:lnTo>
                    <a:pt x="197723" y="22386"/>
                  </a:lnTo>
                  <a:lnTo>
                    <a:pt x="153839" y="47940"/>
                  </a:lnTo>
                  <a:lnTo>
                    <a:pt x="111966" y="76549"/>
                  </a:lnTo>
                  <a:lnTo>
                    <a:pt x="72263" y="108100"/>
                  </a:lnTo>
                  <a:lnTo>
                    <a:pt x="34887" y="142481"/>
                  </a:lnTo>
                  <a:lnTo>
                    <a:pt x="0" y="179578"/>
                  </a:lnTo>
                  <a:lnTo>
                    <a:pt x="276352" y="421640"/>
                  </a:lnTo>
                  <a:lnTo>
                    <a:pt x="301930" y="395450"/>
                  </a:lnTo>
                  <a:lnTo>
                    <a:pt x="330104" y="372237"/>
                  </a:lnTo>
                  <a:lnTo>
                    <a:pt x="360612" y="352167"/>
                  </a:lnTo>
                  <a:lnTo>
                    <a:pt x="393192" y="335406"/>
                  </a:lnTo>
                  <a:lnTo>
                    <a:pt x="243459" y="0"/>
                  </a:lnTo>
                  <a:close/>
                </a:path>
              </a:pathLst>
            </a:custGeom>
            <a:solidFill>
              <a:srgbClr val="077C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154550" y="1256029"/>
              <a:ext cx="288290" cy="396875"/>
            </a:xfrm>
            <a:custGeom>
              <a:avLst/>
              <a:gdLst/>
              <a:ahLst/>
              <a:cxnLst/>
              <a:rect l="l" t="t" r="r" b="b"/>
              <a:pathLst>
                <a:path w="288289" h="396875">
                  <a:moveTo>
                    <a:pt x="287909" y="0"/>
                  </a:moveTo>
                  <a:lnTo>
                    <a:pt x="238430" y="1739"/>
                  </a:lnTo>
                  <a:lnTo>
                    <a:pt x="189305" y="6933"/>
                  </a:lnTo>
                  <a:lnTo>
                    <a:pt x="140716" y="15541"/>
                  </a:lnTo>
                  <a:lnTo>
                    <a:pt x="92846" y="27526"/>
                  </a:lnTo>
                  <a:lnTo>
                    <a:pt x="45879" y="42847"/>
                  </a:lnTo>
                  <a:lnTo>
                    <a:pt x="0" y="61468"/>
                  </a:lnTo>
                  <a:lnTo>
                    <a:pt x="149733" y="396875"/>
                  </a:lnTo>
                  <a:lnTo>
                    <a:pt x="182949" y="384147"/>
                  </a:lnTo>
                  <a:lnTo>
                    <a:pt x="217249" y="374967"/>
                  </a:lnTo>
                  <a:lnTo>
                    <a:pt x="252335" y="369407"/>
                  </a:lnTo>
                  <a:lnTo>
                    <a:pt x="287909" y="367538"/>
                  </a:lnTo>
                  <a:lnTo>
                    <a:pt x="287909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4712461" y="1515871"/>
            <a:ext cx="193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24%</a:t>
            </a:r>
            <a:endParaRPr sz="7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805171" y="2159888"/>
            <a:ext cx="193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18%</a:t>
            </a:r>
            <a:endParaRPr sz="7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207383" y="2407742"/>
            <a:ext cx="447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1050" b="1" baseline="3968" dirty="0">
                <a:solidFill>
                  <a:srgbClr val="FFFFFF"/>
                </a:solidFill>
                <a:latin typeface="Arial"/>
                <a:cs typeface="Arial"/>
              </a:rPr>
              <a:t>8%</a:t>
            </a:r>
            <a:r>
              <a:rPr sz="1050" b="1" spc="434" baseline="3968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8%</a:t>
            </a:r>
            <a:endParaRPr sz="7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021201" y="2278760"/>
            <a:ext cx="1428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7%</a:t>
            </a:r>
            <a:endParaRPr sz="7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855973" y="1644776"/>
            <a:ext cx="205740" cy="574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95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7%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7%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00">
              <a:latin typeface="Arial"/>
              <a:cs typeface="Arial"/>
            </a:endParaRPr>
          </a:p>
          <a:p>
            <a:pPr marL="34925">
              <a:lnSpc>
                <a:spcPct val="100000"/>
              </a:lnSpc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7%</a:t>
            </a:r>
            <a:endParaRPr sz="7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067555" y="1475358"/>
            <a:ext cx="1428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7%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5423915" y="1193291"/>
            <a:ext cx="47625" cy="205740"/>
            <a:chOff x="5423915" y="1193291"/>
            <a:chExt cx="47625" cy="205740"/>
          </a:xfrm>
        </p:grpSpPr>
        <p:sp>
          <p:nvSpPr>
            <p:cNvPr id="60" name="object 60"/>
            <p:cNvSpPr/>
            <p:nvPr/>
          </p:nvSpPr>
          <p:spPr>
            <a:xfrm>
              <a:off x="5423915" y="1193291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4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4" y="45719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5423915" y="135178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4" y="47243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3828922" y="842924"/>
            <a:ext cx="1983739" cy="673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3705" marR="99695" indent="-434340">
              <a:lnSpc>
                <a:spcPct val="114300"/>
              </a:lnSpc>
              <a:spcBef>
                <a:spcPts val="100"/>
              </a:spcBef>
            </a:pP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Top</a:t>
            </a:r>
            <a:r>
              <a:rPr sz="7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10</a:t>
            </a:r>
            <a:r>
              <a:rPr sz="7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thương</a:t>
            </a:r>
            <a:r>
              <a:rPr sz="7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hiệu</a:t>
            </a:r>
            <a:r>
              <a:rPr sz="7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7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7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7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7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7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-25" dirty="0">
                <a:solidFill>
                  <a:srgbClr val="001F5F"/>
                </a:solidFill>
                <a:latin typeface="Arial"/>
                <a:cs typeface="Arial"/>
              </a:rPr>
              <a:t>ra</a:t>
            </a:r>
            <a:r>
              <a:rPr sz="700" b="1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cao</a:t>
            </a:r>
            <a:r>
              <a:rPr sz="7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nhất</a:t>
            </a:r>
            <a:r>
              <a:rPr sz="7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7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7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-20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700">
              <a:latin typeface="Arial"/>
              <a:cs typeface="Arial"/>
            </a:endParaRPr>
          </a:p>
          <a:p>
            <a:pPr marL="1661160" marR="5080">
              <a:lnSpc>
                <a:spcPts val="1250"/>
              </a:lnSpc>
              <a:spcBef>
                <a:spcPts val="95"/>
              </a:spcBef>
            </a:pPr>
            <a:r>
              <a:rPr sz="600" spc="-20" dirty="0">
                <a:latin typeface="Arial"/>
                <a:cs typeface="Arial"/>
              </a:rPr>
              <a:t>deli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focallure</a:t>
            </a:r>
            <a:endParaRPr sz="600">
              <a:latin typeface="Arial"/>
              <a:cs typeface="Arial"/>
            </a:endParaRPr>
          </a:p>
          <a:p>
            <a:pPr marL="439420">
              <a:lnSpc>
                <a:spcPts val="585"/>
              </a:lnSpc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7%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423915" y="1511807"/>
            <a:ext cx="47625" cy="1163320"/>
            <a:chOff x="5423915" y="1511807"/>
            <a:chExt cx="47625" cy="1163320"/>
          </a:xfrm>
        </p:grpSpPr>
        <p:sp>
          <p:nvSpPr>
            <p:cNvPr id="64" name="object 64"/>
            <p:cNvSpPr/>
            <p:nvPr/>
          </p:nvSpPr>
          <p:spPr>
            <a:xfrm>
              <a:off x="5423915" y="151180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4" y="47243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423915" y="1671827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4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4" y="45719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00AF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5423915" y="183032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4" y="47243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423915" y="199034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4" y="47243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FF33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423915" y="2150363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4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4" y="45719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423915" y="230885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4" y="47243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423915" y="2468879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4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4" y="45719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077C8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423915" y="2627375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4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4" y="47243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2" name="object 72"/>
          <p:cNvSpPr txBox="1"/>
          <p:nvPr/>
        </p:nvSpPr>
        <p:spPr>
          <a:xfrm>
            <a:off x="5490336" y="1468627"/>
            <a:ext cx="530860" cy="1233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baseus</a:t>
            </a:r>
            <a:endParaRPr sz="600">
              <a:latin typeface="Arial"/>
              <a:cs typeface="Arial"/>
            </a:endParaRPr>
          </a:p>
          <a:p>
            <a:pPr marR="191135">
              <a:lnSpc>
                <a:spcPct val="174300"/>
              </a:lnSpc>
            </a:pPr>
            <a:r>
              <a:rPr sz="600" spc="-10" dirty="0">
                <a:latin typeface="Arial"/>
                <a:cs typeface="Arial"/>
              </a:rPr>
              <a:t>banobagi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xiaomi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inochi</a:t>
            </a:r>
            <a:endParaRPr sz="600">
              <a:latin typeface="Arial"/>
              <a:cs typeface="Arial"/>
            </a:endParaRPr>
          </a:p>
          <a:p>
            <a:pPr marR="5080">
              <a:lnSpc>
                <a:spcPct val="174400"/>
              </a:lnSpc>
              <a:spcBef>
                <a:spcPts val="5"/>
              </a:spcBef>
            </a:pPr>
            <a:r>
              <a:rPr sz="600" dirty="0">
                <a:latin typeface="Arial"/>
                <a:cs typeface="Arial"/>
              </a:rPr>
              <a:t>la</a:t>
            </a:r>
            <a:r>
              <a:rPr sz="600" spc="6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roche-</a:t>
            </a:r>
            <a:r>
              <a:rPr sz="600" spc="-10" dirty="0">
                <a:latin typeface="Arial"/>
                <a:cs typeface="Arial"/>
              </a:rPr>
              <a:t>posay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lock&amp;lock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cocoon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vaseline</a:t>
            </a:r>
            <a:endParaRPr sz="6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582159" y="4079544"/>
            <a:ext cx="16065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PHÂN</a:t>
            </a:r>
            <a:r>
              <a:rPr sz="600" b="1" spc="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TÍCH</a:t>
            </a:r>
            <a:r>
              <a:rPr sz="600" b="1" spc="-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50" dirty="0">
                <a:solidFill>
                  <a:srgbClr val="F05C25"/>
                </a:solidFill>
                <a:latin typeface="Arial"/>
                <a:cs typeface="Arial"/>
              </a:rPr>
              <a:t>CÁC</a:t>
            </a:r>
            <a:r>
              <a:rPr sz="600" b="1" spc="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SÀN</a:t>
            </a:r>
            <a:r>
              <a:rPr sz="600" b="1" spc="-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TMĐT</a:t>
            </a:r>
            <a:r>
              <a:rPr sz="600" b="1" spc="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NỬA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ĐẦU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5835" y="168005"/>
            <a:ext cx="618743" cy="1246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5602" y="164083"/>
            <a:ext cx="5448300" cy="617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1925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THỐNG</a:t>
            </a:r>
            <a:r>
              <a:rPr sz="800" b="1" spc="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75" dirty="0">
                <a:solidFill>
                  <a:srgbClr val="FA5F27"/>
                </a:solidFill>
                <a:latin typeface="Arial"/>
                <a:cs typeface="Arial"/>
              </a:rPr>
              <a:t>KÊ</a:t>
            </a:r>
            <a:r>
              <a:rPr sz="800" b="1" spc="3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NHÀ</a:t>
            </a:r>
            <a:r>
              <a:rPr sz="800" b="1" spc="2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BÁN</a:t>
            </a:r>
            <a:endParaRPr sz="800"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  <a:spcBef>
                <a:spcPts val="810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Danh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sách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cao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nhất,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ra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cao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nhất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Quý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II/2023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4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Shopee,</a:t>
            </a:r>
            <a:r>
              <a:rPr sz="8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Lazada,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Tiki,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Sendo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thứ hạng</a:t>
            </a:r>
            <a:r>
              <a:rPr sz="8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so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với Quý</a:t>
            </a:r>
            <a:r>
              <a:rPr sz="8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I/2023.</a:t>
            </a:r>
            <a:endParaRPr sz="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72632" y="4077715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A5F27"/>
                </a:solidFill>
                <a:latin typeface="Arial"/>
                <a:cs typeface="Arial"/>
              </a:rPr>
              <a:t>19</a:t>
            </a:r>
            <a:endParaRPr sz="6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1104" y="163067"/>
            <a:ext cx="45720" cy="1813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5965" y="4079544"/>
            <a:ext cx="18116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PHÂN</a:t>
            </a:r>
            <a:r>
              <a:rPr sz="600" b="1" spc="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TÍCH</a:t>
            </a:r>
            <a:r>
              <a:rPr sz="600" b="1" spc="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50" dirty="0">
                <a:solidFill>
                  <a:srgbClr val="F05C25"/>
                </a:solidFill>
                <a:latin typeface="Arial"/>
                <a:cs typeface="Arial"/>
              </a:rPr>
              <a:t>CÁC</a:t>
            </a:r>
            <a:r>
              <a:rPr sz="600" b="1" spc="2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SÀN</a:t>
            </a:r>
            <a:r>
              <a:rPr sz="6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TMĐT</a:t>
            </a:r>
            <a:r>
              <a:rPr sz="600" b="1" spc="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NỬA</a:t>
            </a:r>
            <a:r>
              <a:rPr sz="6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ĐẦU</a:t>
            </a:r>
            <a:r>
              <a:rPr sz="600" b="1" spc="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05C25"/>
                </a:solidFill>
                <a:latin typeface="Arial"/>
                <a:cs typeface="Arial"/>
              </a:rPr>
              <a:t>NĂM</a:t>
            </a:r>
            <a:r>
              <a:rPr sz="600" b="1" spc="-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05C25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1091" y="953922"/>
            <a:ext cx="2711450" cy="226695"/>
          </a:xfrm>
          <a:custGeom>
            <a:avLst/>
            <a:gdLst/>
            <a:ahLst/>
            <a:cxnLst/>
            <a:rect l="l" t="t" r="r" b="b"/>
            <a:pathLst>
              <a:path w="2711450" h="226694">
                <a:moveTo>
                  <a:pt x="2337308" y="0"/>
                </a:moveTo>
                <a:lnTo>
                  <a:pt x="0" y="0"/>
                </a:lnTo>
                <a:lnTo>
                  <a:pt x="0" y="226288"/>
                </a:lnTo>
                <a:lnTo>
                  <a:pt x="2337308" y="226288"/>
                </a:lnTo>
                <a:lnTo>
                  <a:pt x="2337308" y="0"/>
                </a:lnTo>
                <a:close/>
              </a:path>
              <a:path w="2711450" h="226694">
                <a:moveTo>
                  <a:pt x="2710853" y="0"/>
                </a:moveTo>
                <a:lnTo>
                  <a:pt x="2337320" y="0"/>
                </a:lnTo>
                <a:lnTo>
                  <a:pt x="2337320" y="226288"/>
                </a:lnTo>
                <a:lnTo>
                  <a:pt x="2710853" y="226288"/>
                </a:lnTo>
                <a:lnTo>
                  <a:pt x="2710853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51091" y="1459699"/>
            <a:ext cx="2711450" cy="787400"/>
          </a:xfrm>
          <a:custGeom>
            <a:avLst/>
            <a:gdLst/>
            <a:ahLst/>
            <a:cxnLst/>
            <a:rect l="l" t="t" r="r" b="b"/>
            <a:pathLst>
              <a:path w="2711450" h="787400">
                <a:moveTo>
                  <a:pt x="2337308" y="518261"/>
                </a:moveTo>
                <a:lnTo>
                  <a:pt x="0" y="518261"/>
                </a:lnTo>
                <a:lnTo>
                  <a:pt x="0" y="787057"/>
                </a:lnTo>
                <a:lnTo>
                  <a:pt x="2337308" y="787057"/>
                </a:lnTo>
                <a:lnTo>
                  <a:pt x="2337308" y="518261"/>
                </a:lnTo>
                <a:close/>
              </a:path>
              <a:path w="2711450" h="787400">
                <a:moveTo>
                  <a:pt x="2337308" y="0"/>
                </a:moveTo>
                <a:lnTo>
                  <a:pt x="0" y="0"/>
                </a:lnTo>
                <a:lnTo>
                  <a:pt x="0" y="279565"/>
                </a:lnTo>
                <a:lnTo>
                  <a:pt x="2337308" y="279565"/>
                </a:lnTo>
                <a:lnTo>
                  <a:pt x="2337308" y="0"/>
                </a:lnTo>
                <a:close/>
              </a:path>
              <a:path w="2711450" h="787400">
                <a:moveTo>
                  <a:pt x="2710853" y="518261"/>
                </a:moveTo>
                <a:lnTo>
                  <a:pt x="2337320" y="518261"/>
                </a:lnTo>
                <a:lnTo>
                  <a:pt x="2337320" y="787057"/>
                </a:lnTo>
                <a:lnTo>
                  <a:pt x="2710853" y="787057"/>
                </a:lnTo>
                <a:lnTo>
                  <a:pt x="2710853" y="518261"/>
                </a:lnTo>
                <a:close/>
              </a:path>
              <a:path w="2711450" h="787400">
                <a:moveTo>
                  <a:pt x="2710853" y="0"/>
                </a:moveTo>
                <a:lnTo>
                  <a:pt x="2337320" y="0"/>
                </a:lnTo>
                <a:lnTo>
                  <a:pt x="2337320" y="279565"/>
                </a:lnTo>
                <a:lnTo>
                  <a:pt x="2710853" y="279565"/>
                </a:lnTo>
                <a:lnTo>
                  <a:pt x="271085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1091" y="2515488"/>
            <a:ext cx="2711450" cy="263525"/>
          </a:xfrm>
          <a:custGeom>
            <a:avLst/>
            <a:gdLst/>
            <a:ahLst/>
            <a:cxnLst/>
            <a:rect l="l" t="t" r="r" b="b"/>
            <a:pathLst>
              <a:path w="2711450" h="263525">
                <a:moveTo>
                  <a:pt x="2337308" y="0"/>
                </a:moveTo>
                <a:lnTo>
                  <a:pt x="0" y="0"/>
                </a:lnTo>
                <a:lnTo>
                  <a:pt x="0" y="263525"/>
                </a:lnTo>
                <a:lnTo>
                  <a:pt x="2337308" y="263525"/>
                </a:lnTo>
                <a:lnTo>
                  <a:pt x="2337308" y="0"/>
                </a:lnTo>
                <a:close/>
              </a:path>
              <a:path w="2711450" h="263525">
                <a:moveTo>
                  <a:pt x="2710853" y="0"/>
                </a:moveTo>
                <a:lnTo>
                  <a:pt x="2337320" y="0"/>
                </a:lnTo>
                <a:lnTo>
                  <a:pt x="2337320" y="263525"/>
                </a:lnTo>
                <a:lnTo>
                  <a:pt x="2710853" y="263525"/>
                </a:lnTo>
                <a:lnTo>
                  <a:pt x="271085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1091" y="3047834"/>
            <a:ext cx="2711450" cy="269240"/>
          </a:xfrm>
          <a:custGeom>
            <a:avLst/>
            <a:gdLst/>
            <a:ahLst/>
            <a:cxnLst/>
            <a:rect l="l" t="t" r="r" b="b"/>
            <a:pathLst>
              <a:path w="2711450" h="269239">
                <a:moveTo>
                  <a:pt x="2337308" y="0"/>
                </a:moveTo>
                <a:lnTo>
                  <a:pt x="0" y="0"/>
                </a:lnTo>
                <a:lnTo>
                  <a:pt x="0" y="268808"/>
                </a:lnTo>
                <a:lnTo>
                  <a:pt x="2337308" y="268808"/>
                </a:lnTo>
                <a:lnTo>
                  <a:pt x="2337308" y="0"/>
                </a:lnTo>
                <a:close/>
              </a:path>
              <a:path w="2711450" h="269239">
                <a:moveTo>
                  <a:pt x="2710853" y="0"/>
                </a:moveTo>
                <a:lnTo>
                  <a:pt x="2337320" y="0"/>
                </a:lnTo>
                <a:lnTo>
                  <a:pt x="2337320" y="268808"/>
                </a:lnTo>
                <a:lnTo>
                  <a:pt x="2710853" y="268808"/>
                </a:lnTo>
                <a:lnTo>
                  <a:pt x="271085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1091" y="3585463"/>
            <a:ext cx="2711450" cy="269240"/>
          </a:xfrm>
          <a:custGeom>
            <a:avLst/>
            <a:gdLst/>
            <a:ahLst/>
            <a:cxnLst/>
            <a:rect l="l" t="t" r="r" b="b"/>
            <a:pathLst>
              <a:path w="2711450" h="269239">
                <a:moveTo>
                  <a:pt x="2337308" y="0"/>
                </a:moveTo>
                <a:lnTo>
                  <a:pt x="0" y="0"/>
                </a:lnTo>
                <a:lnTo>
                  <a:pt x="0" y="268795"/>
                </a:lnTo>
                <a:lnTo>
                  <a:pt x="2337308" y="268795"/>
                </a:lnTo>
                <a:lnTo>
                  <a:pt x="2337308" y="0"/>
                </a:lnTo>
                <a:close/>
              </a:path>
              <a:path w="2711450" h="269239">
                <a:moveTo>
                  <a:pt x="2710853" y="0"/>
                </a:moveTo>
                <a:lnTo>
                  <a:pt x="2337320" y="0"/>
                </a:lnTo>
                <a:lnTo>
                  <a:pt x="2337320" y="268795"/>
                </a:lnTo>
                <a:lnTo>
                  <a:pt x="2710853" y="268795"/>
                </a:lnTo>
                <a:lnTo>
                  <a:pt x="2710853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20344" y="988517"/>
            <a:ext cx="1800860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shop</a:t>
            </a:r>
            <a:r>
              <a:rPr sz="8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z="800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8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FFFFFF"/>
                </a:solidFill>
                <a:latin typeface="Arial"/>
                <a:cs typeface="Arial"/>
              </a:rPr>
              <a:t>thu</a:t>
            </a: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cao</a:t>
            </a: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FFFFF"/>
                </a:solidFill>
                <a:latin typeface="Arial"/>
                <a:cs typeface="Arial"/>
              </a:rPr>
              <a:t>nhất</a:t>
            </a:r>
            <a:endParaRPr sz="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9371" y="1252854"/>
            <a:ext cx="50165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Tiki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Trading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89275" y="1253108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Arial"/>
                <a:cs typeface="Arial"/>
              </a:rPr>
              <a:t>0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9371" y="1532381"/>
            <a:ext cx="8655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Apple Flagship</a:t>
            </a:r>
            <a:r>
              <a:rPr sz="700" spc="-10" dirty="0">
                <a:latin typeface="Arial"/>
                <a:cs typeface="Arial"/>
              </a:rPr>
              <a:t> Store</a:t>
            </a:r>
            <a:endParaRPr sz="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89275" y="1532635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Arial"/>
                <a:cs typeface="Arial"/>
              </a:rPr>
              <a:t>0</a:t>
            </a:r>
            <a:endParaRPr sz="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9371" y="1791461"/>
            <a:ext cx="8655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Apple Flagship</a:t>
            </a:r>
            <a:r>
              <a:rPr sz="700" spc="-10" dirty="0">
                <a:latin typeface="Arial"/>
                <a:cs typeface="Arial"/>
              </a:rPr>
              <a:t> Store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089275" y="1791969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9371" y="2045334"/>
            <a:ext cx="15265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Unilever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Việt</a:t>
            </a:r>
            <a:r>
              <a:rPr sz="700" spc="3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Nam</a:t>
            </a:r>
            <a:r>
              <a:rPr sz="700" spc="55" dirty="0">
                <a:latin typeface="Arial"/>
                <a:cs typeface="Arial"/>
              </a:rPr>
              <a:t> </a:t>
            </a:r>
            <a:r>
              <a:rPr sz="700" spc="-95" dirty="0">
                <a:latin typeface="Arial"/>
                <a:cs typeface="Arial"/>
              </a:rPr>
              <a:t>_</a:t>
            </a:r>
            <a:r>
              <a:rPr sz="700" spc="6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Health</a:t>
            </a:r>
            <a:r>
              <a:rPr sz="700" spc="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&amp;</a:t>
            </a:r>
            <a:r>
              <a:rPr sz="700" spc="7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Beauty</a:t>
            </a:r>
            <a:endParaRPr sz="7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89275" y="2045588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9371" y="2314193"/>
            <a:ext cx="10115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ShopDunk</a:t>
            </a:r>
            <a:r>
              <a:rPr sz="700" spc="8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Official</a:t>
            </a:r>
            <a:r>
              <a:rPr sz="700" spc="8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Store</a:t>
            </a:r>
            <a:endParaRPr sz="7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89275" y="2314447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9371" y="2580512"/>
            <a:ext cx="11036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Vinamilk-</a:t>
            </a:r>
            <a:r>
              <a:rPr sz="700" spc="-10" dirty="0">
                <a:latin typeface="Arial"/>
                <a:cs typeface="Arial"/>
              </a:rPr>
              <a:t>Giấc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Mơ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Sữa</a:t>
            </a:r>
            <a:r>
              <a:rPr sz="700" spc="3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Việt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38982" y="2580893"/>
            <a:ext cx="12636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latin typeface="Arial"/>
                <a:cs typeface="Arial"/>
              </a:rPr>
              <a:t>69</a:t>
            </a:r>
            <a:endParaRPr sz="7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9371" y="2846577"/>
            <a:ext cx="11766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La</a:t>
            </a:r>
            <a:r>
              <a:rPr sz="700" spc="-10" dirty="0">
                <a:latin typeface="Arial"/>
                <a:cs typeface="Arial"/>
              </a:rPr>
              <a:t> Roche-Posay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Chính</a:t>
            </a:r>
            <a:r>
              <a:rPr sz="700" spc="-3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Hãng</a:t>
            </a:r>
            <a:endParaRPr sz="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060319" y="2846654"/>
            <a:ext cx="1054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-</a:t>
            </a:r>
            <a:r>
              <a:rPr sz="700" spc="-50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09371" y="3115157"/>
            <a:ext cx="11010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L'Oreal</a:t>
            </a:r>
            <a:r>
              <a:rPr sz="700" spc="3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Paris</a:t>
            </a:r>
            <a:r>
              <a:rPr sz="700" spc="4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Official</a:t>
            </a:r>
            <a:r>
              <a:rPr sz="700" spc="3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Store</a:t>
            </a:r>
            <a:endParaRPr sz="7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89275" y="3116071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Arial"/>
                <a:cs typeface="Arial"/>
              </a:rPr>
              <a:t>9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09371" y="3384600"/>
            <a:ext cx="11423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30" dirty="0">
                <a:latin typeface="Arial"/>
                <a:cs typeface="Arial"/>
              </a:rPr>
              <a:t>SAMSUNG</a:t>
            </a:r>
            <a:r>
              <a:rPr sz="700" spc="1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OFFICIAL</a:t>
            </a:r>
            <a:r>
              <a:rPr sz="700" spc="15" dirty="0">
                <a:latin typeface="Arial"/>
                <a:cs typeface="Arial"/>
              </a:rPr>
              <a:t> </a:t>
            </a:r>
            <a:r>
              <a:rPr sz="700" spc="-45" dirty="0">
                <a:latin typeface="Arial"/>
                <a:cs typeface="Arial"/>
              </a:rPr>
              <a:t>STORE</a:t>
            </a:r>
            <a:endParaRPr sz="7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060319" y="3384905"/>
            <a:ext cx="1054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-</a:t>
            </a:r>
            <a:r>
              <a:rPr sz="700" spc="-50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09371" y="3653434"/>
            <a:ext cx="12687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Gian Hàng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Ensure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Chính</a:t>
            </a:r>
            <a:r>
              <a:rPr sz="700" spc="-20" dirty="0">
                <a:latin typeface="Arial"/>
                <a:cs typeface="Arial"/>
              </a:rPr>
              <a:t> Hãng</a:t>
            </a:r>
            <a:endParaRPr sz="7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089275" y="3653738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Arial"/>
                <a:cs typeface="Arial"/>
              </a:rPr>
              <a:t>9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07491" y="1502663"/>
            <a:ext cx="2490470" cy="702945"/>
            <a:chOff x="507491" y="1502663"/>
            <a:chExt cx="2490470" cy="702945"/>
          </a:xfrm>
        </p:grpSpPr>
        <p:pic>
          <p:nvPicPr>
            <p:cNvPr id="34" name="object 3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780" y="1502663"/>
              <a:ext cx="182880" cy="17983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780" y="2025395"/>
              <a:ext cx="182880" cy="17983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0780" y="1780031"/>
              <a:ext cx="182880" cy="18135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491" y="1560575"/>
              <a:ext cx="187451" cy="9296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491" y="1815083"/>
              <a:ext cx="187451" cy="9296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491" y="2071115"/>
              <a:ext cx="187451" cy="9296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871977" y="1579625"/>
              <a:ext cx="113030" cy="45720"/>
            </a:xfrm>
            <a:custGeom>
              <a:avLst/>
              <a:gdLst/>
              <a:ahLst/>
              <a:cxnLst/>
              <a:rect l="l" t="t" r="r" b="b"/>
              <a:pathLst>
                <a:path w="113030" h="45719">
                  <a:moveTo>
                    <a:pt x="112775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112775" y="45719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871977" y="1579625"/>
              <a:ext cx="113030" cy="45720"/>
            </a:xfrm>
            <a:custGeom>
              <a:avLst/>
              <a:gdLst/>
              <a:ahLst/>
              <a:cxnLst/>
              <a:rect l="l" t="t" r="r" b="b"/>
              <a:pathLst>
                <a:path w="113030" h="45719">
                  <a:moveTo>
                    <a:pt x="0" y="45719"/>
                  </a:moveTo>
                  <a:lnTo>
                    <a:pt x="112775" y="45719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878836" y="1812035"/>
              <a:ext cx="104139" cy="347980"/>
            </a:xfrm>
            <a:custGeom>
              <a:avLst/>
              <a:gdLst/>
              <a:ahLst/>
              <a:cxnLst/>
              <a:rect l="l" t="t" r="r" b="b"/>
              <a:pathLst>
                <a:path w="104139" h="347980">
                  <a:moveTo>
                    <a:pt x="97536" y="347472"/>
                  </a:moveTo>
                  <a:lnTo>
                    <a:pt x="48768" y="259080"/>
                  </a:lnTo>
                  <a:lnTo>
                    <a:pt x="0" y="347472"/>
                  </a:lnTo>
                  <a:lnTo>
                    <a:pt x="97536" y="347472"/>
                  </a:lnTo>
                  <a:close/>
                </a:path>
                <a:path w="104139" h="347980">
                  <a:moveTo>
                    <a:pt x="103632" y="89916"/>
                  </a:moveTo>
                  <a:lnTo>
                    <a:pt x="54864" y="0"/>
                  </a:lnTo>
                  <a:lnTo>
                    <a:pt x="6096" y="89916"/>
                  </a:lnTo>
                  <a:lnTo>
                    <a:pt x="103632" y="89916"/>
                  </a:lnTo>
                  <a:close/>
                </a:path>
              </a:pathLst>
            </a:custGeom>
            <a:solidFill>
              <a:srgbClr val="059B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502919" y="2307335"/>
            <a:ext cx="2473960" cy="425450"/>
            <a:chOff x="502919" y="2307335"/>
            <a:chExt cx="2473960" cy="425450"/>
          </a:xfrm>
        </p:grpSpPr>
        <p:pic>
          <p:nvPicPr>
            <p:cNvPr id="44" name="object 4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0780" y="2551175"/>
              <a:ext cx="182880" cy="181355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780" y="2307335"/>
              <a:ext cx="182880" cy="17983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491" y="2601467"/>
              <a:ext cx="187451" cy="92964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878836" y="2342387"/>
              <a:ext cx="97790" cy="90170"/>
            </a:xfrm>
            <a:custGeom>
              <a:avLst/>
              <a:gdLst/>
              <a:ahLst/>
              <a:cxnLst/>
              <a:rect l="l" t="t" r="r" b="b"/>
              <a:pathLst>
                <a:path w="97789" h="90169">
                  <a:moveTo>
                    <a:pt x="48768" y="0"/>
                  </a:moveTo>
                  <a:lnTo>
                    <a:pt x="0" y="89915"/>
                  </a:lnTo>
                  <a:lnTo>
                    <a:pt x="97536" y="89915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059B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919" y="2331719"/>
              <a:ext cx="187451" cy="92963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2878836" y="2595371"/>
              <a:ext cx="97790" cy="90170"/>
            </a:xfrm>
            <a:custGeom>
              <a:avLst/>
              <a:gdLst/>
              <a:ahLst/>
              <a:cxnLst/>
              <a:rect l="l" t="t" r="r" b="b"/>
              <a:pathLst>
                <a:path w="97789" h="90169">
                  <a:moveTo>
                    <a:pt x="48768" y="0"/>
                  </a:moveTo>
                  <a:lnTo>
                    <a:pt x="0" y="89916"/>
                  </a:lnTo>
                  <a:lnTo>
                    <a:pt x="97536" y="89916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059B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0" name="object 5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430779" y="1225295"/>
            <a:ext cx="182880" cy="182880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502919" y="2833115"/>
            <a:ext cx="2481580" cy="687705"/>
            <a:chOff x="502919" y="2833115"/>
            <a:chExt cx="2481580" cy="687705"/>
          </a:xfrm>
        </p:grpSpPr>
        <p:pic>
          <p:nvPicPr>
            <p:cNvPr id="52" name="object 5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780" y="3078479"/>
              <a:ext cx="182880" cy="179831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780" y="2833115"/>
              <a:ext cx="182880" cy="179831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780" y="3340607"/>
              <a:ext cx="182880" cy="17983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919" y="2866643"/>
              <a:ext cx="187451" cy="9296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2919" y="3134867"/>
              <a:ext cx="187451" cy="92963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2878836" y="2868167"/>
              <a:ext cx="97790" cy="90170"/>
            </a:xfrm>
            <a:custGeom>
              <a:avLst/>
              <a:gdLst/>
              <a:ahLst/>
              <a:cxnLst/>
              <a:rect l="l" t="t" r="r" b="b"/>
              <a:pathLst>
                <a:path w="97789" h="90169">
                  <a:moveTo>
                    <a:pt x="97536" y="0"/>
                  </a:moveTo>
                  <a:lnTo>
                    <a:pt x="0" y="0"/>
                  </a:lnTo>
                  <a:lnTo>
                    <a:pt x="48768" y="89916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887980" y="3139439"/>
              <a:ext cx="96520" cy="90170"/>
            </a:xfrm>
            <a:custGeom>
              <a:avLst/>
              <a:gdLst/>
              <a:ahLst/>
              <a:cxnLst/>
              <a:rect l="l" t="t" r="r" b="b"/>
              <a:pathLst>
                <a:path w="96519" h="90169">
                  <a:moveTo>
                    <a:pt x="48006" y="0"/>
                  </a:moveTo>
                  <a:lnTo>
                    <a:pt x="0" y="89915"/>
                  </a:lnTo>
                  <a:lnTo>
                    <a:pt x="96012" y="89915"/>
                  </a:lnTo>
                  <a:lnTo>
                    <a:pt x="48006" y="0"/>
                  </a:lnTo>
                  <a:close/>
                </a:path>
              </a:pathLst>
            </a:custGeom>
            <a:solidFill>
              <a:srgbClr val="059B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878836" y="3425951"/>
              <a:ext cx="97790" cy="90170"/>
            </a:xfrm>
            <a:custGeom>
              <a:avLst/>
              <a:gdLst/>
              <a:ahLst/>
              <a:cxnLst/>
              <a:rect l="l" t="t" r="r" b="b"/>
              <a:pathLst>
                <a:path w="97789" h="90170">
                  <a:moveTo>
                    <a:pt x="97536" y="0"/>
                  </a:moveTo>
                  <a:lnTo>
                    <a:pt x="0" y="0"/>
                  </a:lnTo>
                  <a:lnTo>
                    <a:pt x="48768" y="89915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0" name="object 6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2919" y="3403091"/>
              <a:ext cx="187451" cy="92964"/>
            </a:xfrm>
            <a:prstGeom prst="rect">
              <a:avLst/>
            </a:prstGeom>
          </p:spPr>
        </p:pic>
      </p:grpSp>
      <p:grpSp>
        <p:nvGrpSpPr>
          <p:cNvPr id="61" name="object 61"/>
          <p:cNvGrpSpPr/>
          <p:nvPr/>
        </p:nvGrpSpPr>
        <p:grpSpPr>
          <a:xfrm>
            <a:off x="502919" y="3619500"/>
            <a:ext cx="2473960" cy="180340"/>
            <a:chOff x="502919" y="3619500"/>
            <a:chExt cx="2473960" cy="180340"/>
          </a:xfrm>
        </p:grpSpPr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0780" y="3619500"/>
              <a:ext cx="182880" cy="17983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2878836" y="3677411"/>
              <a:ext cx="97790" cy="90170"/>
            </a:xfrm>
            <a:custGeom>
              <a:avLst/>
              <a:gdLst/>
              <a:ahLst/>
              <a:cxnLst/>
              <a:rect l="l" t="t" r="r" b="b"/>
              <a:pathLst>
                <a:path w="97789" h="90170">
                  <a:moveTo>
                    <a:pt x="48768" y="0"/>
                  </a:moveTo>
                  <a:lnTo>
                    <a:pt x="0" y="89915"/>
                  </a:lnTo>
                  <a:lnTo>
                    <a:pt x="97536" y="89915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059B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2919" y="3663696"/>
              <a:ext cx="187451" cy="92964"/>
            </a:xfrm>
            <a:prstGeom prst="rect">
              <a:avLst/>
            </a:prstGeom>
          </p:spPr>
        </p:pic>
      </p:grpSp>
      <p:sp>
        <p:nvSpPr>
          <p:cNvPr id="65" name="object 65"/>
          <p:cNvSpPr/>
          <p:nvPr/>
        </p:nvSpPr>
        <p:spPr>
          <a:xfrm>
            <a:off x="3403600" y="953960"/>
            <a:ext cx="2767965" cy="224154"/>
          </a:xfrm>
          <a:custGeom>
            <a:avLst/>
            <a:gdLst/>
            <a:ahLst/>
            <a:cxnLst/>
            <a:rect l="l" t="t" r="r" b="b"/>
            <a:pathLst>
              <a:path w="2767965" h="224155">
                <a:moveTo>
                  <a:pt x="2767914" y="0"/>
                </a:moveTo>
                <a:lnTo>
                  <a:pt x="2362200" y="0"/>
                </a:lnTo>
                <a:lnTo>
                  <a:pt x="0" y="0"/>
                </a:lnTo>
                <a:lnTo>
                  <a:pt x="0" y="223837"/>
                </a:lnTo>
                <a:lnTo>
                  <a:pt x="2362200" y="223837"/>
                </a:lnTo>
                <a:lnTo>
                  <a:pt x="2767914" y="223837"/>
                </a:lnTo>
                <a:lnTo>
                  <a:pt x="2767914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403600" y="1446224"/>
            <a:ext cx="2767965" cy="268605"/>
          </a:xfrm>
          <a:custGeom>
            <a:avLst/>
            <a:gdLst/>
            <a:ahLst/>
            <a:cxnLst/>
            <a:rect l="l" t="t" r="r" b="b"/>
            <a:pathLst>
              <a:path w="2767965" h="268605">
                <a:moveTo>
                  <a:pt x="2767914" y="0"/>
                </a:moveTo>
                <a:lnTo>
                  <a:pt x="2362200" y="0"/>
                </a:lnTo>
                <a:lnTo>
                  <a:pt x="0" y="0"/>
                </a:lnTo>
                <a:lnTo>
                  <a:pt x="0" y="268528"/>
                </a:lnTo>
                <a:lnTo>
                  <a:pt x="2362200" y="268528"/>
                </a:lnTo>
                <a:lnTo>
                  <a:pt x="2767914" y="268528"/>
                </a:lnTo>
                <a:lnTo>
                  <a:pt x="276791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403600" y="1983308"/>
            <a:ext cx="2767965" cy="268605"/>
          </a:xfrm>
          <a:custGeom>
            <a:avLst/>
            <a:gdLst/>
            <a:ahLst/>
            <a:cxnLst/>
            <a:rect l="l" t="t" r="r" b="b"/>
            <a:pathLst>
              <a:path w="2767965" h="268605">
                <a:moveTo>
                  <a:pt x="2767914" y="0"/>
                </a:moveTo>
                <a:lnTo>
                  <a:pt x="2362200" y="0"/>
                </a:lnTo>
                <a:lnTo>
                  <a:pt x="0" y="0"/>
                </a:lnTo>
                <a:lnTo>
                  <a:pt x="0" y="268528"/>
                </a:lnTo>
                <a:lnTo>
                  <a:pt x="2362200" y="268528"/>
                </a:lnTo>
                <a:lnTo>
                  <a:pt x="2767914" y="268528"/>
                </a:lnTo>
                <a:lnTo>
                  <a:pt x="276791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03600" y="2520390"/>
            <a:ext cx="2767965" cy="268605"/>
          </a:xfrm>
          <a:custGeom>
            <a:avLst/>
            <a:gdLst/>
            <a:ahLst/>
            <a:cxnLst/>
            <a:rect l="l" t="t" r="r" b="b"/>
            <a:pathLst>
              <a:path w="2767965" h="268605">
                <a:moveTo>
                  <a:pt x="2767914" y="0"/>
                </a:moveTo>
                <a:lnTo>
                  <a:pt x="2362200" y="0"/>
                </a:lnTo>
                <a:lnTo>
                  <a:pt x="0" y="0"/>
                </a:lnTo>
                <a:lnTo>
                  <a:pt x="0" y="268528"/>
                </a:lnTo>
                <a:lnTo>
                  <a:pt x="2362200" y="268528"/>
                </a:lnTo>
                <a:lnTo>
                  <a:pt x="2767914" y="268528"/>
                </a:lnTo>
                <a:lnTo>
                  <a:pt x="276791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403600" y="3057474"/>
            <a:ext cx="2767965" cy="268605"/>
          </a:xfrm>
          <a:custGeom>
            <a:avLst/>
            <a:gdLst/>
            <a:ahLst/>
            <a:cxnLst/>
            <a:rect l="l" t="t" r="r" b="b"/>
            <a:pathLst>
              <a:path w="2767965" h="268604">
                <a:moveTo>
                  <a:pt x="2767914" y="0"/>
                </a:moveTo>
                <a:lnTo>
                  <a:pt x="2362200" y="0"/>
                </a:lnTo>
                <a:lnTo>
                  <a:pt x="0" y="0"/>
                </a:lnTo>
                <a:lnTo>
                  <a:pt x="0" y="268528"/>
                </a:lnTo>
                <a:lnTo>
                  <a:pt x="2362200" y="268528"/>
                </a:lnTo>
                <a:lnTo>
                  <a:pt x="2767914" y="268528"/>
                </a:lnTo>
                <a:lnTo>
                  <a:pt x="276791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403600" y="3594544"/>
            <a:ext cx="2767965" cy="268605"/>
          </a:xfrm>
          <a:custGeom>
            <a:avLst/>
            <a:gdLst/>
            <a:ahLst/>
            <a:cxnLst/>
            <a:rect l="l" t="t" r="r" b="b"/>
            <a:pathLst>
              <a:path w="2767965" h="268604">
                <a:moveTo>
                  <a:pt x="2767914" y="0"/>
                </a:moveTo>
                <a:lnTo>
                  <a:pt x="2362200" y="0"/>
                </a:lnTo>
                <a:lnTo>
                  <a:pt x="0" y="0"/>
                </a:lnTo>
                <a:lnTo>
                  <a:pt x="0" y="268528"/>
                </a:lnTo>
                <a:lnTo>
                  <a:pt x="2362200" y="268528"/>
                </a:lnTo>
                <a:lnTo>
                  <a:pt x="2767914" y="268528"/>
                </a:lnTo>
                <a:lnTo>
                  <a:pt x="276791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518661" y="988313"/>
            <a:ext cx="213296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Top</a:t>
            </a:r>
            <a:r>
              <a:rPr sz="8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shop</a:t>
            </a:r>
            <a:r>
              <a:rPr sz="800" b="1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z="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sản</a:t>
            </a:r>
            <a:r>
              <a:rPr sz="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phẩm</a:t>
            </a:r>
            <a:r>
              <a:rPr sz="8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bán</a:t>
            </a:r>
            <a:r>
              <a:rPr sz="8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FFFFF"/>
                </a:solidFill>
                <a:latin typeface="Arial"/>
                <a:cs typeface="Arial"/>
              </a:rPr>
              <a:t>cao</a:t>
            </a:r>
            <a:r>
              <a:rPr sz="8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FFFFF"/>
                </a:solidFill>
                <a:latin typeface="Arial"/>
                <a:cs typeface="Arial"/>
              </a:rPr>
              <a:t>nhất</a:t>
            </a:r>
            <a:endParaRPr sz="8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3448558" y="1245234"/>
            <a:ext cx="140779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SHIN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75" dirty="0">
                <a:latin typeface="Arial"/>
                <a:cs typeface="Arial"/>
              </a:rPr>
              <a:t>CASE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-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ỐP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LƯNG</a:t>
            </a:r>
            <a:r>
              <a:rPr sz="700" dirty="0">
                <a:latin typeface="Arial"/>
                <a:cs typeface="Arial"/>
              </a:rPr>
              <a:t> -</a:t>
            </a:r>
            <a:r>
              <a:rPr sz="700" spc="-2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MÔ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HÌNH</a:t>
            </a:r>
            <a:endParaRPr sz="7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099428" y="1245234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Arial"/>
                <a:cs typeface="Arial"/>
              </a:rPr>
              <a:t>8</a:t>
            </a:r>
            <a:endParaRPr sz="7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3448558" y="1513712"/>
            <a:ext cx="6731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Tín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Phong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Shop</a:t>
            </a:r>
            <a:endParaRPr sz="7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6070472" y="1513712"/>
            <a:ext cx="1054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-</a:t>
            </a:r>
            <a:r>
              <a:rPr sz="700" spc="-50" dirty="0">
                <a:latin typeface="Arial"/>
                <a:cs typeface="Arial"/>
              </a:rPr>
              <a:t>1</a:t>
            </a:r>
            <a:endParaRPr sz="7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3448558" y="1782317"/>
            <a:ext cx="14312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ỐP </a:t>
            </a:r>
            <a:r>
              <a:rPr sz="700" spc="-30" dirty="0">
                <a:latin typeface="Arial"/>
                <a:cs typeface="Arial"/>
              </a:rPr>
              <a:t>LƯNG</a:t>
            </a:r>
            <a:r>
              <a:rPr sz="700" spc="-20" dirty="0">
                <a:latin typeface="Arial"/>
                <a:cs typeface="Arial"/>
              </a:rPr>
              <a:t> IPHONE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-</a:t>
            </a:r>
            <a:r>
              <a:rPr sz="700" spc="-50" dirty="0">
                <a:latin typeface="Arial"/>
                <a:cs typeface="Arial"/>
              </a:rPr>
              <a:t>SIÊU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THỊ</a:t>
            </a:r>
            <a:r>
              <a:rPr sz="700" spc="-20" dirty="0">
                <a:latin typeface="Arial"/>
                <a:cs typeface="Arial"/>
              </a:rPr>
              <a:t> AWiFi</a:t>
            </a:r>
            <a:endParaRPr sz="7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099428" y="1782317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Arial"/>
                <a:cs typeface="Arial"/>
              </a:rPr>
              <a:t>0</a:t>
            </a:r>
            <a:endParaRPr sz="7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448558" y="2051049"/>
            <a:ext cx="62674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Aura</a:t>
            </a:r>
            <a:r>
              <a:rPr sz="700" spc="3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Cosmetic</a:t>
            </a:r>
            <a:endParaRPr sz="7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099428" y="2055621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Arial"/>
                <a:cs typeface="Arial"/>
              </a:rPr>
              <a:t>6</a:t>
            </a:r>
            <a:endParaRPr sz="7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3448558" y="2319654"/>
            <a:ext cx="5829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tongkhosi888</a:t>
            </a:r>
            <a:endParaRPr sz="7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049136" y="2319654"/>
            <a:ext cx="12636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latin typeface="Arial"/>
                <a:cs typeface="Arial"/>
              </a:rPr>
              <a:t>34</a:t>
            </a:r>
            <a:endParaRPr sz="7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3448558" y="2588132"/>
            <a:ext cx="44259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Dan</a:t>
            </a:r>
            <a:r>
              <a:rPr sz="700" spc="2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Bikini</a:t>
            </a:r>
            <a:endParaRPr sz="7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6099428" y="2592704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Arial"/>
                <a:cs typeface="Arial"/>
              </a:rPr>
              <a:t>0</a:t>
            </a:r>
            <a:endParaRPr sz="7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686302" y="2856991"/>
            <a:ext cx="15265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Unilever</a:t>
            </a:r>
            <a:r>
              <a:rPr sz="700" spc="2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Việt</a:t>
            </a:r>
            <a:r>
              <a:rPr sz="700" spc="3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Nam</a:t>
            </a:r>
            <a:r>
              <a:rPr sz="700" spc="55" dirty="0">
                <a:latin typeface="Arial"/>
                <a:cs typeface="Arial"/>
              </a:rPr>
              <a:t> </a:t>
            </a:r>
            <a:r>
              <a:rPr sz="700" spc="-95" dirty="0">
                <a:latin typeface="Arial"/>
                <a:cs typeface="Arial"/>
              </a:rPr>
              <a:t>_</a:t>
            </a:r>
            <a:r>
              <a:rPr sz="700" spc="5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Health</a:t>
            </a:r>
            <a:r>
              <a:rPr sz="700" spc="3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&amp;</a:t>
            </a:r>
            <a:r>
              <a:rPr sz="700" spc="5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Beauty</a:t>
            </a:r>
            <a:endParaRPr sz="7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6099428" y="2856991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Arial"/>
                <a:cs typeface="Arial"/>
              </a:rPr>
              <a:t>2</a:t>
            </a:r>
            <a:endParaRPr sz="7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448558" y="3125520"/>
            <a:ext cx="65849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Lameila</a:t>
            </a:r>
            <a:r>
              <a:rPr sz="700" spc="30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Official</a:t>
            </a:r>
            <a:endParaRPr sz="7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6099428" y="3130092"/>
            <a:ext cx="762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5" dirty="0">
                <a:latin typeface="Arial"/>
                <a:cs typeface="Arial"/>
              </a:rPr>
              <a:t>0</a:t>
            </a:r>
            <a:endParaRPr sz="7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686302" y="3394049"/>
            <a:ext cx="50292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Tiki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spc="-10" dirty="0">
                <a:latin typeface="Arial"/>
                <a:cs typeface="Arial"/>
              </a:rPr>
              <a:t>Trading</a:t>
            </a:r>
            <a:endParaRPr sz="7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070472" y="3394049"/>
            <a:ext cx="1054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-</a:t>
            </a:r>
            <a:r>
              <a:rPr sz="700" spc="-50" dirty="0">
                <a:latin typeface="Arial"/>
                <a:cs typeface="Arial"/>
              </a:rPr>
              <a:t>4</a:t>
            </a:r>
            <a:endParaRPr sz="70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3448558" y="3662273"/>
            <a:ext cx="11036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Shop</a:t>
            </a:r>
            <a:r>
              <a:rPr sz="700" spc="-4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Giá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spc="-35" dirty="0">
                <a:latin typeface="Arial"/>
                <a:cs typeface="Arial"/>
              </a:rPr>
              <a:t>Sỉ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-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Bán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Lẻ</a:t>
            </a:r>
            <a:r>
              <a:rPr sz="700" spc="-2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Giá</a:t>
            </a:r>
            <a:r>
              <a:rPr sz="700" spc="-1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Sỉ</a:t>
            </a:r>
            <a:endParaRPr sz="700">
              <a:latin typeface="Arial"/>
              <a:cs typeface="Arial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070472" y="3662273"/>
            <a:ext cx="10541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Arial"/>
                <a:cs typeface="Arial"/>
              </a:rPr>
              <a:t>-</a:t>
            </a:r>
            <a:r>
              <a:rPr sz="700" spc="-50" dirty="0">
                <a:latin typeface="Arial"/>
                <a:cs typeface="Arial"/>
              </a:rPr>
              <a:t>3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5465064" y="1225295"/>
            <a:ext cx="570230" cy="704215"/>
            <a:chOff x="5465064" y="1225295"/>
            <a:chExt cx="570230" cy="704215"/>
          </a:xfrm>
        </p:grpSpPr>
        <p:pic>
          <p:nvPicPr>
            <p:cNvPr id="93" name="object 9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064" y="1225295"/>
              <a:ext cx="182879" cy="179831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064" y="1749551"/>
              <a:ext cx="182879" cy="179831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064" y="1496567"/>
              <a:ext cx="182879" cy="179831"/>
            </a:xfrm>
            <a:prstGeom prst="rect">
              <a:avLst/>
            </a:prstGeom>
          </p:spPr>
        </p:pic>
        <p:sp>
          <p:nvSpPr>
            <p:cNvPr id="96" name="object 96"/>
            <p:cNvSpPr/>
            <p:nvPr/>
          </p:nvSpPr>
          <p:spPr>
            <a:xfrm>
              <a:off x="5909310" y="1824989"/>
              <a:ext cx="113030" cy="45720"/>
            </a:xfrm>
            <a:custGeom>
              <a:avLst/>
              <a:gdLst/>
              <a:ahLst/>
              <a:cxnLst/>
              <a:rect l="l" t="t" r="r" b="b"/>
              <a:pathLst>
                <a:path w="113029" h="45719">
                  <a:moveTo>
                    <a:pt x="112775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112775" y="45719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5909310" y="1824989"/>
              <a:ext cx="113030" cy="45720"/>
            </a:xfrm>
            <a:custGeom>
              <a:avLst/>
              <a:gdLst/>
              <a:ahLst/>
              <a:cxnLst/>
              <a:rect l="l" t="t" r="r" b="b"/>
              <a:pathLst>
                <a:path w="113029" h="45719">
                  <a:moveTo>
                    <a:pt x="0" y="45719"/>
                  </a:moveTo>
                  <a:lnTo>
                    <a:pt x="112775" y="45719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916168" y="1277111"/>
              <a:ext cx="97790" cy="90170"/>
            </a:xfrm>
            <a:custGeom>
              <a:avLst/>
              <a:gdLst/>
              <a:ahLst/>
              <a:cxnLst/>
              <a:rect l="l" t="t" r="r" b="b"/>
              <a:pathLst>
                <a:path w="97789" h="90169">
                  <a:moveTo>
                    <a:pt x="48768" y="0"/>
                  </a:moveTo>
                  <a:lnTo>
                    <a:pt x="0" y="89916"/>
                  </a:lnTo>
                  <a:lnTo>
                    <a:pt x="97536" y="89916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059B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916168" y="1546859"/>
              <a:ext cx="97790" cy="88900"/>
            </a:xfrm>
            <a:custGeom>
              <a:avLst/>
              <a:gdLst/>
              <a:ahLst/>
              <a:cxnLst/>
              <a:rect l="l" t="t" r="r" b="b"/>
              <a:pathLst>
                <a:path w="97789" h="88900">
                  <a:moveTo>
                    <a:pt x="97536" y="0"/>
                  </a:moveTo>
                  <a:lnTo>
                    <a:pt x="0" y="0"/>
                  </a:lnTo>
                  <a:lnTo>
                    <a:pt x="48768" y="88392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0" name="object 100"/>
          <p:cNvGrpSpPr/>
          <p:nvPr/>
        </p:nvGrpSpPr>
        <p:grpSpPr>
          <a:xfrm>
            <a:off x="3448811" y="3378707"/>
            <a:ext cx="2565400" cy="421005"/>
            <a:chOff x="3448811" y="3378707"/>
            <a:chExt cx="2565400" cy="421005"/>
          </a:xfrm>
        </p:grpSpPr>
        <p:pic>
          <p:nvPicPr>
            <p:cNvPr id="101" name="object 10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65063" y="3378707"/>
              <a:ext cx="182879" cy="182880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063" y="3619499"/>
              <a:ext cx="182879" cy="179831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8811" y="3416807"/>
              <a:ext cx="187451" cy="92963"/>
            </a:xfrm>
            <a:prstGeom prst="rect">
              <a:avLst/>
            </a:prstGeom>
          </p:spPr>
        </p:pic>
        <p:sp>
          <p:nvSpPr>
            <p:cNvPr id="104" name="object 104"/>
            <p:cNvSpPr/>
            <p:nvPr/>
          </p:nvSpPr>
          <p:spPr>
            <a:xfrm>
              <a:off x="5916168" y="3430523"/>
              <a:ext cx="97790" cy="344805"/>
            </a:xfrm>
            <a:custGeom>
              <a:avLst/>
              <a:gdLst/>
              <a:ahLst/>
              <a:cxnLst/>
              <a:rect l="l" t="t" r="r" b="b"/>
              <a:pathLst>
                <a:path w="97789" h="344804">
                  <a:moveTo>
                    <a:pt x="97536" y="256032"/>
                  </a:moveTo>
                  <a:lnTo>
                    <a:pt x="0" y="256032"/>
                  </a:lnTo>
                  <a:lnTo>
                    <a:pt x="48768" y="344424"/>
                  </a:lnTo>
                  <a:lnTo>
                    <a:pt x="97536" y="256032"/>
                  </a:lnTo>
                  <a:close/>
                </a:path>
                <a:path w="97789" h="344804">
                  <a:moveTo>
                    <a:pt x="97536" y="0"/>
                  </a:moveTo>
                  <a:lnTo>
                    <a:pt x="0" y="0"/>
                  </a:lnTo>
                  <a:lnTo>
                    <a:pt x="48768" y="89916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5" name="object 105"/>
          <p:cNvGrpSpPr/>
          <p:nvPr/>
        </p:nvGrpSpPr>
        <p:grpSpPr>
          <a:xfrm>
            <a:off x="5465064" y="2307335"/>
            <a:ext cx="570230" cy="443865"/>
            <a:chOff x="5465064" y="2307335"/>
            <a:chExt cx="570230" cy="443865"/>
          </a:xfrm>
        </p:grpSpPr>
        <p:pic>
          <p:nvPicPr>
            <p:cNvPr id="106" name="object 10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064" y="2307335"/>
              <a:ext cx="182879" cy="179831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064" y="2572511"/>
              <a:ext cx="182879" cy="178308"/>
            </a:xfrm>
            <a:prstGeom prst="rect">
              <a:avLst/>
            </a:prstGeom>
          </p:spPr>
        </p:pic>
        <p:sp>
          <p:nvSpPr>
            <p:cNvPr id="108" name="object 108"/>
            <p:cNvSpPr/>
            <p:nvPr/>
          </p:nvSpPr>
          <p:spPr>
            <a:xfrm>
              <a:off x="5916168" y="2342387"/>
              <a:ext cx="97790" cy="90170"/>
            </a:xfrm>
            <a:custGeom>
              <a:avLst/>
              <a:gdLst/>
              <a:ahLst/>
              <a:cxnLst/>
              <a:rect l="l" t="t" r="r" b="b"/>
              <a:pathLst>
                <a:path w="97789" h="90169">
                  <a:moveTo>
                    <a:pt x="48768" y="0"/>
                  </a:moveTo>
                  <a:lnTo>
                    <a:pt x="0" y="89915"/>
                  </a:lnTo>
                  <a:lnTo>
                    <a:pt x="97536" y="89915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059B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909310" y="2650997"/>
              <a:ext cx="113030" cy="45720"/>
            </a:xfrm>
            <a:custGeom>
              <a:avLst/>
              <a:gdLst/>
              <a:ahLst/>
              <a:cxnLst/>
              <a:rect l="l" t="t" r="r" b="b"/>
              <a:pathLst>
                <a:path w="113029" h="45719">
                  <a:moveTo>
                    <a:pt x="112775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112775" y="45720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909310" y="2650997"/>
              <a:ext cx="113030" cy="45720"/>
            </a:xfrm>
            <a:custGeom>
              <a:avLst/>
              <a:gdLst/>
              <a:ahLst/>
              <a:cxnLst/>
              <a:rect l="l" t="t" r="r" b="b"/>
              <a:pathLst>
                <a:path w="113029" h="45719">
                  <a:moveTo>
                    <a:pt x="0" y="45720"/>
                  </a:moveTo>
                  <a:lnTo>
                    <a:pt x="112775" y="45720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45720"/>
                  </a:lnTo>
                  <a:close/>
                </a:path>
              </a:pathLst>
            </a:custGeom>
            <a:ln w="25399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1" name="object 111"/>
          <p:cNvGrpSpPr/>
          <p:nvPr/>
        </p:nvGrpSpPr>
        <p:grpSpPr>
          <a:xfrm>
            <a:off x="5465064" y="2025395"/>
            <a:ext cx="548640" cy="180340"/>
            <a:chOff x="5465064" y="2025395"/>
            <a:chExt cx="548640" cy="180340"/>
          </a:xfrm>
        </p:grpSpPr>
        <p:pic>
          <p:nvPicPr>
            <p:cNvPr id="112" name="object 1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064" y="2025395"/>
              <a:ext cx="182879" cy="179831"/>
            </a:xfrm>
            <a:prstGeom prst="rect">
              <a:avLst/>
            </a:prstGeom>
          </p:spPr>
        </p:pic>
        <p:sp>
          <p:nvSpPr>
            <p:cNvPr id="113" name="object 113"/>
            <p:cNvSpPr/>
            <p:nvPr/>
          </p:nvSpPr>
          <p:spPr>
            <a:xfrm>
              <a:off x="5916168" y="2065019"/>
              <a:ext cx="97790" cy="88900"/>
            </a:xfrm>
            <a:custGeom>
              <a:avLst/>
              <a:gdLst/>
              <a:ahLst/>
              <a:cxnLst/>
              <a:rect l="l" t="t" r="r" b="b"/>
              <a:pathLst>
                <a:path w="97789" h="88900">
                  <a:moveTo>
                    <a:pt x="48768" y="0"/>
                  </a:moveTo>
                  <a:lnTo>
                    <a:pt x="0" y="88391"/>
                  </a:lnTo>
                  <a:lnTo>
                    <a:pt x="97536" y="88391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059B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14" name="object 1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07491" y="1278635"/>
            <a:ext cx="187451" cy="92963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48811" y="2883407"/>
            <a:ext cx="187451" cy="92963"/>
          </a:xfrm>
          <a:prstGeom prst="rect">
            <a:avLst/>
          </a:prstGeom>
        </p:spPr>
      </p:pic>
      <p:grpSp>
        <p:nvGrpSpPr>
          <p:cNvPr id="116" name="object 116"/>
          <p:cNvGrpSpPr/>
          <p:nvPr/>
        </p:nvGrpSpPr>
        <p:grpSpPr>
          <a:xfrm>
            <a:off x="5465064" y="2834639"/>
            <a:ext cx="570230" cy="452755"/>
            <a:chOff x="5465064" y="2834639"/>
            <a:chExt cx="570230" cy="452755"/>
          </a:xfrm>
        </p:grpSpPr>
        <p:pic>
          <p:nvPicPr>
            <p:cNvPr id="117" name="object 1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064" y="3107435"/>
              <a:ext cx="182879" cy="179831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5064" y="2834639"/>
              <a:ext cx="182879" cy="179831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5909310" y="3169157"/>
              <a:ext cx="113030" cy="45720"/>
            </a:xfrm>
            <a:custGeom>
              <a:avLst/>
              <a:gdLst/>
              <a:ahLst/>
              <a:cxnLst/>
              <a:rect l="l" t="t" r="r" b="b"/>
              <a:pathLst>
                <a:path w="113029" h="45719">
                  <a:moveTo>
                    <a:pt x="112775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112775" y="45719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5909310" y="3169157"/>
              <a:ext cx="113030" cy="45720"/>
            </a:xfrm>
            <a:custGeom>
              <a:avLst/>
              <a:gdLst/>
              <a:ahLst/>
              <a:cxnLst/>
              <a:rect l="l" t="t" r="r" b="b"/>
              <a:pathLst>
                <a:path w="113029" h="45719">
                  <a:moveTo>
                    <a:pt x="0" y="45719"/>
                  </a:moveTo>
                  <a:lnTo>
                    <a:pt x="112775" y="45719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5916168" y="2883407"/>
              <a:ext cx="97790" cy="90170"/>
            </a:xfrm>
            <a:custGeom>
              <a:avLst/>
              <a:gdLst/>
              <a:ahLst/>
              <a:cxnLst/>
              <a:rect l="l" t="t" r="r" b="b"/>
              <a:pathLst>
                <a:path w="97789" h="90169">
                  <a:moveTo>
                    <a:pt x="48768" y="0"/>
                  </a:moveTo>
                  <a:lnTo>
                    <a:pt x="0" y="89916"/>
                  </a:lnTo>
                  <a:lnTo>
                    <a:pt x="97536" y="89916"/>
                  </a:lnTo>
                  <a:lnTo>
                    <a:pt x="48768" y="0"/>
                  </a:lnTo>
                  <a:close/>
                </a:path>
              </a:pathLst>
            </a:custGeom>
            <a:solidFill>
              <a:srgbClr val="059B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2" name="object 122"/>
          <p:cNvGrpSpPr/>
          <p:nvPr/>
        </p:nvGrpSpPr>
        <p:grpSpPr>
          <a:xfrm>
            <a:off x="2859277" y="1284985"/>
            <a:ext cx="138430" cy="71120"/>
            <a:chOff x="2859277" y="1284985"/>
            <a:chExt cx="138430" cy="71120"/>
          </a:xfrm>
        </p:grpSpPr>
        <p:sp>
          <p:nvSpPr>
            <p:cNvPr id="123" name="object 123"/>
            <p:cNvSpPr/>
            <p:nvPr/>
          </p:nvSpPr>
          <p:spPr>
            <a:xfrm>
              <a:off x="2871977" y="1297685"/>
              <a:ext cx="113030" cy="45720"/>
            </a:xfrm>
            <a:custGeom>
              <a:avLst/>
              <a:gdLst/>
              <a:ahLst/>
              <a:cxnLst/>
              <a:rect l="l" t="t" r="r" b="b"/>
              <a:pathLst>
                <a:path w="113030" h="45719">
                  <a:moveTo>
                    <a:pt x="112775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112775" y="45719"/>
                  </a:lnTo>
                  <a:lnTo>
                    <a:pt x="11277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2871977" y="1297685"/>
              <a:ext cx="113030" cy="45720"/>
            </a:xfrm>
            <a:custGeom>
              <a:avLst/>
              <a:gdLst/>
              <a:ahLst/>
              <a:cxnLst/>
              <a:rect l="l" t="t" r="r" b="b"/>
              <a:pathLst>
                <a:path w="113030" h="45719">
                  <a:moveTo>
                    <a:pt x="0" y="45719"/>
                  </a:moveTo>
                  <a:lnTo>
                    <a:pt x="112775" y="45719"/>
                  </a:lnTo>
                  <a:lnTo>
                    <a:pt x="112775" y="0"/>
                  </a:lnTo>
                  <a:lnTo>
                    <a:pt x="0" y="0"/>
                  </a:lnTo>
                  <a:lnTo>
                    <a:pt x="0" y="45719"/>
                  </a:lnTo>
                  <a:close/>
                </a:path>
              </a:pathLst>
            </a:custGeom>
            <a:ln w="25400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008" y="186293"/>
            <a:ext cx="618743" cy="124602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0" y="0"/>
            <a:ext cx="6480175" cy="4319270"/>
            <a:chOff x="0" y="0"/>
            <a:chExt cx="6480175" cy="431927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17013" y="35"/>
              <a:ext cx="4463033" cy="431838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6480047" cy="4319014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1886" y="495122"/>
            <a:ext cx="1834514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1B1A46"/>
                </a:solidFill>
              </a:rPr>
              <a:t>GIỚI</a:t>
            </a:r>
            <a:r>
              <a:rPr sz="2600" spc="-5" dirty="0">
                <a:solidFill>
                  <a:srgbClr val="1B1A46"/>
                </a:solidFill>
              </a:rPr>
              <a:t> </a:t>
            </a:r>
            <a:r>
              <a:rPr sz="2600" spc="-10" dirty="0">
                <a:solidFill>
                  <a:srgbClr val="1B1A46"/>
                </a:solidFill>
              </a:rPr>
              <a:t>THIỆU</a:t>
            </a:r>
            <a:endParaRPr sz="2600"/>
          </a:p>
        </p:txBody>
      </p:sp>
      <p:sp>
        <p:nvSpPr>
          <p:cNvPr id="7" name="object 7"/>
          <p:cNvSpPr txBox="1"/>
          <p:nvPr/>
        </p:nvSpPr>
        <p:spPr>
          <a:xfrm>
            <a:off x="435051" y="1087881"/>
            <a:ext cx="3399154" cy="2587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Hoạt</a:t>
            </a:r>
            <a:r>
              <a:rPr sz="800" spc="10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động</a:t>
            </a:r>
            <a:r>
              <a:rPr sz="800" spc="8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thương</a:t>
            </a:r>
            <a:r>
              <a:rPr sz="800" spc="6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mại</a:t>
            </a:r>
            <a:r>
              <a:rPr sz="800" spc="7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tại</a:t>
            </a:r>
            <a:r>
              <a:rPr sz="800" spc="8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Việt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Nam</a:t>
            </a:r>
            <a:r>
              <a:rPr sz="800" spc="8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trong</a:t>
            </a:r>
            <a:r>
              <a:rPr sz="800" spc="9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6</a:t>
            </a:r>
            <a:r>
              <a:rPr sz="800" spc="10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tháng</a:t>
            </a:r>
            <a:r>
              <a:rPr sz="800" spc="6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đầu</a:t>
            </a:r>
            <a:r>
              <a:rPr sz="800" spc="8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năm</a:t>
            </a:r>
            <a:r>
              <a:rPr sz="800" spc="7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đạt</a:t>
            </a:r>
            <a:r>
              <a:rPr sz="800" spc="8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1B1A46"/>
                </a:solidFill>
                <a:latin typeface="Arial"/>
                <a:cs typeface="Arial"/>
              </a:rPr>
              <a:t>những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kết</a:t>
            </a:r>
            <a:r>
              <a:rPr sz="800" spc="5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quả</a:t>
            </a:r>
            <a:r>
              <a:rPr sz="800" spc="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khả</a:t>
            </a:r>
            <a:r>
              <a:rPr sz="800" spc="4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quan.</a:t>
            </a:r>
            <a:r>
              <a:rPr sz="800" spc="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Theo</a:t>
            </a:r>
            <a:r>
              <a:rPr sz="800" spc="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số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liệu</a:t>
            </a:r>
            <a:r>
              <a:rPr sz="800" spc="2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của</a:t>
            </a:r>
            <a:r>
              <a:rPr sz="800" spc="5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Tổng</a:t>
            </a:r>
            <a:r>
              <a:rPr sz="800" spc="4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cục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Thống</a:t>
            </a:r>
            <a:r>
              <a:rPr sz="800" spc="2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kê,</a:t>
            </a:r>
            <a:r>
              <a:rPr sz="800" spc="6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trong</a:t>
            </a:r>
            <a:r>
              <a:rPr sz="800" spc="4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1B1A46"/>
                </a:solidFill>
                <a:latin typeface="Arial"/>
                <a:cs typeface="Arial"/>
              </a:rPr>
              <a:t>quý</a:t>
            </a:r>
            <a:r>
              <a:rPr sz="800" spc="500" dirty="0">
                <a:solidFill>
                  <a:srgbClr val="1B1A46"/>
                </a:solidFill>
                <a:latin typeface="Arial"/>
                <a:cs typeface="Arial"/>
              </a:rPr>
              <a:t> 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I/2023</a:t>
            </a:r>
            <a:r>
              <a:rPr sz="800" spc="8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và</a:t>
            </a:r>
            <a:r>
              <a:rPr sz="800" spc="7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quý</a:t>
            </a:r>
            <a:r>
              <a:rPr sz="800" spc="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II/2023,</a:t>
            </a:r>
            <a:r>
              <a:rPr sz="800" spc="8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tổng</a:t>
            </a:r>
            <a:r>
              <a:rPr sz="800" spc="8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mức</a:t>
            </a:r>
            <a:r>
              <a:rPr sz="800" spc="6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bán</a:t>
            </a:r>
            <a:r>
              <a:rPr sz="800" spc="6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lẻ</a:t>
            </a:r>
            <a:r>
              <a:rPr sz="800" spc="5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hàng</a:t>
            </a:r>
            <a:r>
              <a:rPr sz="800" spc="6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hoá</a:t>
            </a:r>
            <a:r>
              <a:rPr sz="800" spc="8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và</a:t>
            </a:r>
            <a:r>
              <a:rPr sz="800" spc="7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doanh</a:t>
            </a:r>
            <a:r>
              <a:rPr sz="800" spc="7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thu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dịch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1B1A46"/>
                </a:solidFill>
                <a:latin typeface="Arial"/>
                <a:cs typeface="Arial"/>
              </a:rPr>
              <a:t>vụ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 tiêu</a:t>
            </a:r>
            <a:r>
              <a:rPr sz="800" spc="2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dùng</a:t>
            </a:r>
            <a:r>
              <a:rPr sz="800" spc="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1B1A46"/>
                </a:solidFill>
                <a:latin typeface="Arial"/>
                <a:cs typeface="Arial"/>
              </a:rPr>
              <a:t>ước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đạt</a:t>
            </a:r>
            <a:r>
              <a:rPr sz="800" spc="6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3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triệu</a:t>
            </a:r>
            <a:r>
              <a:rPr sz="800" spc="2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tỷ</a:t>
            </a:r>
            <a:r>
              <a:rPr sz="800" spc="5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đồng,</a:t>
            </a:r>
            <a:r>
              <a:rPr sz="800" spc="6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tăng</a:t>
            </a:r>
            <a:r>
              <a:rPr sz="800" spc="5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10.9%</a:t>
            </a:r>
            <a:r>
              <a:rPr sz="800" spc="8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so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với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cùng</a:t>
            </a:r>
            <a:r>
              <a:rPr sz="800" spc="3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kỳ</a:t>
            </a:r>
            <a:r>
              <a:rPr sz="800" spc="6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năm</a:t>
            </a:r>
            <a:r>
              <a:rPr sz="800" spc="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1B1A46"/>
                </a:solidFill>
                <a:latin typeface="Arial"/>
                <a:cs typeface="Arial"/>
              </a:rPr>
              <a:t>trước.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Trong</a:t>
            </a:r>
            <a:r>
              <a:rPr sz="800" spc="6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đó,</a:t>
            </a:r>
            <a:r>
              <a:rPr sz="800" spc="8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Thương</a:t>
            </a:r>
            <a:r>
              <a:rPr sz="800" spc="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mại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điện</a:t>
            </a:r>
            <a:r>
              <a:rPr sz="800" spc="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tử</a:t>
            </a:r>
            <a:r>
              <a:rPr sz="800" spc="7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1B1A46"/>
                </a:solidFill>
                <a:latin typeface="Arial"/>
                <a:cs typeface="Arial"/>
              </a:rPr>
              <a:t>(TMĐT)</a:t>
            </a:r>
            <a:r>
              <a:rPr sz="800" spc="3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liên</a:t>
            </a:r>
            <a:r>
              <a:rPr sz="800" spc="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tục</a:t>
            </a:r>
            <a:r>
              <a:rPr sz="800" spc="7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phát</a:t>
            </a:r>
            <a:r>
              <a:rPr sz="800" spc="6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triển,</a:t>
            </a:r>
            <a:r>
              <a:rPr sz="800" spc="6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và</a:t>
            </a:r>
            <a:r>
              <a:rPr sz="800" spc="7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trở</a:t>
            </a:r>
            <a:r>
              <a:rPr sz="800" spc="7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1B1A46"/>
                </a:solidFill>
                <a:latin typeface="Arial"/>
                <a:cs typeface="Arial"/>
              </a:rPr>
              <a:t>thành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kênh</a:t>
            </a:r>
            <a:r>
              <a:rPr sz="800" spc="7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phân</a:t>
            </a:r>
            <a:r>
              <a:rPr sz="800" spc="7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phối</a:t>
            </a:r>
            <a:r>
              <a:rPr sz="800" spc="7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quan</a:t>
            </a:r>
            <a:r>
              <a:rPr sz="800" spc="7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trọng.</a:t>
            </a:r>
            <a:r>
              <a:rPr sz="800" spc="9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1B1A46"/>
                </a:solidFill>
                <a:latin typeface="Arial"/>
                <a:cs typeface="Arial"/>
              </a:rPr>
              <a:t>Với</a:t>
            </a:r>
            <a:r>
              <a:rPr sz="800" spc="7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tốc</a:t>
            </a:r>
            <a:r>
              <a:rPr sz="800" spc="10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độ</a:t>
            </a:r>
            <a:r>
              <a:rPr sz="800" spc="8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tăng</a:t>
            </a:r>
            <a:r>
              <a:rPr sz="800" spc="7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trưởng</a:t>
            </a:r>
            <a:r>
              <a:rPr sz="800" spc="7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khoảng</a:t>
            </a:r>
            <a:r>
              <a:rPr sz="800" spc="10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20%</a:t>
            </a:r>
            <a:r>
              <a:rPr sz="800" spc="10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1B1A46"/>
                </a:solidFill>
                <a:latin typeface="Arial"/>
                <a:cs typeface="Arial"/>
              </a:rPr>
              <a:t>mỗi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 năm,</a:t>
            </a:r>
            <a:r>
              <a:rPr sz="800" spc="4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Việt</a:t>
            </a:r>
            <a:r>
              <a:rPr sz="800" spc="3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Nam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được</a:t>
            </a:r>
            <a:r>
              <a:rPr sz="800" spc="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xếp</a:t>
            </a:r>
            <a:r>
              <a:rPr sz="800" spc="4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vào</a:t>
            </a:r>
            <a:r>
              <a:rPr sz="800" spc="6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nhóm</a:t>
            </a:r>
            <a:r>
              <a:rPr sz="800" spc="6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5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quốc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gia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có</a:t>
            </a:r>
            <a:r>
              <a:rPr sz="800" spc="6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tốc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độ</a:t>
            </a:r>
            <a:r>
              <a:rPr sz="800" spc="5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tăng</a:t>
            </a:r>
            <a:r>
              <a:rPr sz="800" spc="5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1B1A46"/>
                </a:solidFill>
                <a:latin typeface="Arial"/>
                <a:cs typeface="Arial"/>
              </a:rPr>
              <a:t>trưởng TMĐT</a:t>
            </a:r>
            <a:r>
              <a:rPr sz="800" spc="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hàng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đầu</a:t>
            </a:r>
            <a:r>
              <a:rPr sz="800" spc="5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trên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thế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giới</a:t>
            </a:r>
            <a:r>
              <a:rPr sz="800" spc="6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i="1" dirty="0">
                <a:solidFill>
                  <a:srgbClr val="1B1A46"/>
                </a:solidFill>
                <a:latin typeface="Calibri"/>
                <a:cs typeface="Calibri"/>
              </a:rPr>
              <a:t>(Theo</a:t>
            </a:r>
            <a:r>
              <a:rPr sz="800" i="1" spc="95" dirty="0">
                <a:solidFill>
                  <a:srgbClr val="1B1A46"/>
                </a:solidFill>
                <a:latin typeface="Calibri"/>
                <a:cs typeface="Calibri"/>
              </a:rPr>
              <a:t> </a:t>
            </a:r>
            <a:r>
              <a:rPr sz="800" i="1" spc="-10" dirty="0">
                <a:solidFill>
                  <a:srgbClr val="1B1A46"/>
                </a:solidFill>
                <a:latin typeface="Calibri"/>
                <a:cs typeface="Calibri"/>
              </a:rPr>
              <a:t>eMarketer).</a:t>
            </a:r>
            <a:endParaRPr sz="800">
              <a:latin typeface="Calibri"/>
              <a:cs typeface="Calibri"/>
            </a:endParaRPr>
          </a:p>
          <a:p>
            <a:pPr marL="12700" marR="45085">
              <a:lnSpc>
                <a:spcPct val="100000"/>
              </a:lnSpc>
              <a:spcBef>
                <a:spcPts val="970"/>
              </a:spcBef>
            </a:pP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Báo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cáo</a:t>
            </a:r>
            <a:r>
              <a:rPr sz="800" spc="6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sàn</a:t>
            </a:r>
            <a:r>
              <a:rPr sz="800" spc="4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1B1A46"/>
                </a:solidFill>
                <a:latin typeface="Arial"/>
                <a:cs typeface="Arial"/>
              </a:rPr>
              <a:t>TMĐT</a:t>
            </a:r>
            <a:r>
              <a:rPr sz="800" spc="2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6</a:t>
            </a:r>
            <a:r>
              <a:rPr sz="800" spc="4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tháng</a:t>
            </a:r>
            <a:r>
              <a:rPr sz="800" spc="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đầu</a:t>
            </a:r>
            <a:r>
              <a:rPr sz="800" spc="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năm</a:t>
            </a:r>
            <a:r>
              <a:rPr sz="800" spc="5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2023</a:t>
            </a:r>
            <a:r>
              <a:rPr sz="800" spc="7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(01/01/2023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50" dirty="0">
                <a:solidFill>
                  <a:srgbClr val="1B1A46"/>
                </a:solidFill>
                <a:latin typeface="Arial"/>
                <a:cs typeface="Arial"/>
              </a:rPr>
              <a:t>–</a:t>
            </a:r>
            <a:r>
              <a:rPr sz="800" spc="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1B1A46"/>
                </a:solidFill>
                <a:latin typeface="Arial"/>
                <a:cs typeface="Arial"/>
              </a:rPr>
              <a:t>30/06/2023)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được</a:t>
            </a:r>
            <a:r>
              <a:rPr sz="800" spc="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Metric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thực</a:t>
            </a:r>
            <a:r>
              <a:rPr sz="800" spc="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hiện</a:t>
            </a:r>
            <a:r>
              <a:rPr sz="800" spc="2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độc</a:t>
            </a:r>
            <a:r>
              <a:rPr sz="800" spc="5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lập,</a:t>
            </a:r>
            <a:r>
              <a:rPr sz="800" spc="6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dựa</a:t>
            </a:r>
            <a:r>
              <a:rPr sz="800" spc="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trên</a:t>
            </a:r>
            <a:r>
              <a:rPr sz="800" spc="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các</a:t>
            </a:r>
            <a:r>
              <a:rPr sz="800" spc="6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số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liệu</a:t>
            </a:r>
            <a:r>
              <a:rPr sz="800" spc="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công</a:t>
            </a:r>
            <a:r>
              <a:rPr sz="800" spc="4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khai</a:t>
            </a:r>
            <a:r>
              <a:rPr sz="800" spc="5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và</a:t>
            </a:r>
            <a:r>
              <a:rPr sz="800" spc="6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1B1A46"/>
                </a:solidFill>
                <a:latin typeface="Arial"/>
                <a:cs typeface="Arial"/>
              </a:rPr>
              <a:t>không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bị</a:t>
            </a:r>
            <a:r>
              <a:rPr sz="800" spc="2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ảnh</a:t>
            </a:r>
            <a:r>
              <a:rPr sz="800" spc="2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hưởng</a:t>
            </a:r>
            <a:r>
              <a:rPr sz="800" spc="1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bởi</a:t>
            </a:r>
            <a:r>
              <a:rPr sz="800" spc="2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các</a:t>
            </a:r>
            <a:r>
              <a:rPr sz="800" spc="4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đơn</a:t>
            </a:r>
            <a:r>
              <a:rPr sz="800" spc="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vị</a:t>
            </a:r>
            <a:r>
              <a:rPr sz="800" spc="3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thứ</a:t>
            </a:r>
            <a:r>
              <a:rPr sz="800" spc="1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1B1A46"/>
                </a:solidFill>
                <a:latin typeface="Arial"/>
                <a:cs typeface="Arial"/>
              </a:rPr>
              <a:t>ba.</a:t>
            </a:r>
            <a:endParaRPr sz="800">
              <a:latin typeface="Arial"/>
              <a:cs typeface="Arial"/>
            </a:endParaRPr>
          </a:p>
          <a:p>
            <a:pPr marL="12700" marR="44450">
              <a:lnSpc>
                <a:spcPct val="100000"/>
              </a:lnSpc>
              <a:spcBef>
                <a:spcPts val="960"/>
              </a:spcBef>
            </a:pP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Trong</a:t>
            </a:r>
            <a:r>
              <a:rPr sz="800" spc="5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báo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cáo</a:t>
            </a:r>
            <a:r>
              <a:rPr sz="800" spc="8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này</a:t>
            </a:r>
            <a:r>
              <a:rPr sz="800" spc="5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của</a:t>
            </a:r>
            <a:r>
              <a:rPr sz="800" spc="6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Metric,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số</a:t>
            </a:r>
            <a:r>
              <a:rPr sz="800" spc="7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liệu</a:t>
            </a:r>
            <a:r>
              <a:rPr sz="800" spc="3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thống</a:t>
            </a:r>
            <a:r>
              <a:rPr sz="800" spc="6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kê</a:t>
            </a:r>
            <a:r>
              <a:rPr sz="800" spc="6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đã</a:t>
            </a:r>
            <a:r>
              <a:rPr sz="800" spc="4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loại</a:t>
            </a:r>
            <a:r>
              <a:rPr sz="800" spc="7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bỏ</a:t>
            </a:r>
            <a:r>
              <a:rPr sz="800" spc="1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2</a:t>
            </a:r>
            <a:r>
              <a:rPr sz="800" spc="6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loại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1B1A46"/>
                </a:solidFill>
                <a:latin typeface="Arial"/>
                <a:cs typeface="Arial"/>
              </a:rPr>
              <a:t>sản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 phẩm:</a:t>
            </a:r>
            <a:r>
              <a:rPr sz="800" spc="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các</a:t>
            </a:r>
            <a:r>
              <a:rPr sz="800" spc="4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hàng</a:t>
            </a:r>
            <a:r>
              <a:rPr sz="800" spc="4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hoá</a:t>
            </a:r>
            <a:r>
              <a:rPr sz="800" spc="6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40" dirty="0">
                <a:solidFill>
                  <a:srgbClr val="1B1A46"/>
                </a:solidFill>
                <a:latin typeface="Arial"/>
                <a:cs typeface="Arial"/>
              </a:rPr>
              <a:t>ở</a:t>
            </a:r>
            <a:r>
              <a:rPr sz="800" spc="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dạng</a:t>
            </a:r>
            <a:r>
              <a:rPr sz="800" spc="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dịch</a:t>
            </a:r>
            <a:r>
              <a:rPr sz="800" spc="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vụ,</a:t>
            </a:r>
            <a:r>
              <a:rPr sz="800" spc="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quà</a:t>
            </a:r>
            <a:r>
              <a:rPr sz="800" spc="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tặng</a:t>
            </a:r>
            <a:r>
              <a:rPr sz="800" spc="4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có</a:t>
            </a:r>
            <a:r>
              <a:rPr sz="800" spc="6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sản</a:t>
            </a:r>
            <a:r>
              <a:rPr sz="800" spc="4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lượng</a:t>
            </a:r>
            <a:r>
              <a:rPr sz="800" spc="3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bất</a:t>
            </a:r>
            <a:r>
              <a:rPr sz="800" spc="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1B1A46"/>
                </a:solidFill>
                <a:latin typeface="Arial"/>
                <a:cs typeface="Arial"/>
              </a:rPr>
              <a:t>thường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không</a:t>
            </a:r>
            <a:r>
              <a:rPr sz="800" spc="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tương</a:t>
            </a:r>
            <a:r>
              <a:rPr sz="800" spc="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xứng</a:t>
            </a:r>
            <a:r>
              <a:rPr sz="800" spc="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với</a:t>
            </a:r>
            <a:r>
              <a:rPr sz="800" spc="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phản</a:t>
            </a:r>
            <a:r>
              <a:rPr sz="800" spc="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hồi</a:t>
            </a:r>
            <a:r>
              <a:rPr sz="800" spc="4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từ</a:t>
            </a:r>
            <a:r>
              <a:rPr sz="800" spc="2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người</a:t>
            </a:r>
            <a:r>
              <a:rPr sz="800" spc="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tiêu</a:t>
            </a:r>
            <a:r>
              <a:rPr sz="800" spc="1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dùng</a:t>
            </a:r>
            <a:r>
              <a:rPr sz="800" spc="3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và</a:t>
            </a:r>
            <a:r>
              <a:rPr sz="800" spc="6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các</a:t>
            </a:r>
            <a:r>
              <a:rPr sz="800" spc="6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sản</a:t>
            </a:r>
            <a:r>
              <a:rPr sz="800" spc="4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1B1A46"/>
                </a:solidFill>
                <a:latin typeface="Arial"/>
                <a:cs typeface="Arial"/>
              </a:rPr>
              <a:t>phẩm</a:t>
            </a:r>
            <a:r>
              <a:rPr sz="800" spc="50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bán</a:t>
            </a:r>
            <a:r>
              <a:rPr sz="800" spc="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đơn</a:t>
            </a:r>
            <a:r>
              <a:rPr sz="800" spc="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1B1A46"/>
                </a:solidFill>
                <a:latin typeface="Arial"/>
                <a:cs typeface="Arial"/>
              </a:rPr>
              <a:t>ảo.</a:t>
            </a:r>
            <a:endParaRPr sz="800">
              <a:latin typeface="Arial"/>
              <a:cs typeface="Arial"/>
            </a:endParaRPr>
          </a:p>
          <a:p>
            <a:pPr marL="12700" marR="126364">
              <a:lnSpc>
                <a:spcPct val="100000"/>
              </a:lnSpc>
              <a:spcBef>
                <a:spcPts val="960"/>
              </a:spcBef>
            </a:pPr>
            <a:r>
              <a:rPr sz="800" spc="-35" dirty="0">
                <a:solidFill>
                  <a:srgbClr val="1B1A46"/>
                </a:solidFill>
                <a:latin typeface="Arial"/>
                <a:cs typeface="Arial"/>
              </a:rPr>
              <a:t>Các</a:t>
            </a:r>
            <a:r>
              <a:rPr sz="800" spc="5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dữ</a:t>
            </a:r>
            <a:r>
              <a:rPr sz="800" spc="3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liệu</a:t>
            </a:r>
            <a:r>
              <a:rPr sz="800" spc="2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khách</a:t>
            </a:r>
            <a:r>
              <a:rPr sz="800" spc="6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quan</a:t>
            </a:r>
            <a:r>
              <a:rPr sz="800" spc="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này</a:t>
            </a:r>
            <a:r>
              <a:rPr sz="800" spc="4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sẽ</a:t>
            </a:r>
            <a:r>
              <a:rPr sz="800" spc="4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là</a:t>
            </a:r>
            <a:r>
              <a:rPr sz="800" spc="5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1B1A46"/>
                </a:solidFill>
                <a:latin typeface="Arial"/>
                <a:cs typeface="Arial"/>
              </a:rPr>
              <a:t>cơ</a:t>
            </a:r>
            <a:r>
              <a:rPr sz="800" spc="5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1B1A46"/>
                </a:solidFill>
                <a:latin typeface="Arial"/>
                <a:cs typeface="Arial"/>
              </a:rPr>
              <a:t>sở</a:t>
            </a:r>
            <a:r>
              <a:rPr sz="800" spc="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nền</a:t>
            </a:r>
            <a:r>
              <a:rPr sz="800" spc="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giúp</a:t>
            </a:r>
            <a:r>
              <a:rPr sz="800" spc="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doanh</a:t>
            </a:r>
            <a:r>
              <a:rPr sz="800" spc="5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nghiệp</a:t>
            </a:r>
            <a:r>
              <a:rPr sz="800" spc="3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&amp;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1B1A46"/>
                </a:solidFill>
                <a:latin typeface="Arial"/>
                <a:cs typeface="Arial"/>
              </a:rPr>
              <a:t>nhà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 bán</a:t>
            </a:r>
            <a:r>
              <a:rPr sz="800" spc="6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phân</a:t>
            </a:r>
            <a:r>
              <a:rPr sz="800" spc="8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tích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sâu</a:t>
            </a:r>
            <a:r>
              <a:rPr sz="800" spc="8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hơn,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kịp</a:t>
            </a:r>
            <a:r>
              <a:rPr sz="800" spc="8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thời</a:t>
            </a:r>
            <a:r>
              <a:rPr sz="800" spc="5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điều</a:t>
            </a:r>
            <a:r>
              <a:rPr sz="800" spc="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chỉnh</a:t>
            </a:r>
            <a:r>
              <a:rPr sz="800" spc="6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chiến</a:t>
            </a:r>
            <a:r>
              <a:rPr sz="800" spc="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1B1A46"/>
                </a:solidFill>
                <a:latin typeface="Arial"/>
                <a:cs typeface="Arial"/>
              </a:rPr>
              <a:t>lược</a:t>
            </a:r>
            <a:r>
              <a:rPr sz="800" spc="6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Kinh</a:t>
            </a:r>
            <a:r>
              <a:rPr sz="800" spc="6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1B1A46"/>
                </a:solidFill>
                <a:latin typeface="Arial"/>
                <a:cs typeface="Arial"/>
              </a:rPr>
              <a:t>doanh</a:t>
            </a:r>
            <a:r>
              <a:rPr sz="800" spc="6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50" dirty="0">
                <a:solidFill>
                  <a:srgbClr val="1B1A46"/>
                </a:solidFill>
                <a:latin typeface="Arial"/>
                <a:cs typeface="Arial"/>
              </a:rPr>
              <a:t>&amp;</a:t>
            </a:r>
            <a:r>
              <a:rPr sz="800" spc="10" dirty="0">
                <a:solidFill>
                  <a:srgbClr val="1B1A46"/>
                </a:solidFill>
                <a:latin typeface="Arial"/>
                <a:cs typeface="Arial"/>
              </a:rPr>
              <a:t> Marketing</a:t>
            </a:r>
            <a:r>
              <a:rPr sz="800" spc="4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1B1A46"/>
                </a:solidFill>
                <a:latin typeface="Arial"/>
                <a:cs typeface="Arial"/>
              </a:rPr>
              <a:t>cho</a:t>
            </a:r>
            <a:r>
              <a:rPr sz="800" spc="6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1B1A46"/>
                </a:solidFill>
                <a:latin typeface="Arial"/>
                <a:cs typeface="Arial"/>
              </a:rPr>
              <a:t>nửa</a:t>
            </a:r>
            <a:r>
              <a:rPr sz="800" spc="3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1B1A46"/>
                </a:solidFill>
                <a:latin typeface="Arial"/>
                <a:cs typeface="Arial"/>
              </a:rPr>
              <a:t>cuối</a:t>
            </a:r>
            <a:r>
              <a:rPr sz="800" spc="5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1B1A46"/>
                </a:solidFill>
                <a:latin typeface="Arial"/>
                <a:cs typeface="Arial"/>
              </a:rPr>
              <a:t>năm</a:t>
            </a:r>
            <a:r>
              <a:rPr sz="800" spc="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1B1A46"/>
                </a:solidFill>
                <a:latin typeface="Arial"/>
                <a:cs typeface="Arial"/>
              </a:rPr>
              <a:t>2023.</a:t>
            </a:r>
            <a:endParaRPr sz="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2627" y="163067"/>
            <a:ext cx="618744" cy="12801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35051" y="4080154"/>
            <a:ext cx="1136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1A1846"/>
                </a:solidFill>
                <a:latin typeface="Arial"/>
                <a:cs typeface="Arial"/>
              </a:rPr>
              <a:t>02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480175" cy="4319270"/>
            <a:chOff x="0" y="0"/>
            <a:chExt cx="6480175" cy="4319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3004" y="0"/>
              <a:ext cx="6063996" cy="43190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480047" cy="431901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483" y="179831"/>
              <a:ext cx="618744" cy="12801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3261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500"/>
              </a:spcBef>
            </a:pPr>
            <a:r>
              <a:rPr dirty="0"/>
              <a:t>PHÂN</a:t>
            </a:r>
            <a:r>
              <a:rPr spc="-65" dirty="0"/>
              <a:t> </a:t>
            </a:r>
            <a:r>
              <a:rPr dirty="0"/>
              <a:t>TÍCH</a:t>
            </a:r>
            <a:r>
              <a:rPr spc="-30" dirty="0"/>
              <a:t> </a:t>
            </a:r>
            <a:r>
              <a:rPr dirty="0"/>
              <a:t>CHI</a:t>
            </a:r>
            <a:r>
              <a:rPr spc="-40" dirty="0"/>
              <a:t> </a:t>
            </a:r>
            <a:r>
              <a:rPr spc="-60" dirty="0"/>
              <a:t>TIẾT</a:t>
            </a:r>
            <a:r>
              <a:rPr spc="-20" dirty="0"/>
              <a:t> </a:t>
            </a:r>
            <a:r>
              <a:rPr spc="50" dirty="0"/>
              <a:t>NGÀNH</a:t>
            </a:r>
            <a:r>
              <a:rPr spc="-65" dirty="0"/>
              <a:t> </a:t>
            </a:r>
            <a:r>
              <a:rPr spc="-20" dirty="0"/>
              <a:t>HÀNG</a:t>
            </a:r>
          </a:p>
          <a:p>
            <a:pPr marL="29845">
              <a:lnSpc>
                <a:spcPct val="100000"/>
              </a:lnSpc>
              <a:spcBef>
                <a:spcPts val="395"/>
              </a:spcBef>
            </a:pPr>
            <a:r>
              <a:rPr dirty="0"/>
              <a:t>TIỀM</a:t>
            </a:r>
            <a:r>
              <a:rPr spc="-40" dirty="0"/>
              <a:t> </a:t>
            </a:r>
            <a:r>
              <a:rPr dirty="0"/>
              <a:t>NĂNG</a:t>
            </a:r>
            <a:r>
              <a:rPr spc="-50" dirty="0"/>
              <a:t> </a:t>
            </a:r>
            <a:r>
              <a:rPr dirty="0"/>
              <a:t>TĂNG</a:t>
            </a:r>
            <a:r>
              <a:rPr spc="-50" dirty="0"/>
              <a:t> </a:t>
            </a:r>
            <a:r>
              <a:rPr dirty="0"/>
              <a:t>TRƯỞNG</a:t>
            </a:r>
            <a:r>
              <a:rPr spc="-35" dirty="0"/>
              <a:t> </a:t>
            </a:r>
            <a:r>
              <a:rPr dirty="0"/>
              <a:t>QUÝ</a:t>
            </a:r>
            <a:r>
              <a:rPr spc="-45" dirty="0"/>
              <a:t> </a:t>
            </a:r>
            <a:r>
              <a:rPr spc="70" dirty="0"/>
              <a:t>III/2023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35965" y="1942337"/>
            <a:ext cx="2455545" cy="813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1765" indent="-13906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51765" algn="l"/>
                <a:tab pos="2298700" algn="l"/>
              </a:tabLs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Ngành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hàng Nhà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cửa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7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Đời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sống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21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"/>
              <a:buAutoNum type="arabicPeriod"/>
            </a:pPr>
            <a:endParaRPr sz="1100">
              <a:latin typeface="Arial"/>
              <a:cs typeface="Arial"/>
            </a:endParaRPr>
          </a:p>
          <a:p>
            <a:pPr marL="151765" indent="-1390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51765" algn="l"/>
                <a:tab pos="2298700" algn="l"/>
              </a:tabLs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Ngành</a:t>
            </a:r>
            <a:r>
              <a:rPr sz="10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r>
              <a:rPr sz="10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Điện</a:t>
            </a:r>
            <a:r>
              <a:rPr sz="10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gia</a:t>
            </a:r>
            <a:r>
              <a:rPr sz="10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dụng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31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FFFF"/>
              </a:buClr>
              <a:buFont typeface="Arial"/>
              <a:buAutoNum type="arabicPeriod"/>
            </a:pPr>
            <a:endParaRPr sz="1100">
              <a:latin typeface="Arial"/>
              <a:cs typeface="Arial"/>
            </a:endParaRPr>
          </a:p>
          <a:p>
            <a:pPr marL="151765" indent="-139065">
              <a:lnSpc>
                <a:spcPct val="100000"/>
              </a:lnSpc>
              <a:buAutoNum type="arabicPeriod"/>
              <a:tabLst>
                <a:tab pos="151765" algn="l"/>
                <a:tab pos="2298700" algn="l"/>
              </a:tabLs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Ngành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r>
              <a:rPr sz="10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Làm</a:t>
            </a:r>
            <a:r>
              <a:rPr sz="10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đẹp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37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2003" y="4081068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20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480175" cy="4318000"/>
            <a:chOff x="0" y="0"/>
            <a:chExt cx="6480175" cy="431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480047" cy="431749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51932" y="163067"/>
              <a:ext cx="618743" cy="1280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476247" y="1388490"/>
            <a:ext cx="2457450" cy="634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0"/>
              </a:spcBef>
            </a:pPr>
            <a:r>
              <a:rPr sz="2000" b="1" spc="7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2000" b="1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2395"/>
              </a:lnSpc>
            </a:pPr>
            <a:r>
              <a:rPr sz="2000" b="1" spc="125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20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cửa</a:t>
            </a:r>
            <a:r>
              <a:rPr sz="20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spc="-120" dirty="0">
                <a:solidFill>
                  <a:srgbClr val="001F5F"/>
                </a:solidFill>
                <a:latin typeface="Arial"/>
                <a:cs typeface="Arial"/>
              </a:rPr>
              <a:t>–</a:t>
            </a:r>
            <a:r>
              <a:rPr sz="20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srgbClr val="001F5F"/>
                </a:solidFill>
                <a:latin typeface="Arial"/>
                <a:cs typeface="Arial"/>
              </a:rPr>
              <a:t>Đời</a:t>
            </a:r>
            <a:r>
              <a:rPr sz="2000" b="1" spc="-20" dirty="0">
                <a:solidFill>
                  <a:srgbClr val="001F5F"/>
                </a:solidFill>
                <a:latin typeface="Arial"/>
                <a:cs typeface="Arial"/>
              </a:rPr>
              <a:t> sống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0493" y="1766417"/>
            <a:ext cx="48977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100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cửa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-</a:t>
            </a:r>
            <a:r>
              <a:rPr sz="800" b="1" spc="1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Đời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sống</a:t>
            </a:r>
            <a:r>
              <a:rPr sz="800" b="1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luôn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nằm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top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những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mang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lại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nhiều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nhất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cho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 TMĐT.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Với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nhiều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nhóm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đa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dạng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mức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độ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mua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lại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cao,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cửa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-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Đời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sống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được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chuyên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đánh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tiếp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tục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là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cả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về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lượng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quý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III/2023.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0493" y="2681071"/>
            <a:ext cx="4898390" cy="826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800" i="1" spc="10" dirty="0">
                <a:solidFill>
                  <a:srgbClr val="001F5F"/>
                </a:solidFill>
                <a:latin typeface="Calibri"/>
                <a:cs typeface="Calibri"/>
              </a:rPr>
              <a:t>*Tỷ</a:t>
            </a:r>
            <a:r>
              <a:rPr sz="8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Calibri"/>
                <a:cs typeface="Calibri"/>
              </a:rPr>
              <a:t>lệ</a:t>
            </a:r>
            <a:r>
              <a:rPr sz="800" i="1" spc="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Calibri"/>
                <a:cs typeface="Calibri"/>
              </a:rPr>
              <a:t>tăng</a:t>
            </a:r>
            <a:r>
              <a:rPr sz="8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Calibri"/>
                <a:cs typeface="Calibri"/>
              </a:rPr>
              <a:t>trưởng</a:t>
            </a:r>
            <a:r>
              <a:rPr sz="8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Calibri"/>
                <a:cs typeface="Calibri"/>
              </a:rPr>
              <a:t>tính</a:t>
            </a:r>
            <a:r>
              <a:rPr sz="800" i="1" spc="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Calibri"/>
                <a:cs typeface="Calibri"/>
              </a:rPr>
              <a:t>trên</a:t>
            </a:r>
            <a:r>
              <a:rPr sz="8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Calibri"/>
                <a:cs typeface="Calibri"/>
              </a:rPr>
              <a:t>tổng</a:t>
            </a:r>
            <a:r>
              <a:rPr sz="800" i="1" spc="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Calibri"/>
                <a:cs typeface="Calibri"/>
              </a:rPr>
              <a:t>doanh</a:t>
            </a:r>
            <a:r>
              <a:rPr sz="800" i="1" spc="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Calibri"/>
                <a:cs typeface="Calibri"/>
              </a:rPr>
              <a:t>thu</a:t>
            </a:r>
            <a:r>
              <a:rPr sz="8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Calibri"/>
                <a:cs typeface="Calibri"/>
              </a:rPr>
              <a:t>của</a:t>
            </a:r>
            <a:r>
              <a:rPr sz="8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Calibri"/>
                <a:cs typeface="Calibri"/>
              </a:rPr>
              <a:t>ngành</a:t>
            </a:r>
            <a:r>
              <a:rPr sz="800" i="1" spc="9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Calibri"/>
                <a:cs typeface="Calibri"/>
              </a:rPr>
              <a:t>hàng</a:t>
            </a:r>
            <a:r>
              <a:rPr sz="800" i="1" spc="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Calibri"/>
                <a:cs typeface="Calibri"/>
              </a:rPr>
              <a:t>Nhà</a:t>
            </a:r>
            <a:r>
              <a:rPr sz="800" i="1" spc="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Calibri"/>
                <a:cs typeface="Calibri"/>
              </a:rPr>
              <a:t>cửa</a:t>
            </a:r>
            <a:r>
              <a:rPr sz="8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Calibri"/>
                <a:cs typeface="Calibri"/>
              </a:rPr>
              <a:t>–</a:t>
            </a:r>
            <a:r>
              <a:rPr sz="800" i="1" spc="9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Calibri"/>
                <a:cs typeface="Calibri"/>
              </a:rPr>
              <a:t>Đời</a:t>
            </a:r>
            <a:r>
              <a:rPr sz="800" i="1" spc="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Calibri"/>
                <a:cs typeface="Calibri"/>
              </a:rPr>
              <a:t>sống</a:t>
            </a:r>
            <a:r>
              <a:rPr sz="8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Calibri"/>
                <a:cs typeface="Calibri"/>
              </a:rPr>
              <a:t>trên</a:t>
            </a:r>
            <a:r>
              <a:rPr sz="800" i="1" spc="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Calibri"/>
                <a:cs typeface="Calibri"/>
              </a:rPr>
              <a:t>5</a:t>
            </a:r>
            <a:r>
              <a:rPr sz="800" i="1" spc="9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Calibri"/>
                <a:cs typeface="Calibri"/>
              </a:rPr>
              <a:t>sàn</a:t>
            </a:r>
            <a:r>
              <a:rPr sz="800" i="1" spc="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Calibri"/>
                <a:cs typeface="Calibri"/>
              </a:rPr>
              <a:t>TMĐT</a:t>
            </a:r>
            <a:r>
              <a:rPr sz="800" i="1" spc="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10" dirty="0">
                <a:solidFill>
                  <a:srgbClr val="001F5F"/>
                </a:solidFill>
                <a:latin typeface="Calibri"/>
                <a:cs typeface="Calibri"/>
              </a:rPr>
              <a:t>là</a:t>
            </a:r>
            <a:r>
              <a:rPr sz="800" i="1" spc="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-10" dirty="0">
                <a:solidFill>
                  <a:srgbClr val="001F5F"/>
                </a:solidFill>
                <a:latin typeface="Calibri"/>
                <a:cs typeface="Calibri"/>
              </a:rPr>
              <a:t>Shopee,</a:t>
            </a:r>
            <a:r>
              <a:rPr sz="800" i="1" spc="5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20" dirty="0">
                <a:solidFill>
                  <a:srgbClr val="001F5F"/>
                </a:solidFill>
                <a:latin typeface="Calibri"/>
                <a:cs typeface="Calibri"/>
              </a:rPr>
              <a:t>Lazada,</a:t>
            </a:r>
            <a:r>
              <a:rPr sz="800" i="1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20" dirty="0">
                <a:solidFill>
                  <a:srgbClr val="001F5F"/>
                </a:solidFill>
                <a:latin typeface="Calibri"/>
                <a:cs typeface="Calibri"/>
              </a:rPr>
              <a:t>Tiki,</a:t>
            </a:r>
            <a:r>
              <a:rPr sz="800" i="1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20" dirty="0">
                <a:solidFill>
                  <a:srgbClr val="001F5F"/>
                </a:solidFill>
                <a:latin typeface="Calibri"/>
                <a:cs typeface="Calibri"/>
              </a:rPr>
              <a:t>Sendo,</a:t>
            </a:r>
            <a:r>
              <a:rPr sz="800" i="1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20" dirty="0">
                <a:solidFill>
                  <a:srgbClr val="001F5F"/>
                </a:solidFill>
                <a:latin typeface="Calibri"/>
                <a:cs typeface="Calibri"/>
              </a:rPr>
              <a:t>Tiktok</a:t>
            </a:r>
            <a:r>
              <a:rPr sz="800" i="1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20" dirty="0">
                <a:solidFill>
                  <a:srgbClr val="001F5F"/>
                </a:solidFill>
                <a:latin typeface="Calibri"/>
                <a:cs typeface="Calibri"/>
              </a:rPr>
              <a:t>Shop</a:t>
            </a:r>
            <a:r>
              <a:rPr sz="800" i="1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20" dirty="0">
                <a:solidFill>
                  <a:srgbClr val="001F5F"/>
                </a:solidFill>
                <a:latin typeface="Calibri"/>
                <a:cs typeface="Calibri"/>
              </a:rPr>
              <a:t>ở</a:t>
            </a:r>
            <a:r>
              <a:rPr sz="800" i="1" spc="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20" dirty="0">
                <a:solidFill>
                  <a:srgbClr val="001F5F"/>
                </a:solidFill>
                <a:latin typeface="Calibri"/>
                <a:cs typeface="Calibri"/>
              </a:rPr>
              <a:t>nửa</a:t>
            </a:r>
            <a:r>
              <a:rPr sz="800" i="1" spc="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20" dirty="0">
                <a:solidFill>
                  <a:srgbClr val="001F5F"/>
                </a:solidFill>
                <a:latin typeface="Calibri"/>
                <a:cs typeface="Calibri"/>
              </a:rPr>
              <a:t>đầu</a:t>
            </a:r>
            <a:r>
              <a:rPr sz="800" i="1" spc="50" dirty="0">
                <a:solidFill>
                  <a:srgbClr val="001F5F"/>
                </a:solidFill>
                <a:latin typeface="Calibri"/>
                <a:cs typeface="Calibri"/>
              </a:rPr>
              <a:t> năm</a:t>
            </a:r>
            <a:r>
              <a:rPr sz="800" i="1" spc="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20" dirty="0">
                <a:solidFill>
                  <a:srgbClr val="001F5F"/>
                </a:solidFill>
                <a:latin typeface="Calibri"/>
                <a:cs typeface="Calibri"/>
              </a:rPr>
              <a:t>2023</a:t>
            </a:r>
            <a:r>
              <a:rPr sz="800" i="1" spc="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20" dirty="0">
                <a:solidFill>
                  <a:srgbClr val="001F5F"/>
                </a:solidFill>
                <a:latin typeface="Calibri"/>
                <a:cs typeface="Calibri"/>
              </a:rPr>
              <a:t>so</a:t>
            </a:r>
            <a:r>
              <a:rPr sz="800" i="1" spc="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20" dirty="0">
                <a:solidFill>
                  <a:srgbClr val="001F5F"/>
                </a:solidFill>
                <a:latin typeface="Calibri"/>
                <a:cs typeface="Calibri"/>
              </a:rPr>
              <a:t>với</a:t>
            </a:r>
            <a:r>
              <a:rPr sz="800" i="1" spc="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20" dirty="0">
                <a:solidFill>
                  <a:srgbClr val="001F5F"/>
                </a:solidFill>
                <a:latin typeface="Calibri"/>
                <a:cs typeface="Calibri"/>
              </a:rPr>
              <a:t>nửa</a:t>
            </a:r>
            <a:r>
              <a:rPr sz="800" i="1" spc="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20" dirty="0">
                <a:solidFill>
                  <a:srgbClr val="001F5F"/>
                </a:solidFill>
                <a:latin typeface="Calibri"/>
                <a:cs typeface="Calibri"/>
              </a:rPr>
              <a:t>đầu</a:t>
            </a:r>
            <a:r>
              <a:rPr sz="800" i="1" spc="50" dirty="0">
                <a:solidFill>
                  <a:srgbClr val="001F5F"/>
                </a:solidFill>
                <a:latin typeface="Calibri"/>
                <a:cs typeface="Calibri"/>
              </a:rPr>
              <a:t> năm</a:t>
            </a:r>
            <a:r>
              <a:rPr sz="800" i="1" spc="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-10" dirty="0">
                <a:solidFill>
                  <a:srgbClr val="001F5F"/>
                </a:solidFill>
                <a:latin typeface="Calibri"/>
                <a:cs typeface="Calibri"/>
              </a:rPr>
              <a:t>2022.</a:t>
            </a:r>
            <a:endParaRPr sz="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*Tỷ</a:t>
            </a:r>
            <a:r>
              <a:rPr sz="800" i="1" spc="1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lệ</a:t>
            </a:r>
            <a:r>
              <a:rPr sz="800" i="1" spc="1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tăng</a:t>
            </a:r>
            <a:r>
              <a:rPr sz="800" i="1" spc="1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trưởng</a:t>
            </a:r>
            <a:r>
              <a:rPr sz="800" i="1" spc="1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khi</a:t>
            </a:r>
            <a:r>
              <a:rPr sz="800" i="1" spc="1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không</a:t>
            </a:r>
            <a:r>
              <a:rPr sz="800" i="1" spc="1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tính</a:t>
            </a:r>
            <a:r>
              <a:rPr sz="800" i="1" spc="1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doanh</a:t>
            </a:r>
            <a:r>
              <a:rPr sz="800" i="1" spc="1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thu</a:t>
            </a:r>
            <a:r>
              <a:rPr sz="800" i="1" spc="1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của</a:t>
            </a:r>
            <a:r>
              <a:rPr sz="800" i="1" spc="1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Tiktok</a:t>
            </a:r>
            <a:r>
              <a:rPr sz="800" i="1" spc="1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Shop</a:t>
            </a:r>
            <a:r>
              <a:rPr sz="800" i="1" spc="1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là</a:t>
            </a:r>
            <a:r>
              <a:rPr sz="800" i="1" spc="1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b="1" i="1" dirty="0">
                <a:solidFill>
                  <a:srgbClr val="001F5F"/>
                </a:solidFill>
                <a:latin typeface="Warnock Pro Caption"/>
                <a:cs typeface="Warnock Pro Caption"/>
              </a:rPr>
              <a:t>37%</a:t>
            </a:r>
            <a:r>
              <a:rPr sz="800" b="1" i="1" spc="130" dirty="0">
                <a:solidFill>
                  <a:srgbClr val="001F5F"/>
                </a:solidFill>
                <a:latin typeface="Warnock Pro Caption"/>
                <a:cs typeface="Warnock Pro Caption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so</a:t>
            </a:r>
            <a:r>
              <a:rPr sz="800" i="1" spc="1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với</a:t>
            </a:r>
            <a:r>
              <a:rPr sz="800" i="1" spc="1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cùng</a:t>
            </a:r>
            <a:r>
              <a:rPr sz="800" i="1" spc="1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kỳ</a:t>
            </a:r>
            <a:r>
              <a:rPr sz="800" i="1" spc="1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50" dirty="0">
                <a:solidFill>
                  <a:srgbClr val="001F5F"/>
                </a:solidFill>
                <a:latin typeface="Calibri"/>
                <a:cs typeface="Calibri"/>
              </a:rPr>
              <a:t>năm</a:t>
            </a:r>
            <a:r>
              <a:rPr sz="800" i="1" spc="1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2022</a:t>
            </a:r>
            <a:r>
              <a:rPr sz="800" i="1" spc="1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do</a:t>
            </a:r>
            <a:r>
              <a:rPr sz="800" i="1" spc="1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nửa</a:t>
            </a:r>
            <a:r>
              <a:rPr sz="800" i="1" spc="1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-25" dirty="0">
                <a:solidFill>
                  <a:srgbClr val="001F5F"/>
                </a:solidFill>
                <a:latin typeface="Calibri"/>
                <a:cs typeface="Calibri"/>
              </a:rPr>
              <a:t>đầu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sz="800" i="1" spc="50" dirty="0">
                <a:solidFill>
                  <a:srgbClr val="001F5F"/>
                </a:solidFill>
                <a:latin typeface="Calibri"/>
                <a:cs typeface="Calibri"/>
              </a:rPr>
              <a:t>năm</a:t>
            </a:r>
            <a:r>
              <a:rPr sz="800" i="1" spc="1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2022</a:t>
            </a:r>
            <a:r>
              <a:rPr sz="800" i="1" spc="1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sàn</a:t>
            </a:r>
            <a:r>
              <a:rPr sz="800" i="1" spc="1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Tiktok</a:t>
            </a:r>
            <a:r>
              <a:rPr sz="800" i="1" spc="10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Shop</a:t>
            </a:r>
            <a:r>
              <a:rPr sz="800" i="1" spc="1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chưa</a:t>
            </a:r>
            <a:r>
              <a:rPr sz="800" i="1" spc="1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dirty="0">
                <a:solidFill>
                  <a:srgbClr val="001F5F"/>
                </a:solidFill>
                <a:latin typeface="Calibri"/>
                <a:cs typeface="Calibri"/>
              </a:rPr>
              <a:t>ra</a:t>
            </a:r>
            <a:r>
              <a:rPr sz="800" i="1" spc="1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800" i="1" spc="-20" dirty="0">
                <a:solidFill>
                  <a:srgbClr val="001F5F"/>
                </a:solidFill>
                <a:latin typeface="Calibri"/>
                <a:cs typeface="Calibri"/>
              </a:rPr>
              <a:t>mắt.</a:t>
            </a:r>
            <a:endParaRPr sz="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615" y="166481"/>
            <a:ext cx="618744" cy="12460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98042" y="731342"/>
            <a:ext cx="202057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0" dirty="0">
                <a:solidFill>
                  <a:srgbClr val="00AF50"/>
                </a:solidFill>
              </a:rPr>
              <a:t>+49%</a:t>
            </a:r>
            <a:endParaRPr sz="6000"/>
          </a:p>
        </p:txBody>
      </p:sp>
      <p:sp>
        <p:nvSpPr>
          <p:cNvPr id="6" name="object 6"/>
          <p:cNvSpPr txBox="1"/>
          <p:nvPr/>
        </p:nvSpPr>
        <p:spPr>
          <a:xfrm>
            <a:off x="3181604" y="894714"/>
            <a:ext cx="231775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100" dirty="0">
                <a:solidFill>
                  <a:srgbClr val="00AF50"/>
                </a:solidFill>
                <a:latin typeface="Arial"/>
                <a:cs typeface="Arial"/>
              </a:rPr>
              <a:t>*Doanh</a:t>
            </a:r>
            <a:r>
              <a:rPr sz="2000" b="1" spc="-8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b="1" spc="120" dirty="0">
                <a:solidFill>
                  <a:srgbClr val="00AF50"/>
                </a:solidFill>
                <a:latin typeface="Arial"/>
                <a:cs typeface="Arial"/>
              </a:rPr>
              <a:t>thu</a:t>
            </a:r>
            <a:r>
              <a:rPr sz="2000" b="1" spc="-6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b="1" spc="-30" dirty="0">
                <a:solidFill>
                  <a:srgbClr val="00AF50"/>
                </a:solidFill>
                <a:latin typeface="Arial"/>
                <a:cs typeface="Arial"/>
              </a:rPr>
              <a:t>so</a:t>
            </a:r>
            <a:r>
              <a:rPr sz="2000" b="1" spc="-5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b="1" spc="-25" dirty="0">
                <a:solidFill>
                  <a:srgbClr val="00AF50"/>
                </a:solidFill>
                <a:latin typeface="Arial"/>
                <a:cs typeface="Arial"/>
              </a:rPr>
              <a:t>với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00AF50"/>
                </a:solidFill>
                <a:latin typeface="Arial"/>
                <a:cs typeface="Arial"/>
              </a:rPr>
              <a:t>cùng</a:t>
            </a:r>
            <a:r>
              <a:rPr sz="2000" b="1" spc="-5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b="1" spc="75" dirty="0">
                <a:solidFill>
                  <a:srgbClr val="00AF50"/>
                </a:solidFill>
                <a:latin typeface="Arial"/>
                <a:cs typeface="Arial"/>
              </a:rPr>
              <a:t>kỳ</a:t>
            </a:r>
            <a:r>
              <a:rPr sz="2000" b="1" spc="-4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b="1" spc="120" dirty="0">
                <a:solidFill>
                  <a:srgbClr val="00AF50"/>
                </a:solidFill>
                <a:latin typeface="Arial"/>
                <a:cs typeface="Arial"/>
              </a:rPr>
              <a:t>năm</a:t>
            </a:r>
            <a:r>
              <a:rPr sz="2000" b="1" spc="-35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000" b="1" spc="-20" dirty="0">
                <a:solidFill>
                  <a:srgbClr val="00AF50"/>
                </a:solidFill>
                <a:latin typeface="Arial"/>
                <a:cs typeface="Arial"/>
              </a:rPr>
              <a:t>2022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1393" y="408289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1A1846"/>
                </a:solidFill>
                <a:latin typeface="Arial"/>
                <a:cs typeface="Arial"/>
              </a:rPr>
              <a:t>22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38676" y="4079544"/>
            <a:ext cx="20491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TÍCH NGÀNH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HÀNG TIỀM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NĂNG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TĂNG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18892" y="167131"/>
            <a:ext cx="31553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CON</a:t>
            </a:r>
            <a:r>
              <a:rPr sz="9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50" dirty="0">
                <a:solidFill>
                  <a:srgbClr val="1A1846"/>
                </a:solidFill>
                <a:latin typeface="Arial"/>
                <a:cs typeface="Arial"/>
              </a:rPr>
              <a:t>SỐ</a:t>
            </a:r>
            <a:r>
              <a:rPr sz="9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TĂNG</a:t>
            </a:r>
            <a:r>
              <a:rPr sz="900" b="1" spc="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10" dirty="0">
                <a:solidFill>
                  <a:srgbClr val="1A1846"/>
                </a:solidFill>
                <a:latin typeface="Arial"/>
                <a:cs typeface="Arial"/>
              </a:rPr>
              <a:t>TRƯỞNG</a:t>
            </a:r>
            <a:r>
              <a:rPr sz="900" b="1" spc="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30" dirty="0">
                <a:solidFill>
                  <a:srgbClr val="1A1846"/>
                </a:solidFill>
                <a:latin typeface="Arial"/>
                <a:cs typeface="Arial"/>
              </a:rPr>
              <a:t>CỦA</a:t>
            </a:r>
            <a:r>
              <a:rPr sz="9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NGÀNH</a:t>
            </a:r>
            <a:r>
              <a:rPr sz="900" b="1" spc="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HÀNG</a:t>
            </a:r>
            <a:r>
              <a:rPr sz="900" b="1" spc="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TIỀM</a:t>
            </a:r>
            <a:r>
              <a:rPr sz="900" b="1" spc="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20" dirty="0">
                <a:solidFill>
                  <a:srgbClr val="1A1846"/>
                </a:solidFill>
                <a:latin typeface="Arial"/>
                <a:cs typeface="Arial"/>
              </a:rPr>
              <a:t>NĂNG</a:t>
            </a:r>
            <a:endParaRPr sz="9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53328" y="163067"/>
            <a:ext cx="45720" cy="1813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1104" y="2220467"/>
            <a:ext cx="5716905" cy="1783080"/>
            <a:chOff x="451104" y="2220467"/>
            <a:chExt cx="5716905" cy="1783080"/>
          </a:xfrm>
        </p:grpSpPr>
        <p:sp>
          <p:nvSpPr>
            <p:cNvPr id="3" name="object 3"/>
            <p:cNvSpPr/>
            <p:nvPr/>
          </p:nvSpPr>
          <p:spPr>
            <a:xfrm>
              <a:off x="451104" y="2220467"/>
              <a:ext cx="5716905" cy="1783080"/>
            </a:xfrm>
            <a:custGeom>
              <a:avLst/>
              <a:gdLst/>
              <a:ahLst/>
              <a:cxnLst/>
              <a:rect l="l" t="t" r="r" b="b"/>
              <a:pathLst>
                <a:path w="5716905" h="1783079">
                  <a:moveTo>
                    <a:pt x="5716524" y="0"/>
                  </a:moveTo>
                  <a:lnTo>
                    <a:pt x="0" y="0"/>
                  </a:lnTo>
                  <a:lnTo>
                    <a:pt x="0" y="1783080"/>
                  </a:lnTo>
                  <a:lnTo>
                    <a:pt x="5716524" y="1783080"/>
                  </a:lnTo>
                  <a:lnTo>
                    <a:pt x="571652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87196" y="2967227"/>
              <a:ext cx="4598035" cy="637540"/>
            </a:xfrm>
            <a:custGeom>
              <a:avLst/>
              <a:gdLst/>
              <a:ahLst/>
              <a:cxnLst/>
              <a:rect l="l" t="t" r="r" b="b"/>
              <a:pathLst>
                <a:path w="4598035" h="637539">
                  <a:moveTo>
                    <a:pt x="362712" y="202692"/>
                  </a:moveTo>
                  <a:lnTo>
                    <a:pt x="0" y="202692"/>
                  </a:lnTo>
                  <a:lnTo>
                    <a:pt x="0" y="637032"/>
                  </a:lnTo>
                  <a:lnTo>
                    <a:pt x="362712" y="637032"/>
                  </a:lnTo>
                  <a:lnTo>
                    <a:pt x="362712" y="202692"/>
                  </a:lnTo>
                  <a:close/>
                </a:path>
                <a:path w="4598035" h="637539">
                  <a:moveTo>
                    <a:pt x="1210056" y="86868"/>
                  </a:moveTo>
                  <a:lnTo>
                    <a:pt x="845820" y="86868"/>
                  </a:lnTo>
                  <a:lnTo>
                    <a:pt x="845820" y="637032"/>
                  </a:lnTo>
                  <a:lnTo>
                    <a:pt x="1210056" y="637032"/>
                  </a:lnTo>
                  <a:lnTo>
                    <a:pt x="1210056" y="86868"/>
                  </a:lnTo>
                  <a:close/>
                </a:path>
                <a:path w="4598035" h="637539">
                  <a:moveTo>
                    <a:pt x="2057400" y="33528"/>
                  </a:moveTo>
                  <a:lnTo>
                    <a:pt x="1693164" y="33528"/>
                  </a:lnTo>
                  <a:lnTo>
                    <a:pt x="1693164" y="637032"/>
                  </a:lnTo>
                  <a:lnTo>
                    <a:pt x="2057400" y="637032"/>
                  </a:lnTo>
                  <a:lnTo>
                    <a:pt x="2057400" y="33528"/>
                  </a:lnTo>
                  <a:close/>
                </a:path>
                <a:path w="4598035" h="637539">
                  <a:moveTo>
                    <a:pt x="2903220" y="0"/>
                  </a:moveTo>
                  <a:lnTo>
                    <a:pt x="2540508" y="0"/>
                  </a:lnTo>
                  <a:lnTo>
                    <a:pt x="2540508" y="637032"/>
                  </a:lnTo>
                  <a:lnTo>
                    <a:pt x="2903220" y="637032"/>
                  </a:lnTo>
                  <a:lnTo>
                    <a:pt x="2903220" y="0"/>
                  </a:lnTo>
                  <a:close/>
                </a:path>
                <a:path w="4598035" h="637539">
                  <a:moveTo>
                    <a:pt x="3750564" y="50292"/>
                  </a:moveTo>
                  <a:lnTo>
                    <a:pt x="3387852" y="50292"/>
                  </a:lnTo>
                  <a:lnTo>
                    <a:pt x="3387852" y="637032"/>
                  </a:lnTo>
                  <a:lnTo>
                    <a:pt x="3750564" y="637032"/>
                  </a:lnTo>
                  <a:lnTo>
                    <a:pt x="3750564" y="50292"/>
                  </a:lnTo>
                  <a:close/>
                </a:path>
                <a:path w="4598035" h="637539">
                  <a:moveTo>
                    <a:pt x="4597908" y="182880"/>
                  </a:moveTo>
                  <a:lnTo>
                    <a:pt x="4233672" y="182880"/>
                  </a:lnTo>
                  <a:lnTo>
                    <a:pt x="4233672" y="637032"/>
                  </a:lnTo>
                  <a:lnTo>
                    <a:pt x="4597908" y="637032"/>
                  </a:lnTo>
                  <a:lnTo>
                    <a:pt x="4597908" y="18288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7196" y="2752343"/>
              <a:ext cx="4598035" cy="417830"/>
            </a:xfrm>
            <a:custGeom>
              <a:avLst/>
              <a:gdLst/>
              <a:ahLst/>
              <a:cxnLst/>
              <a:rect l="l" t="t" r="r" b="b"/>
              <a:pathLst>
                <a:path w="4598035" h="417830">
                  <a:moveTo>
                    <a:pt x="362712" y="266700"/>
                  </a:moveTo>
                  <a:lnTo>
                    <a:pt x="0" y="266700"/>
                  </a:lnTo>
                  <a:lnTo>
                    <a:pt x="0" y="417576"/>
                  </a:lnTo>
                  <a:lnTo>
                    <a:pt x="362712" y="417576"/>
                  </a:lnTo>
                  <a:lnTo>
                    <a:pt x="362712" y="266700"/>
                  </a:lnTo>
                  <a:close/>
                </a:path>
                <a:path w="4598035" h="417830">
                  <a:moveTo>
                    <a:pt x="1210056" y="112776"/>
                  </a:moveTo>
                  <a:lnTo>
                    <a:pt x="845820" y="112776"/>
                  </a:lnTo>
                  <a:lnTo>
                    <a:pt x="845820" y="301752"/>
                  </a:lnTo>
                  <a:lnTo>
                    <a:pt x="1210056" y="301752"/>
                  </a:lnTo>
                  <a:lnTo>
                    <a:pt x="1210056" y="112776"/>
                  </a:lnTo>
                  <a:close/>
                </a:path>
                <a:path w="4598035" h="417830">
                  <a:moveTo>
                    <a:pt x="2057400" y="0"/>
                  </a:moveTo>
                  <a:lnTo>
                    <a:pt x="1693164" y="0"/>
                  </a:lnTo>
                  <a:lnTo>
                    <a:pt x="1693164" y="248412"/>
                  </a:lnTo>
                  <a:lnTo>
                    <a:pt x="2057400" y="248412"/>
                  </a:lnTo>
                  <a:lnTo>
                    <a:pt x="2057400" y="0"/>
                  </a:lnTo>
                  <a:close/>
                </a:path>
                <a:path w="4598035" h="417830">
                  <a:moveTo>
                    <a:pt x="2903220" y="10668"/>
                  </a:moveTo>
                  <a:lnTo>
                    <a:pt x="2540508" y="10668"/>
                  </a:lnTo>
                  <a:lnTo>
                    <a:pt x="2540508" y="214884"/>
                  </a:lnTo>
                  <a:lnTo>
                    <a:pt x="2903220" y="214884"/>
                  </a:lnTo>
                  <a:lnTo>
                    <a:pt x="2903220" y="10668"/>
                  </a:lnTo>
                  <a:close/>
                </a:path>
                <a:path w="4598035" h="417830">
                  <a:moveTo>
                    <a:pt x="3750564" y="89916"/>
                  </a:moveTo>
                  <a:lnTo>
                    <a:pt x="3387852" y="89916"/>
                  </a:lnTo>
                  <a:lnTo>
                    <a:pt x="3387852" y="265176"/>
                  </a:lnTo>
                  <a:lnTo>
                    <a:pt x="3750564" y="265176"/>
                  </a:lnTo>
                  <a:lnTo>
                    <a:pt x="3750564" y="89916"/>
                  </a:lnTo>
                  <a:close/>
                </a:path>
                <a:path w="4598035" h="417830">
                  <a:moveTo>
                    <a:pt x="4597908" y="230124"/>
                  </a:moveTo>
                  <a:lnTo>
                    <a:pt x="4233672" y="230124"/>
                  </a:lnTo>
                  <a:lnTo>
                    <a:pt x="4233672" y="397764"/>
                  </a:lnTo>
                  <a:lnTo>
                    <a:pt x="4597908" y="397764"/>
                  </a:lnTo>
                  <a:lnTo>
                    <a:pt x="4597908" y="230124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33016" y="2737103"/>
              <a:ext cx="3752215" cy="245745"/>
            </a:xfrm>
            <a:custGeom>
              <a:avLst/>
              <a:gdLst/>
              <a:ahLst/>
              <a:cxnLst/>
              <a:rect l="l" t="t" r="r" b="b"/>
              <a:pathLst>
                <a:path w="3752215" h="245744">
                  <a:moveTo>
                    <a:pt x="364236" y="112776"/>
                  </a:moveTo>
                  <a:lnTo>
                    <a:pt x="0" y="112776"/>
                  </a:lnTo>
                  <a:lnTo>
                    <a:pt x="0" y="128016"/>
                  </a:lnTo>
                  <a:lnTo>
                    <a:pt x="364236" y="128016"/>
                  </a:lnTo>
                  <a:lnTo>
                    <a:pt x="364236" y="112776"/>
                  </a:lnTo>
                  <a:close/>
                </a:path>
                <a:path w="3752215" h="245744">
                  <a:moveTo>
                    <a:pt x="1211580" y="0"/>
                  </a:moveTo>
                  <a:lnTo>
                    <a:pt x="847344" y="0"/>
                  </a:lnTo>
                  <a:lnTo>
                    <a:pt x="847344" y="15240"/>
                  </a:lnTo>
                  <a:lnTo>
                    <a:pt x="1211580" y="15240"/>
                  </a:lnTo>
                  <a:lnTo>
                    <a:pt x="1211580" y="0"/>
                  </a:lnTo>
                  <a:close/>
                </a:path>
                <a:path w="3752215" h="245744">
                  <a:moveTo>
                    <a:pt x="2904744" y="94488"/>
                  </a:moveTo>
                  <a:lnTo>
                    <a:pt x="2542032" y="94488"/>
                  </a:lnTo>
                  <a:lnTo>
                    <a:pt x="2542032" y="105156"/>
                  </a:lnTo>
                  <a:lnTo>
                    <a:pt x="2904744" y="105156"/>
                  </a:lnTo>
                  <a:lnTo>
                    <a:pt x="2904744" y="94488"/>
                  </a:lnTo>
                  <a:close/>
                </a:path>
                <a:path w="3752215" h="245744">
                  <a:moveTo>
                    <a:pt x="3752088" y="236220"/>
                  </a:moveTo>
                  <a:lnTo>
                    <a:pt x="3387852" y="236220"/>
                  </a:lnTo>
                  <a:lnTo>
                    <a:pt x="3387852" y="245364"/>
                  </a:lnTo>
                  <a:lnTo>
                    <a:pt x="3752088" y="245364"/>
                  </a:lnTo>
                  <a:lnTo>
                    <a:pt x="3752088" y="23622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87196" y="2660903"/>
              <a:ext cx="4598035" cy="344805"/>
            </a:xfrm>
            <a:custGeom>
              <a:avLst/>
              <a:gdLst/>
              <a:ahLst/>
              <a:cxnLst/>
              <a:rect l="l" t="t" r="r" b="b"/>
              <a:pathLst>
                <a:path w="4598035" h="344805">
                  <a:moveTo>
                    <a:pt x="362712" y="309372"/>
                  </a:moveTo>
                  <a:lnTo>
                    <a:pt x="0" y="309372"/>
                  </a:lnTo>
                  <a:lnTo>
                    <a:pt x="0" y="344424"/>
                  </a:lnTo>
                  <a:lnTo>
                    <a:pt x="362712" y="344424"/>
                  </a:lnTo>
                  <a:lnTo>
                    <a:pt x="362712" y="309372"/>
                  </a:lnTo>
                  <a:close/>
                </a:path>
                <a:path w="4598035" h="344805">
                  <a:moveTo>
                    <a:pt x="1210056" y="140208"/>
                  </a:moveTo>
                  <a:lnTo>
                    <a:pt x="845820" y="140208"/>
                  </a:lnTo>
                  <a:lnTo>
                    <a:pt x="845820" y="188976"/>
                  </a:lnTo>
                  <a:lnTo>
                    <a:pt x="1210056" y="188976"/>
                  </a:lnTo>
                  <a:lnTo>
                    <a:pt x="1210056" y="140208"/>
                  </a:lnTo>
                  <a:close/>
                </a:path>
                <a:path w="4598035" h="344805">
                  <a:moveTo>
                    <a:pt x="2057400" y="1524"/>
                  </a:moveTo>
                  <a:lnTo>
                    <a:pt x="1693164" y="1524"/>
                  </a:lnTo>
                  <a:lnTo>
                    <a:pt x="1693164" y="74676"/>
                  </a:lnTo>
                  <a:lnTo>
                    <a:pt x="2057400" y="74676"/>
                  </a:lnTo>
                  <a:lnTo>
                    <a:pt x="2057400" y="1524"/>
                  </a:lnTo>
                  <a:close/>
                </a:path>
                <a:path w="4598035" h="344805">
                  <a:moveTo>
                    <a:pt x="2903220" y="0"/>
                  </a:moveTo>
                  <a:lnTo>
                    <a:pt x="2540508" y="0"/>
                  </a:lnTo>
                  <a:lnTo>
                    <a:pt x="2540508" y="91440"/>
                  </a:lnTo>
                  <a:lnTo>
                    <a:pt x="2903220" y="91440"/>
                  </a:lnTo>
                  <a:lnTo>
                    <a:pt x="2903220" y="0"/>
                  </a:lnTo>
                  <a:close/>
                </a:path>
                <a:path w="4598035" h="344805">
                  <a:moveTo>
                    <a:pt x="3750564" y="62484"/>
                  </a:moveTo>
                  <a:lnTo>
                    <a:pt x="3387852" y="62484"/>
                  </a:lnTo>
                  <a:lnTo>
                    <a:pt x="3387852" y="170688"/>
                  </a:lnTo>
                  <a:lnTo>
                    <a:pt x="3750564" y="170688"/>
                  </a:lnTo>
                  <a:lnTo>
                    <a:pt x="3750564" y="62484"/>
                  </a:lnTo>
                  <a:close/>
                </a:path>
                <a:path w="4598035" h="344805">
                  <a:moveTo>
                    <a:pt x="4597908" y="227076"/>
                  </a:moveTo>
                  <a:lnTo>
                    <a:pt x="4233672" y="227076"/>
                  </a:lnTo>
                  <a:lnTo>
                    <a:pt x="4233672" y="312420"/>
                  </a:lnTo>
                  <a:lnTo>
                    <a:pt x="4597908" y="312420"/>
                  </a:lnTo>
                  <a:lnTo>
                    <a:pt x="4597908" y="227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4880" y="3604259"/>
              <a:ext cx="5081270" cy="27940"/>
            </a:xfrm>
            <a:custGeom>
              <a:avLst/>
              <a:gdLst/>
              <a:ahLst/>
              <a:cxnLst/>
              <a:rect l="l" t="t" r="r" b="b"/>
              <a:pathLst>
                <a:path w="5081270" h="27939">
                  <a:moveTo>
                    <a:pt x="0" y="0"/>
                  </a:moveTo>
                  <a:lnTo>
                    <a:pt x="5081016" y="0"/>
                  </a:lnTo>
                </a:path>
                <a:path w="5081270" h="27939">
                  <a:moveTo>
                    <a:pt x="0" y="0"/>
                  </a:moveTo>
                  <a:lnTo>
                    <a:pt x="0" y="27431"/>
                  </a:lnTo>
                </a:path>
                <a:path w="5081270" h="27939">
                  <a:moveTo>
                    <a:pt x="847344" y="0"/>
                  </a:moveTo>
                  <a:lnTo>
                    <a:pt x="847344" y="27431"/>
                  </a:lnTo>
                </a:path>
                <a:path w="5081270" h="27939">
                  <a:moveTo>
                    <a:pt x="1694688" y="0"/>
                  </a:moveTo>
                  <a:lnTo>
                    <a:pt x="1694688" y="27431"/>
                  </a:lnTo>
                </a:path>
                <a:path w="5081270" h="27939">
                  <a:moveTo>
                    <a:pt x="2540508" y="0"/>
                  </a:moveTo>
                  <a:lnTo>
                    <a:pt x="2540508" y="27431"/>
                  </a:lnTo>
                </a:path>
                <a:path w="5081270" h="27939">
                  <a:moveTo>
                    <a:pt x="3387852" y="0"/>
                  </a:moveTo>
                  <a:lnTo>
                    <a:pt x="3387852" y="27431"/>
                  </a:lnTo>
                </a:path>
                <a:path w="5081270" h="27939">
                  <a:moveTo>
                    <a:pt x="4235196" y="0"/>
                  </a:moveTo>
                  <a:lnTo>
                    <a:pt x="4235196" y="27431"/>
                  </a:lnTo>
                </a:path>
                <a:path w="5081270" h="27939">
                  <a:moveTo>
                    <a:pt x="5081016" y="0"/>
                  </a:moveTo>
                  <a:lnTo>
                    <a:pt x="5081016" y="27431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304544" y="3337051"/>
            <a:ext cx="1390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68%</a:t>
            </a:r>
            <a:endParaRPr sz="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51888" y="3278530"/>
            <a:ext cx="1390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69%</a:t>
            </a:r>
            <a:endParaRPr sz="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98977" y="3251707"/>
            <a:ext cx="1390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64%</a:t>
            </a:r>
            <a:endParaRPr sz="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45940" y="3235248"/>
            <a:ext cx="1390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68%</a:t>
            </a:r>
            <a:endParaRPr sz="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93284" y="3260851"/>
            <a:ext cx="1390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67%</a:t>
            </a:r>
            <a:endParaRPr sz="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40375" y="3326383"/>
            <a:ext cx="1390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63%</a:t>
            </a:r>
            <a:endParaRPr sz="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98977" y="2825876"/>
            <a:ext cx="1390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26%</a:t>
            </a:r>
            <a:endParaRPr sz="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7196" y="2907080"/>
            <a:ext cx="375920" cy="240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839" marR="5080" indent="-117475">
              <a:lnSpc>
                <a:spcPct val="140700"/>
              </a:lnSpc>
              <a:spcBef>
                <a:spcPts val="100"/>
              </a:spcBef>
              <a:tabLst>
                <a:tab pos="362585" algn="l"/>
              </a:tabLst>
            </a:pPr>
            <a:r>
              <a:rPr sz="500" u="dbl" spc="390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  </a:t>
            </a:r>
            <a:r>
              <a:rPr sz="500" u="dbl" spc="-25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6%</a:t>
            </a:r>
            <a:r>
              <a:rPr sz="500" u="dbl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	</a:t>
            </a:r>
            <a:r>
              <a:rPr sz="5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24%</a:t>
            </a:r>
            <a:endParaRPr sz="5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33016" y="2774695"/>
            <a:ext cx="377190" cy="236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5"/>
              </a:spcBef>
              <a:tabLst>
                <a:tab pos="363855" algn="l"/>
              </a:tabLst>
            </a:pPr>
            <a:r>
              <a:rPr sz="500" u="sng" spc="395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  </a:t>
            </a:r>
            <a:r>
              <a:rPr sz="500" u="sng" spc="-25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6%</a:t>
            </a:r>
            <a:r>
              <a:rPr sz="500" u="sng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	</a:t>
            </a:r>
            <a:endParaRPr sz="500">
              <a:latin typeface="Arial"/>
              <a:cs typeface="Arial"/>
            </a:endParaRPr>
          </a:p>
          <a:p>
            <a:pPr marR="5080" algn="ctr">
              <a:lnSpc>
                <a:spcPct val="100000"/>
              </a:lnSpc>
              <a:spcBef>
                <a:spcPts val="45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24%</a:t>
            </a:r>
            <a:endParaRPr sz="5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80360" y="2648838"/>
            <a:ext cx="37719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63855" algn="l"/>
              </a:tabLst>
            </a:pPr>
            <a:r>
              <a:rPr sz="500" u="sng" spc="395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  </a:t>
            </a:r>
            <a:r>
              <a:rPr sz="500" u="sng" spc="-25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8%</a:t>
            </a:r>
            <a:r>
              <a:rPr sz="500" u="sng" dirty="0">
                <a:solidFill>
                  <a:srgbClr val="FFFFFF"/>
                </a:solidFill>
                <a:uFill>
                  <a:solidFill>
                    <a:srgbClr val="C00000"/>
                  </a:solidFill>
                </a:uFill>
                <a:latin typeface="Arial"/>
                <a:cs typeface="Arial"/>
              </a:rPr>
              <a:t>	</a:t>
            </a:r>
            <a:endParaRPr sz="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27703" y="2656077"/>
            <a:ext cx="375920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500" u="sng" spc="340" dirty="0">
                <a:solidFill>
                  <a:srgbClr val="FFFFFF"/>
                </a:solidFill>
                <a:uFill>
                  <a:solidFill>
                    <a:srgbClr val="00AFEF"/>
                  </a:solidFill>
                </a:uFill>
                <a:latin typeface="Times New Roman"/>
                <a:cs typeface="Times New Roman"/>
              </a:rPr>
              <a:t>  </a:t>
            </a:r>
            <a:r>
              <a:rPr sz="500" u="sng" spc="-25" dirty="0">
                <a:solidFill>
                  <a:srgbClr val="FFFFFF"/>
                </a:solidFill>
                <a:uFill>
                  <a:solidFill>
                    <a:srgbClr val="00AFEF"/>
                  </a:solidFill>
                </a:uFill>
                <a:latin typeface="Arial"/>
                <a:cs typeface="Arial"/>
              </a:rPr>
              <a:t>10%</a:t>
            </a:r>
            <a:r>
              <a:rPr sz="500" u="sng" spc="500" dirty="0">
                <a:solidFill>
                  <a:srgbClr val="FFFFFF"/>
                </a:solidFill>
                <a:uFill>
                  <a:solidFill>
                    <a:srgbClr val="00AFEF"/>
                  </a:solidFill>
                </a:uFill>
                <a:latin typeface="Arial"/>
                <a:cs typeface="Arial"/>
              </a:rPr>
              <a:t> 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550">
              <a:latin typeface="Arial"/>
              <a:cs typeface="Arial"/>
            </a:endParaRPr>
          </a:p>
          <a:p>
            <a:pPr marR="5080" algn="ctr">
              <a:lnSpc>
                <a:spcPct val="100000"/>
              </a:lnSpc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22%</a:t>
            </a:r>
            <a:endParaRPr sz="5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93284" y="2726816"/>
            <a:ext cx="139065" cy="255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12%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20%</a:t>
            </a:r>
            <a:endParaRPr sz="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540375" y="2880105"/>
            <a:ext cx="139065" cy="238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12%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23%</a:t>
            </a:r>
            <a:endParaRPr sz="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82116" y="3538219"/>
            <a:ext cx="37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-</a:t>
            </a:r>
            <a:endParaRPr sz="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5670" y="3311143"/>
            <a:ext cx="143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500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52272" y="3084372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1,000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52272" y="2857245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1,500</a:t>
            </a:r>
            <a:endParaRPr sz="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52272" y="2630169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2,000</a:t>
            </a:r>
            <a:endParaRPr sz="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2272" y="2403474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2,500</a:t>
            </a:r>
            <a:endParaRPr sz="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224076" y="3651300"/>
            <a:ext cx="3016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01/2023</a:t>
            </a:r>
            <a:endParaRPr sz="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071116" y="3651300"/>
            <a:ext cx="3035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02/2023</a:t>
            </a:r>
            <a:endParaRPr sz="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59857" y="3651300"/>
            <a:ext cx="3016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06/2023</a:t>
            </a:r>
            <a:endParaRPr sz="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1361" y="3550920"/>
            <a:ext cx="129539" cy="351155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spc="-30" dirty="0">
                <a:latin typeface="Arial"/>
                <a:cs typeface="Arial"/>
              </a:rPr>
              <a:t>(Tỷ</a:t>
            </a:r>
            <a:r>
              <a:rPr sz="6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đồng)</a:t>
            </a:r>
            <a:endParaRPr sz="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10639" y="2309317"/>
            <a:ext cx="401256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cửa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-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Đời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sống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295144" y="3874007"/>
            <a:ext cx="1463040" cy="45720"/>
            <a:chOff x="2295144" y="3874007"/>
            <a:chExt cx="1463040" cy="45720"/>
          </a:xfrm>
        </p:grpSpPr>
        <p:sp>
          <p:nvSpPr>
            <p:cNvPr id="34" name="object 34"/>
            <p:cNvSpPr/>
            <p:nvPr/>
          </p:nvSpPr>
          <p:spPr>
            <a:xfrm>
              <a:off x="2295144" y="3874007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19" h="45720">
                  <a:moveTo>
                    <a:pt x="45719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5719" y="45720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820924" y="3874007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47243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7243" y="45720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331463" y="3874007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4572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5720" y="45720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710940" y="3874007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20">
                  <a:moveTo>
                    <a:pt x="47244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7244" y="45720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2380488" y="3831437"/>
            <a:ext cx="2800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Shopee</a:t>
            </a:r>
            <a:endParaRPr sz="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907538" y="3651300"/>
            <a:ext cx="1159510" cy="297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95">
              <a:lnSpc>
                <a:spcPct val="100000"/>
              </a:lnSpc>
              <a:spcBef>
                <a:spcPts val="100"/>
              </a:spcBef>
              <a:tabLst>
                <a:tab pos="857885" algn="l"/>
              </a:tabLst>
            </a:pPr>
            <a:r>
              <a:rPr sz="600" spc="-10" dirty="0">
                <a:latin typeface="Arial"/>
                <a:cs typeface="Arial"/>
              </a:rPr>
              <a:t>03/2023</a:t>
            </a:r>
            <a:r>
              <a:rPr sz="600" dirty="0">
                <a:latin typeface="Arial"/>
                <a:cs typeface="Arial"/>
              </a:rPr>
              <a:t>	</a:t>
            </a:r>
            <a:r>
              <a:rPr sz="600" spc="-10" dirty="0">
                <a:latin typeface="Arial"/>
                <a:cs typeface="Arial"/>
              </a:rPr>
              <a:t>04/2023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95"/>
              </a:spcBef>
              <a:tabLst>
                <a:tab pos="508634" algn="l"/>
                <a:tab pos="889635" algn="l"/>
              </a:tabLst>
            </a:pPr>
            <a:r>
              <a:rPr sz="600" spc="-10" dirty="0">
                <a:latin typeface="Arial"/>
                <a:cs typeface="Arial"/>
              </a:rPr>
              <a:t>Lazada</a:t>
            </a:r>
            <a:r>
              <a:rPr sz="600" dirty="0">
                <a:latin typeface="Arial"/>
                <a:cs typeface="Arial"/>
              </a:rPr>
              <a:t>	</a:t>
            </a:r>
            <a:r>
              <a:rPr sz="600" spc="-20" dirty="0">
                <a:latin typeface="Arial"/>
                <a:cs typeface="Arial"/>
              </a:rPr>
              <a:t>Tiki</a:t>
            </a:r>
            <a:r>
              <a:rPr sz="600" dirty="0">
                <a:latin typeface="Arial"/>
                <a:cs typeface="Arial"/>
              </a:rPr>
              <a:t>	</a:t>
            </a:r>
            <a:r>
              <a:rPr sz="600" spc="-20" dirty="0">
                <a:latin typeface="Arial"/>
                <a:cs typeface="Arial"/>
              </a:rPr>
              <a:t>Sendo</a:t>
            </a:r>
            <a:endParaRPr sz="6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195571" y="3874007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4" y="0"/>
                </a:moveTo>
                <a:lnTo>
                  <a:pt x="0" y="0"/>
                </a:lnTo>
                <a:lnTo>
                  <a:pt x="0" y="45720"/>
                </a:lnTo>
                <a:lnTo>
                  <a:pt x="47244" y="45720"/>
                </a:lnTo>
                <a:lnTo>
                  <a:pt x="472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4281804" y="3651300"/>
            <a:ext cx="633095" cy="297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835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05/2023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95"/>
              </a:spcBef>
            </a:pPr>
            <a:r>
              <a:rPr sz="600" dirty="0">
                <a:latin typeface="Arial"/>
                <a:cs typeface="Arial"/>
              </a:rPr>
              <a:t>Tiktok</a:t>
            </a:r>
            <a:r>
              <a:rPr sz="600" spc="55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shop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51104" y="455675"/>
            <a:ext cx="2566670" cy="1673860"/>
            <a:chOff x="451104" y="455675"/>
            <a:chExt cx="2566670" cy="1673860"/>
          </a:xfrm>
        </p:grpSpPr>
        <p:sp>
          <p:nvSpPr>
            <p:cNvPr id="43" name="object 43"/>
            <p:cNvSpPr/>
            <p:nvPr/>
          </p:nvSpPr>
          <p:spPr>
            <a:xfrm>
              <a:off x="451104" y="455675"/>
              <a:ext cx="2566670" cy="1673860"/>
            </a:xfrm>
            <a:custGeom>
              <a:avLst/>
              <a:gdLst/>
              <a:ahLst/>
              <a:cxnLst/>
              <a:rect l="l" t="t" r="r" b="b"/>
              <a:pathLst>
                <a:path w="2566670" h="1673860">
                  <a:moveTo>
                    <a:pt x="2566416" y="0"/>
                  </a:moveTo>
                  <a:lnTo>
                    <a:pt x="0" y="0"/>
                  </a:lnTo>
                  <a:lnTo>
                    <a:pt x="0" y="1673352"/>
                  </a:lnTo>
                  <a:lnTo>
                    <a:pt x="2566416" y="1673352"/>
                  </a:lnTo>
                  <a:lnTo>
                    <a:pt x="256641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82611" y="894841"/>
              <a:ext cx="1057910" cy="1139190"/>
            </a:xfrm>
            <a:custGeom>
              <a:avLst/>
              <a:gdLst/>
              <a:ahLst/>
              <a:cxnLst/>
              <a:rect l="l" t="t" r="r" b="b"/>
              <a:pathLst>
                <a:path w="1057910" h="1139189">
                  <a:moveTo>
                    <a:pt x="488175" y="0"/>
                  </a:moveTo>
                  <a:lnTo>
                    <a:pt x="488175" y="301751"/>
                  </a:lnTo>
                  <a:lnTo>
                    <a:pt x="534446" y="305784"/>
                  </a:lnTo>
                  <a:lnTo>
                    <a:pt x="578688" y="317542"/>
                  </a:lnTo>
                  <a:lnTo>
                    <a:pt x="620017" y="336518"/>
                  </a:lnTo>
                  <a:lnTo>
                    <a:pt x="657546" y="362204"/>
                  </a:lnTo>
                  <a:lnTo>
                    <a:pt x="690390" y="394091"/>
                  </a:lnTo>
                  <a:lnTo>
                    <a:pt x="717664" y="431673"/>
                  </a:lnTo>
                  <a:lnTo>
                    <a:pt x="738728" y="475141"/>
                  </a:lnTo>
                  <a:lnTo>
                    <a:pt x="751376" y="520358"/>
                  </a:lnTo>
                  <a:lnTo>
                    <a:pt x="755867" y="566288"/>
                  </a:lnTo>
                  <a:lnTo>
                    <a:pt x="752459" y="611895"/>
                  </a:lnTo>
                  <a:lnTo>
                    <a:pt x="741411" y="656143"/>
                  </a:lnTo>
                  <a:lnTo>
                    <a:pt x="722979" y="697996"/>
                  </a:lnTo>
                  <a:lnTo>
                    <a:pt x="697423" y="736419"/>
                  </a:lnTo>
                  <a:lnTo>
                    <a:pt x="665000" y="770375"/>
                  </a:lnTo>
                  <a:lnTo>
                    <a:pt x="625970" y="798830"/>
                  </a:lnTo>
                  <a:lnTo>
                    <a:pt x="582497" y="819893"/>
                  </a:lnTo>
                  <a:lnTo>
                    <a:pt x="537269" y="832542"/>
                  </a:lnTo>
                  <a:lnTo>
                    <a:pt x="491324" y="837033"/>
                  </a:lnTo>
                  <a:lnTo>
                    <a:pt x="445700" y="833625"/>
                  </a:lnTo>
                  <a:lnTo>
                    <a:pt x="401436" y="822576"/>
                  </a:lnTo>
                  <a:lnTo>
                    <a:pt x="359571" y="804145"/>
                  </a:lnTo>
                  <a:lnTo>
                    <a:pt x="321142" y="778589"/>
                  </a:lnTo>
                  <a:lnTo>
                    <a:pt x="287189" y="746166"/>
                  </a:lnTo>
                  <a:lnTo>
                    <a:pt x="258749" y="707136"/>
                  </a:lnTo>
                  <a:lnTo>
                    <a:pt x="0" y="862457"/>
                  </a:lnTo>
                  <a:lnTo>
                    <a:pt x="27408" y="903910"/>
                  </a:lnTo>
                  <a:lnTo>
                    <a:pt x="58015" y="942458"/>
                  </a:lnTo>
                  <a:lnTo>
                    <a:pt x="91586" y="977967"/>
                  </a:lnTo>
                  <a:lnTo>
                    <a:pt x="127884" y="1010303"/>
                  </a:lnTo>
                  <a:lnTo>
                    <a:pt x="166674" y="1039334"/>
                  </a:lnTo>
                  <a:lnTo>
                    <a:pt x="207721" y="1064926"/>
                  </a:lnTo>
                  <a:lnTo>
                    <a:pt x="250787" y="1086946"/>
                  </a:lnTo>
                  <a:lnTo>
                    <a:pt x="295639" y="1105262"/>
                  </a:lnTo>
                  <a:lnTo>
                    <a:pt x="342039" y="1119739"/>
                  </a:lnTo>
                  <a:lnTo>
                    <a:pt x="389752" y="1130244"/>
                  </a:lnTo>
                  <a:lnTo>
                    <a:pt x="438543" y="1136645"/>
                  </a:lnTo>
                  <a:lnTo>
                    <a:pt x="488175" y="1138809"/>
                  </a:lnTo>
                  <a:lnTo>
                    <a:pt x="537303" y="1136719"/>
                  </a:lnTo>
                  <a:lnTo>
                    <a:pt x="585272" y="1130564"/>
                  </a:lnTo>
                  <a:lnTo>
                    <a:pt x="631911" y="1120514"/>
                  </a:lnTo>
                  <a:lnTo>
                    <a:pt x="677048" y="1106740"/>
                  </a:lnTo>
                  <a:lnTo>
                    <a:pt x="720514" y="1089413"/>
                  </a:lnTo>
                  <a:lnTo>
                    <a:pt x="762136" y="1068705"/>
                  </a:lnTo>
                  <a:lnTo>
                    <a:pt x="801744" y="1044785"/>
                  </a:lnTo>
                  <a:lnTo>
                    <a:pt x="839167" y="1017825"/>
                  </a:lnTo>
                  <a:lnTo>
                    <a:pt x="874233" y="987995"/>
                  </a:lnTo>
                  <a:lnTo>
                    <a:pt x="906771" y="955467"/>
                  </a:lnTo>
                  <a:lnTo>
                    <a:pt x="936610" y="920411"/>
                  </a:lnTo>
                  <a:lnTo>
                    <a:pt x="963580" y="882998"/>
                  </a:lnTo>
                  <a:lnTo>
                    <a:pt x="987509" y="843399"/>
                  </a:lnTo>
                  <a:lnTo>
                    <a:pt x="1008226" y="801785"/>
                  </a:lnTo>
                  <a:lnTo>
                    <a:pt x="1025560" y="758326"/>
                  </a:lnTo>
                  <a:lnTo>
                    <a:pt x="1039339" y="713195"/>
                  </a:lnTo>
                  <a:lnTo>
                    <a:pt x="1049394" y="666560"/>
                  </a:lnTo>
                  <a:lnTo>
                    <a:pt x="1055552" y="618594"/>
                  </a:lnTo>
                  <a:lnTo>
                    <a:pt x="1057643" y="569468"/>
                  </a:lnTo>
                  <a:lnTo>
                    <a:pt x="1055552" y="520340"/>
                  </a:lnTo>
                  <a:lnTo>
                    <a:pt x="1049394" y="472371"/>
                  </a:lnTo>
                  <a:lnTo>
                    <a:pt x="1039339" y="425732"/>
                  </a:lnTo>
                  <a:lnTo>
                    <a:pt x="1025560" y="380594"/>
                  </a:lnTo>
                  <a:lnTo>
                    <a:pt x="1008226" y="337128"/>
                  </a:lnTo>
                  <a:lnTo>
                    <a:pt x="987509" y="295506"/>
                  </a:lnTo>
                  <a:lnTo>
                    <a:pt x="963580" y="255898"/>
                  </a:lnTo>
                  <a:lnTo>
                    <a:pt x="936610" y="218476"/>
                  </a:lnTo>
                  <a:lnTo>
                    <a:pt x="906771" y="183410"/>
                  </a:lnTo>
                  <a:lnTo>
                    <a:pt x="874233" y="150872"/>
                  </a:lnTo>
                  <a:lnTo>
                    <a:pt x="839167" y="121032"/>
                  </a:lnTo>
                  <a:lnTo>
                    <a:pt x="801744" y="94062"/>
                  </a:lnTo>
                  <a:lnTo>
                    <a:pt x="762136" y="70133"/>
                  </a:lnTo>
                  <a:lnTo>
                    <a:pt x="720514" y="49416"/>
                  </a:lnTo>
                  <a:lnTo>
                    <a:pt x="677048" y="32083"/>
                  </a:lnTo>
                  <a:lnTo>
                    <a:pt x="631911" y="18303"/>
                  </a:lnTo>
                  <a:lnTo>
                    <a:pt x="585272" y="8248"/>
                  </a:lnTo>
                  <a:lnTo>
                    <a:pt x="537303" y="2090"/>
                  </a:lnTo>
                  <a:lnTo>
                    <a:pt x="488175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901579" y="1014856"/>
              <a:ext cx="405130" cy="742950"/>
            </a:xfrm>
            <a:custGeom>
              <a:avLst/>
              <a:gdLst/>
              <a:ahLst/>
              <a:cxnLst/>
              <a:rect l="l" t="t" r="r" b="b"/>
              <a:pathLst>
                <a:path w="405130" h="742950">
                  <a:moveTo>
                    <a:pt x="219652" y="0"/>
                  </a:moveTo>
                  <a:lnTo>
                    <a:pt x="183323" y="30742"/>
                  </a:lnTo>
                  <a:lnTo>
                    <a:pt x="150142" y="63893"/>
                  </a:lnTo>
                  <a:lnTo>
                    <a:pt x="120152" y="99234"/>
                  </a:lnTo>
                  <a:lnTo>
                    <a:pt x="93392" y="136543"/>
                  </a:lnTo>
                  <a:lnTo>
                    <a:pt x="69905" y="175603"/>
                  </a:lnTo>
                  <a:lnTo>
                    <a:pt x="49732" y="216191"/>
                  </a:lnTo>
                  <a:lnTo>
                    <a:pt x="32912" y="258089"/>
                  </a:lnTo>
                  <a:lnTo>
                    <a:pt x="19488" y="301076"/>
                  </a:lnTo>
                  <a:lnTo>
                    <a:pt x="9501" y="344931"/>
                  </a:lnTo>
                  <a:lnTo>
                    <a:pt x="2991" y="389437"/>
                  </a:lnTo>
                  <a:lnTo>
                    <a:pt x="0" y="434371"/>
                  </a:lnTo>
                  <a:lnTo>
                    <a:pt x="568" y="479514"/>
                  </a:lnTo>
                  <a:lnTo>
                    <a:pt x="4737" y="524646"/>
                  </a:lnTo>
                  <a:lnTo>
                    <a:pt x="12548" y="569547"/>
                  </a:lnTo>
                  <a:lnTo>
                    <a:pt x="24042" y="613997"/>
                  </a:lnTo>
                  <a:lnTo>
                    <a:pt x="39260" y="657777"/>
                  </a:lnTo>
                  <a:lnTo>
                    <a:pt x="58243" y="700665"/>
                  </a:lnTo>
                  <a:lnTo>
                    <a:pt x="81032" y="742442"/>
                  </a:lnTo>
                  <a:lnTo>
                    <a:pt x="339782" y="587121"/>
                  </a:lnTo>
                  <a:lnTo>
                    <a:pt x="318195" y="542209"/>
                  </a:lnTo>
                  <a:lnTo>
                    <a:pt x="305541" y="495317"/>
                  </a:lnTo>
                  <a:lnTo>
                    <a:pt x="301599" y="447619"/>
                  </a:lnTo>
                  <a:lnTo>
                    <a:pt x="306150" y="400288"/>
                  </a:lnTo>
                  <a:lnTo>
                    <a:pt x="318973" y="354498"/>
                  </a:lnTo>
                  <a:lnTo>
                    <a:pt x="339848" y="311425"/>
                  </a:lnTo>
                  <a:lnTo>
                    <a:pt x="368553" y="272243"/>
                  </a:lnTo>
                  <a:lnTo>
                    <a:pt x="404869" y="238125"/>
                  </a:lnTo>
                  <a:lnTo>
                    <a:pt x="219652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121232" y="984376"/>
              <a:ext cx="205740" cy="268605"/>
            </a:xfrm>
            <a:custGeom>
              <a:avLst/>
              <a:gdLst/>
              <a:ahLst/>
              <a:cxnLst/>
              <a:rect l="l" t="t" r="r" b="b"/>
              <a:pathLst>
                <a:path w="205740" h="268605">
                  <a:moveTo>
                    <a:pt x="43205" y="0"/>
                  </a:moveTo>
                  <a:lnTo>
                    <a:pt x="32137" y="7191"/>
                  </a:lnTo>
                  <a:lnTo>
                    <a:pt x="21245" y="14668"/>
                  </a:lnTo>
                  <a:lnTo>
                    <a:pt x="10531" y="22431"/>
                  </a:lnTo>
                  <a:lnTo>
                    <a:pt x="0" y="30479"/>
                  </a:lnTo>
                  <a:lnTo>
                    <a:pt x="185216" y="268605"/>
                  </a:lnTo>
                  <a:lnTo>
                    <a:pt x="191820" y="263525"/>
                  </a:lnTo>
                  <a:lnTo>
                    <a:pt x="198551" y="258825"/>
                  </a:lnTo>
                  <a:lnTo>
                    <a:pt x="205536" y="254381"/>
                  </a:lnTo>
                  <a:lnTo>
                    <a:pt x="4320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164437" y="982725"/>
              <a:ext cx="163830" cy="256540"/>
            </a:xfrm>
            <a:custGeom>
              <a:avLst/>
              <a:gdLst/>
              <a:ahLst/>
              <a:cxnLst/>
              <a:rect l="l" t="t" r="r" b="b"/>
              <a:pathLst>
                <a:path w="163830" h="256540">
                  <a:moveTo>
                    <a:pt x="2552" y="0"/>
                  </a:moveTo>
                  <a:lnTo>
                    <a:pt x="0" y="1650"/>
                  </a:lnTo>
                  <a:lnTo>
                    <a:pt x="162331" y="256031"/>
                  </a:lnTo>
                  <a:lnTo>
                    <a:pt x="163601" y="255269"/>
                  </a:lnTo>
                  <a:lnTo>
                    <a:pt x="255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166990" y="894841"/>
              <a:ext cx="304165" cy="343535"/>
            </a:xfrm>
            <a:custGeom>
              <a:avLst/>
              <a:gdLst/>
              <a:ahLst/>
              <a:cxnLst/>
              <a:rect l="l" t="t" r="r" b="b"/>
              <a:pathLst>
                <a:path w="304165" h="343534">
                  <a:moveTo>
                    <a:pt x="303796" y="0"/>
                  </a:moveTo>
                  <a:lnTo>
                    <a:pt x="250258" y="2523"/>
                  </a:lnTo>
                  <a:lnTo>
                    <a:pt x="197436" y="10028"/>
                  </a:lnTo>
                  <a:lnTo>
                    <a:pt x="145664" y="22415"/>
                  </a:lnTo>
                  <a:lnTo>
                    <a:pt x="95277" y="39586"/>
                  </a:lnTo>
                  <a:lnTo>
                    <a:pt x="46611" y="61442"/>
                  </a:lnTo>
                  <a:lnTo>
                    <a:pt x="0" y="87884"/>
                  </a:lnTo>
                  <a:lnTo>
                    <a:pt x="161048" y="343154"/>
                  </a:lnTo>
                  <a:lnTo>
                    <a:pt x="194247" y="325272"/>
                  </a:lnTo>
                  <a:lnTo>
                    <a:pt x="229469" y="312308"/>
                  </a:lnTo>
                  <a:lnTo>
                    <a:pt x="266168" y="304417"/>
                  </a:lnTo>
                  <a:lnTo>
                    <a:pt x="303796" y="301751"/>
                  </a:lnTo>
                  <a:lnTo>
                    <a:pt x="3037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1744472" y="1610994"/>
            <a:ext cx="1835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66%</a:t>
            </a:r>
            <a:endParaRPr sz="6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68451" y="1327784"/>
            <a:ext cx="1835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23%</a:t>
            </a:r>
            <a:endParaRPr sz="6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34770" y="1002537"/>
            <a:ext cx="3143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900" b="1" baseline="-41666" dirty="0">
                <a:solidFill>
                  <a:srgbClr val="FFFFFF"/>
                </a:solidFill>
                <a:latin typeface="Arial"/>
                <a:cs typeface="Arial"/>
              </a:rPr>
              <a:t>2%</a:t>
            </a:r>
            <a:r>
              <a:rPr sz="900" b="1" spc="-104" baseline="-416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9%</a:t>
            </a:r>
            <a:endParaRPr sz="6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001369" y="528929"/>
            <a:ext cx="1465580" cy="302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marR="5080" indent="-71755">
              <a:lnSpc>
                <a:spcPct val="113700"/>
              </a:lnSpc>
              <a:spcBef>
                <a:spcPts val="100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TMĐT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cửa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-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Đời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sống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2302764" y="1100327"/>
            <a:ext cx="47625" cy="368935"/>
            <a:chOff x="2302764" y="1100327"/>
            <a:chExt cx="47625" cy="368935"/>
          </a:xfrm>
        </p:grpSpPr>
        <p:sp>
          <p:nvSpPr>
            <p:cNvPr id="54" name="object 54"/>
            <p:cNvSpPr/>
            <p:nvPr/>
          </p:nvSpPr>
          <p:spPr>
            <a:xfrm>
              <a:off x="2302764" y="110032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302764" y="126187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302764" y="1423415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3" y="457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2375661" y="1057401"/>
            <a:ext cx="292735" cy="440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Shopee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600" spc="-10" dirty="0">
                <a:latin typeface="Arial"/>
                <a:cs typeface="Arial"/>
              </a:rPr>
              <a:t>Lazada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600" spc="-20" dirty="0">
                <a:latin typeface="Arial"/>
                <a:cs typeface="Arial"/>
              </a:rPr>
              <a:t>Tiki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2302764" y="1584959"/>
            <a:ext cx="47625" cy="207645"/>
            <a:chOff x="2302764" y="1584959"/>
            <a:chExt cx="47625" cy="207645"/>
          </a:xfrm>
        </p:grpSpPr>
        <p:sp>
          <p:nvSpPr>
            <p:cNvPr id="59" name="object 59"/>
            <p:cNvSpPr/>
            <p:nvPr/>
          </p:nvSpPr>
          <p:spPr>
            <a:xfrm>
              <a:off x="2302764" y="1584959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3" y="457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302764" y="174497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2375661" y="1541525"/>
            <a:ext cx="249554" cy="278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Sendo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600" spc="-10" dirty="0">
                <a:latin typeface="Arial"/>
                <a:cs typeface="Arial"/>
              </a:rPr>
              <a:t>Tiktok</a:t>
            </a:r>
            <a:endParaRPr sz="6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089148" y="455675"/>
            <a:ext cx="1501140" cy="807720"/>
          </a:xfrm>
          <a:custGeom>
            <a:avLst/>
            <a:gdLst/>
            <a:ahLst/>
            <a:cxnLst/>
            <a:rect l="l" t="t" r="r" b="b"/>
            <a:pathLst>
              <a:path w="1501139" h="807719">
                <a:moveTo>
                  <a:pt x="1501139" y="0"/>
                </a:moveTo>
                <a:lnTo>
                  <a:pt x="0" y="0"/>
                </a:lnTo>
                <a:lnTo>
                  <a:pt x="0" y="807719"/>
                </a:lnTo>
                <a:lnTo>
                  <a:pt x="1501139" y="807719"/>
                </a:lnTo>
                <a:lnTo>
                  <a:pt x="150113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089148" y="1321307"/>
            <a:ext cx="1501140" cy="807720"/>
          </a:xfrm>
          <a:custGeom>
            <a:avLst/>
            <a:gdLst/>
            <a:ahLst/>
            <a:cxnLst/>
            <a:rect l="l" t="t" r="r" b="b"/>
            <a:pathLst>
              <a:path w="1501139" h="807719">
                <a:moveTo>
                  <a:pt x="1501139" y="0"/>
                </a:moveTo>
                <a:lnTo>
                  <a:pt x="0" y="0"/>
                </a:lnTo>
                <a:lnTo>
                  <a:pt x="0" y="807719"/>
                </a:lnTo>
                <a:lnTo>
                  <a:pt x="1501139" y="807719"/>
                </a:lnTo>
                <a:lnTo>
                  <a:pt x="150113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66488" y="455675"/>
            <a:ext cx="1501140" cy="807720"/>
          </a:xfrm>
          <a:custGeom>
            <a:avLst/>
            <a:gdLst/>
            <a:ahLst/>
            <a:cxnLst/>
            <a:rect l="l" t="t" r="r" b="b"/>
            <a:pathLst>
              <a:path w="1501139" h="807719">
                <a:moveTo>
                  <a:pt x="1501139" y="0"/>
                </a:moveTo>
                <a:lnTo>
                  <a:pt x="0" y="0"/>
                </a:lnTo>
                <a:lnTo>
                  <a:pt x="0" y="807719"/>
                </a:lnTo>
                <a:lnTo>
                  <a:pt x="1501139" y="807719"/>
                </a:lnTo>
                <a:lnTo>
                  <a:pt x="150113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66488" y="1321307"/>
            <a:ext cx="1501140" cy="807720"/>
          </a:xfrm>
          <a:custGeom>
            <a:avLst/>
            <a:gdLst/>
            <a:ahLst/>
            <a:cxnLst/>
            <a:rect l="l" t="t" r="r" b="b"/>
            <a:pathLst>
              <a:path w="1501139" h="807719">
                <a:moveTo>
                  <a:pt x="1501139" y="0"/>
                </a:moveTo>
                <a:lnTo>
                  <a:pt x="0" y="0"/>
                </a:lnTo>
                <a:lnTo>
                  <a:pt x="0" y="807719"/>
                </a:lnTo>
                <a:lnTo>
                  <a:pt x="1501139" y="807719"/>
                </a:lnTo>
                <a:lnTo>
                  <a:pt x="150113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509009" y="548061"/>
            <a:ext cx="662940" cy="5969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700" b="1" dirty="0">
                <a:solidFill>
                  <a:srgbClr val="F05C25"/>
                </a:solidFill>
                <a:latin typeface="Arial"/>
                <a:cs typeface="Arial"/>
              </a:rPr>
              <a:t>DOANH</a:t>
            </a:r>
            <a:r>
              <a:rPr sz="700" b="1" spc="8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25" dirty="0">
                <a:solidFill>
                  <a:srgbClr val="F05C25"/>
                </a:solidFill>
                <a:latin typeface="Arial"/>
                <a:cs typeface="Arial"/>
              </a:rPr>
              <a:t>SỐ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1600" b="1" spc="-10" dirty="0">
                <a:solidFill>
                  <a:srgbClr val="001F5F"/>
                </a:solidFill>
                <a:latin typeface="Arial"/>
                <a:cs typeface="Arial"/>
              </a:rPr>
              <a:t>10,800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800" b="1" dirty="0">
                <a:solidFill>
                  <a:srgbClr val="F05C25"/>
                </a:solidFill>
                <a:latin typeface="Arial"/>
                <a:cs typeface="Arial"/>
              </a:rPr>
              <a:t>tỷ</a:t>
            </a:r>
            <a:r>
              <a:rPr sz="800" b="1" spc="6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05C25"/>
                </a:solidFill>
                <a:latin typeface="Arial"/>
                <a:cs typeface="Arial"/>
              </a:rPr>
              <a:t>đồng</a:t>
            </a:r>
            <a:endParaRPr sz="8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406902" y="1329761"/>
            <a:ext cx="872490" cy="6781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SẢN</a:t>
            </a:r>
            <a:r>
              <a:rPr sz="700" b="1" spc="-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F05C25"/>
                </a:solidFill>
                <a:latin typeface="Arial"/>
                <a:cs typeface="Arial"/>
              </a:rPr>
              <a:t>PHẨM</a:t>
            </a:r>
            <a:r>
              <a:rPr sz="700" b="1" spc="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F05C25"/>
                </a:solidFill>
                <a:latin typeface="Arial"/>
                <a:cs typeface="Arial"/>
              </a:rPr>
              <a:t>ĐÃ</a:t>
            </a:r>
            <a:r>
              <a:rPr sz="7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25" dirty="0">
                <a:solidFill>
                  <a:srgbClr val="F05C25"/>
                </a:solidFill>
                <a:latin typeface="Arial"/>
                <a:cs typeface="Arial"/>
              </a:rPr>
              <a:t>BÁN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50">
              <a:latin typeface="Arial"/>
              <a:cs typeface="Arial"/>
            </a:endParaRPr>
          </a:p>
          <a:p>
            <a:pPr marL="111760" marR="104775" algn="ctr">
              <a:lnSpc>
                <a:spcPct val="102299"/>
              </a:lnSpc>
            </a:pP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149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triệu </a:t>
            </a:r>
            <a:r>
              <a:rPr sz="800" b="1" dirty="0">
                <a:solidFill>
                  <a:srgbClr val="F05C25"/>
                </a:solidFill>
                <a:latin typeface="Arial"/>
                <a:cs typeface="Arial"/>
              </a:rPr>
              <a:t>sản</a:t>
            </a:r>
            <a:r>
              <a:rPr sz="800" b="1" spc="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05C25"/>
                </a:solidFill>
                <a:latin typeface="Arial"/>
                <a:cs typeface="Arial"/>
              </a:rPr>
              <a:t>phẩm</a:t>
            </a:r>
            <a:endParaRPr sz="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975097" y="1383029"/>
            <a:ext cx="880744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solidFill>
                  <a:srgbClr val="F05C25"/>
                </a:solidFill>
                <a:latin typeface="Arial"/>
                <a:cs typeface="Arial"/>
              </a:rPr>
              <a:t>TĂNG</a:t>
            </a:r>
            <a:r>
              <a:rPr sz="700" b="1" spc="-4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TRƯỞNG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so</a:t>
            </a:r>
            <a:r>
              <a:rPr sz="7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với</a:t>
            </a:r>
            <a:r>
              <a:rPr sz="7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cùng</a:t>
            </a:r>
            <a:r>
              <a:rPr sz="7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kỳ</a:t>
            </a:r>
            <a:r>
              <a:rPr sz="7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-20" dirty="0">
                <a:solidFill>
                  <a:srgbClr val="001F5F"/>
                </a:solidFill>
                <a:latin typeface="Arial"/>
                <a:cs typeface="Arial"/>
              </a:rPr>
              <a:t>2022</a:t>
            </a:r>
            <a:endParaRPr sz="7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957698" y="546844"/>
            <a:ext cx="915669" cy="47307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sz="700" b="1" spc="-20" dirty="0">
                <a:solidFill>
                  <a:srgbClr val="F05C25"/>
                </a:solidFill>
                <a:latin typeface="Arial"/>
                <a:cs typeface="Arial"/>
              </a:rPr>
              <a:t>SHOP </a:t>
            </a: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CÓ</a:t>
            </a:r>
            <a:r>
              <a:rPr sz="700" b="1" spc="-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LƯỢT</a:t>
            </a:r>
            <a:r>
              <a:rPr sz="700" b="1" spc="-3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25" dirty="0">
                <a:solidFill>
                  <a:srgbClr val="F05C25"/>
                </a:solidFill>
                <a:latin typeface="Arial"/>
                <a:cs typeface="Arial"/>
              </a:rPr>
              <a:t>BÁN</a:t>
            </a:r>
            <a:endParaRPr sz="700">
              <a:latin typeface="Arial"/>
              <a:cs typeface="Arial"/>
            </a:endParaRPr>
          </a:p>
          <a:p>
            <a:pPr marL="60325" algn="ctr">
              <a:lnSpc>
                <a:spcPct val="100000"/>
              </a:lnSpc>
              <a:spcBef>
                <a:spcPts val="530"/>
              </a:spcBef>
            </a:pPr>
            <a:r>
              <a:rPr sz="1600" b="1" spc="-10" dirty="0">
                <a:solidFill>
                  <a:srgbClr val="001F5F"/>
                </a:solidFill>
                <a:latin typeface="Arial"/>
                <a:cs typeface="Arial"/>
              </a:rPr>
              <a:t>20,100</a:t>
            </a:r>
            <a:endParaRPr sz="16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5110988" y="1728673"/>
            <a:ext cx="6083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00AF50"/>
                </a:solidFill>
                <a:latin typeface="Arial"/>
                <a:cs typeface="Arial"/>
              </a:rPr>
              <a:t>+</a:t>
            </a:r>
            <a:r>
              <a:rPr sz="1600" b="1" spc="-7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600" b="1" spc="-25" dirty="0">
                <a:solidFill>
                  <a:srgbClr val="00AF50"/>
                </a:solidFill>
                <a:latin typeface="Arial"/>
                <a:cs typeface="Arial"/>
              </a:rPr>
              <a:t>49%</a:t>
            </a:r>
            <a:endParaRPr sz="1600">
              <a:latin typeface="Arial"/>
              <a:cs typeface="Arial"/>
            </a:endParaRPr>
          </a:p>
        </p:txBody>
      </p:sp>
      <p:pic>
        <p:nvPicPr>
          <p:cNvPr id="71" name="object 7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48884" y="172577"/>
            <a:ext cx="618743" cy="124602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6073521" y="4072534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031258"/>
                </a:solidFill>
                <a:latin typeface="Arial"/>
                <a:cs typeface="Arial"/>
              </a:rPr>
              <a:t>23</a:t>
            </a:r>
            <a:endParaRPr sz="6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77697" y="192150"/>
            <a:ext cx="254508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CON</a:t>
            </a:r>
            <a:r>
              <a:rPr sz="8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50" dirty="0">
                <a:solidFill>
                  <a:srgbClr val="031258"/>
                </a:solidFill>
                <a:latin typeface="Arial"/>
                <a:cs typeface="Arial"/>
              </a:rPr>
              <a:t>SỐ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 TỔNG QUAN</a:t>
            </a:r>
            <a:r>
              <a:rPr sz="8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VÀ</a:t>
            </a:r>
            <a:r>
              <a:rPr sz="800" b="1" spc="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THỊ PHẦN</a:t>
            </a:r>
            <a:r>
              <a:rPr sz="8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60" dirty="0">
                <a:solidFill>
                  <a:srgbClr val="031258"/>
                </a:solidFill>
                <a:latin typeface="Arial"/>
                <a:cs typeface="Arial"/>
              </a:rPr>
              <a:t>CÁC</a:t>
            </a:r>
            <a:r>
              <a:rPr sz="8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31258"/>
                </a:solidFill>
                <a:latin typeface="Arial"/>
                <a:cs typeface="Arial"/>
              </a:rPr>
              <a:t>SÀN</a:t>
            </a:r>
            <a:r>
              <a:rPr sz="8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TMĐT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4" name="object 7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163067"/>
            <a:ext cx="45720" cy="181355"/>
          </a:xfrm>
          <a:prstGeom prst="rect">
            <a:avLst/>
          </a:prstGeom>
        </p:spPr>
      </p:pic>
      <p:sp>
        <p:nvSpPr>
          <p:cNvPr id="75" name="object 75"/>
          <p:cNvSpPr txBox="1"/>
          <p:nvPr/>
        </p:nvSpPr>
        <p:spPr>
          <a:xfrm>
            <a:off x="435660" y="4081068"/>
            <a:ext cx="2048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TÍCH NGÀNH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HÀNG TIỀM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NĂNG</a:t>
            </a: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436" y="166481"/>
            <a:ext cx="618744" cy="1246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2003" y="408289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1A1846"/>
                </a:solidFill>
                <a:latin typeface="Arial"/>
                <a:cs typeface="Arial"/>
              </a:rPr>
              <a:t>24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97545" y="705611"/>
            <a:ext cx="3272790" cy="2872740"/>
            <a:chOff x="1697545" y="705611"/>
            <a:chExt cx="3272790" cy="2872740"/>
          </a:xfrm>
        </p:grpSpPr>
        <p:sp>
          <p:nvSpPr>
            <p:cNvPr id="5" name="object 5"/>
            <p:cNvSpPr/>
            <p:nvPr/>
          </p:nvSpPr>
          <p:spPr>
            <a:xfrm>
              <a:off x="1702307" y="3262883"/>
              <a:ext cx="192405" cy="93345"/>
            </a:xfrm>
            <a:custGeom>
              <a:avLst/>
              <a:gdLst/>
              <a:ahLst/>
              <a:cxnLst/>
              <a:rect l="l" t="t" r="r" b="b"/>
              <a:pathLst>
                <a:path w="192405" h="93345">
                  <a:moveTo>
                    <a:pt x="192024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192024" y="92963"/>
                  </a:lnTo>
                  <a:lnTo>
                    <a:pt x="192024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94331" y="3262883"/>
              <a:ext cx="5080" cy="93345"/>
            </a:xfrm>
            <a:custGeom>
              <a:avLst/>
              <a:gdLst/>
              <a:ahLst/>
              <a:cxnLst/>
              <a:rect l="l" t="t" r="r" b="b"/>
              <a:pathLst>
                <a:path w="5080" h="93345">
                  <a:moveTo>
                    <a:pt x="4572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4572" y="92963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98903" y="3262883"/>
              <a:ext cx="1905" cy="93345"/>
            </a:xfrm>
            <a:custGeom>
              <a:avLst/>
              <a:gdLst/>
              <a:ahLst/>
              <a:cxnLst/>
              <a:rect l="l" t="t" r="r" b="b"/>
              <a:pathLst>
                <a:path w="1905" h="93345">
                  <a:moveTo>
                    <a:pt x="1523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1523" y="9296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02307" y="3083051"/>
              <a:ext cx="90170" cy="94615"/>
            </a:xfrm>
            <a:custGeom>
              <a:avLst/>
              <a:gdLst/>
              <a:ahLst/>
              <a:cxnLst/>
              <a:rect l="l" t="t" r="r" b="b"/>
              <a:pathLst>
                <a:path w="90169" h="94614">
                  <a:moveTo>
                    <a:pt x="89916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89916" y="94487"/>
                  </a:lnTo>
                  <a:lnTo>
                    <a:pt x="89916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92223" y="3083051"/>
              <a:ext cx="180340" cy="94615"/>
            </a:xfrm>
            <a:custGeom>
              <a:avLst/>
              <a:gdLst/>
              <a:ahLst/>
              <a:cxnLst/>
              <a:rect l="l" t="t" r="r" b="b"/>
              <a:pathLst>
                <a:path w="180339" h="94614">
                  <a:moveTo>
                    <a:pt x="179831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79831" y="94487"/>
                  </a:lnTo>
                  <a:lnTo>
                    <a:pt x="179831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72055" y="3083051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5" h="94614">
                  <a:moveTo>
                    <a:pt x="1524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524" y="94487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02307" y="2903219"/>
              <a:ext cx="299085" cy="94615"/>
            </a:xfrm>
            <a:custGeom>
              <a:avLst/>
              <a:gdLst/>
              <a:ahLst/>
              <a:cxnLst/>
              <a:rect l="l" t="t" r="r" b="b"/>
              <a:pathLst>
                <a:path w="299085" h="94614">
                  <a:moveTo>
                    <a:pt x="298704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298704" y="94488"/>
                  </a:lnTo>
                  <a:lnTo>
                    <a:pt x="298704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01011" y="2903219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5" h="94614">
                  <a:moveTo>
                    <a:pt x="1524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1524" y="94488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702307" y="2723387"/>
              <a:ext cx="338455" cy="94615"/>
            </a:xfrm>
            <a:custGeom>
              <a:avLst/>
              <a:gdLst/>
              <a:ahLst/>
              <a:cxnLst/>
              <a:rect l="l" t="t" r="r" b="b"/>
              <a:pathLst>
                <a:path w="338455" h="94614">
                  <a:moveTo>
                    <a:pt x="338328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338328" y="94487"/>
                  </a:lnTo>
                  <a:lnTo>
                    <a:pt x="338328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40635" y="2723387"/>
              <a:ext cx="41275" cy="94615"/>
            </a:xfrm>
            <a:custGeom>
              <a:avLst/>
              <a:gdLst/>
              <a:ahLst/>
              <a:cxnLst/>
              <a:rect l="l" t="t" r="r" b="b"/>
              <a:pathLst>
                <a:path w="41275" h="94614">
                  <a:moveTo>
                    <a:pt x="41147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41147" y="94487"/>
                  </a:lnTo>
                  <a:lnTo>
                    <a:pt x="41147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081783" y="2723387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5" h="94614">
                  <a:moveTo>
                    <a:pt x="1524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524" y="94487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81783" y="2723387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5" h="94614">
                  <a:moveTo>
                    <a:pt x="1524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524" y="94487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702307" y="2543555"/>
              <a:ext cx="455930" cy="94615"/>
            </a:xfrm>
            <a:custGeom>
              <a:avLst/>
              <a:gdLst/>
              <a:ahLst/>
              <a:cxnLst/>
              <a:rect l="l" t="t" r="r" b="b"/>
              <a:pathLst>
                <a:path w="455930" h="94614">
                  <a:moveTo>
                    <a:pt x="455675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455675" y="94487"/>
                  </a:lnTo>
                  <a:lnTo>
                    <a:pt x="455675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57983" y="2543555"/>
              <a:ext cx="22860" cy="94615"/>
            </a:xfrm>
            <a:custGeom>
              <a:avLst/>
              <a:gdLst/>
              <a:ahLst/>
              <a:cxnLst/>
              <a:rect l="l" t="t" r="r" b="b"/>
              <a:pathLst>
                <a:path w="22860" h="94614">
                  <a:moveTo>
                    <a:pt x="22860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22860" y="94487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180843" y="2543555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5" h="94614">
                  <a:moveTo>
                    <a:pt x="1524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524" y="94487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702307" y="2365247"/>
              <a:ext cx="509270" cy="93345"/>
            </a:xfrm>
            <a:custGeom>
              <a:avLst/>
              <a:gdLst/>
              <a:ahLst/>
              <a:cxnLst/>
              <a:rect l="l" t="t" r="r" b="b"/>
              <a:pathLst>
                <a:path w="509269" h="93344">
                  <a:moveTo>
                    <a:pt x="509016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509016" y="92963"/>
                  </a:lnTo>
                  <a:lnTo>
                    <a:pt x="509016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11323" y="2365247"/>
              <a:ext cx="121920" cy="93345"/>
            </a:xfrm>
            <a:custGeom>
              <a:avLst/>
              <a:gdLst/>
              <a:ahLst/>
              <a:cxnLst/>
              <a:rect l="l" t="t" r="r" b="b"/>
              <a:pathLst>
                <a:path w="121919" h="93344">
                  <a:moveTo>
                    <a:pt x="121919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121919" y="92963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02307" y="2185415"/>
              <a:ext cx="417830" cy="93345"/>
            </a:xfrm>
            <a:custGeom>
              <a:avLst/>
              <a:gdLst/>
              <a:ahLst/>
              <a:cxnLst/>
              <a:rect l="l" t="t" r="r" b="b"/>
              <a:pathLst>
                <a:path w="417830" h="93344">
                  <a:moveTo>
                    <a:pt x="417575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417575" y="92963"/>
                  </a:lnTo>
                  <a:lnTo>
                    <a:pt x="417575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19883" y="2185415"/>
              <a:ext cx="330835" cy="93345"/>
            </a:xfrm>
            <a:custGeom>
              <a:avLst/>
              <a:gdLst/>
              <a:ahLst/>
              <a:cxnLst/>
              <a:rect l="l" t="t" r="r" b="b"/>
              <a:pathLst>
                <a:path w="330835" h="93344">
                  <a:moveTo>
                    <a:pt x="330708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330708" y="92963"/>
                  </a:lnTo>
                  <a:lnTo>
                    <a:pt x="330708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50591" y="2185415"/>
              <a:ext cx="10795" cy="93345"/>
            </a:xfrm>
            <a:custGeom>
              <a:avLst/>
              <a:gdLst/>
              <a:ahLst/>
              <a:cxnLst/>
              <a:rect l="l" t="t" r="r" b="b"/>
              <a:pathLst>
                <a:path w="10794" h="93344">
                  <a:moveTo>
                    <a:pt x="10668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10668" y="92963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61259" y="2185415"/>
              <a:ext cx="1905" cy="93345"/>
            </a:xfrm>
            <a:custGeom>
              <a:avLst/>
              <a:gdLst/>
              <a:ahLst/>
              <a:cxnLst/>
              <a:rect l="l" t="t" r="r" b="b"/>
              <a:pathLst>
                <a:path w="1905" h="93344">
                  <a:moveTo>
                    <a:pt x="1523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1523" y="92963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02307" y="2005583"/>
              <a:ext cx="556260" cy="94615"/>
            </a:xfrm>
            <a:custGeom>
              <a:avLst/>
              <a:gdLst/>
              <a:ahLst/>
              <a:cxnLst/>
              <a:rect l="l" t="t" r="r" b="b"/>
              <a:pathLst>
                <a:path w="556260" h="94614">
                  <a:moveTo>
                    <a:pt x="556260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556260" y="94487"/>
                  </a:lnTo>
                  <a:lnTo>
                    <a:pt x="556260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58567" y="2005583"/>
              <a:ext cx="238125" cy="94615"/>
            </a:xfrm>
            <a:custGeom>
              <a:avLst/>
              <a:gdLst/>
              <a:ahLst/>
              <a:cxnLst/>
              <a:rect l="l" t="t" r="r" b="b"/>
              <a:pathLst>
                <a:path w="238125" h="94614">
                  <a:moveTo>
                    <a:pt x="237744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237744" y="94487"/>
                  </a:lnTo>
                  <a:lnTo>
                    <a:pt x="237744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96311" y="2005583"/>
              <a:ext cx="15240" cy="94615"/>
            </a:xfrm>
            <a:custGeom>
              <a:avLst/>
              <a:gdLst/>
              <a:ahLst/>
              <a:cxnLst/>
              <a:rect l="l" t="t" r="r" b="b"/>
              <a:pathLst>
                <a:path w="15239" h="94614">
                  <a:moveTo>
                    <a:pt x="15239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5239" y="94487"/>
                  </a:lnTo>
                  <a:lnTo>
                    <a:pt x="1523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02307" y="1825751"/>
              <a:ext cx="683260" cy="94615"/>
            </a:xfrm>
            <a:custGeom>
              <a:avLst/>
              <a:gdLst/>
              <a:ahLst/>
              <a:cxnLst/>
              <a:rect l="l" t="t" r="r" b="b"/>
              <a:pathLst>
                <a:path w="683260" h="94614">
                  <a:moveTo>
                    <a:pt x="682752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682752" y="94487"/>
                  </a:lnTo>
                  <a:lnTo>
                    <a:pt x="682752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385059" y="1825751"/>
              <a:ext cx="204470" cy="94615"/>
            </a:xfrm>
            <a:custGeom>
              <a:avLst/>
              <a:gdLst/>
              <a:ahLst/>
              <a:cxnLst/>
              <a:rect l="l" t="t" r="r" b="b"/>
              <a:pathLst>
                <a:path w="204469" h="94614">
                  <a:moveTo>
                    <a:pt x="204215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204215" y="94487"/>
                  </a:lnTo>
                  <a:lnTo>
                    <a:pt x="204215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89275" y="1825751"/>
              <a:ext cx="26034" cy="94615"/>
            </a:xfrm>
            <a:custGeom>
              <a:avLst/>
              <a:gdLst/>
              <a:ahLst/>
              <a:cxnLst/>
              <a:rect l="l" t="t" r="r" b="b"/>
              <a:pathLst>
                <a:path w="26035" h="94614">
                  <a:moveTo>
                    <a:pt x="25907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25907" y="94487"/>
                  </a:lnTo>
                  <a:lnTo>
                    <a:pt x="2590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615183" y="1825751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5" h="94614">
                  <a:moveTo>
                    <a:pt x="1524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524" y="94487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02307" y="1645919"/>
              <a:ext cx="1270000" cy="94615"/>
            </a:xfrm>
            <a:custGeom>
              <a:avLst/>
              <a:gdLst/>
              <a:ahLst/>
              <a:cxnLst/>
              <a:rect l="l" t="t" r="r" b="b"/>
              <a:pathLst>
                <a:path w="1270000" h="94614">
                  <a:moveTo>
                    <a:pt x="1269492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269492" y="94487"/>
                  </a:lnTo>
                  <a:lnTo>
                    <a:pt x="1269492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971799" y="1645919"/>
              <a:ext cx="30480" cy="94615"/>
            </a:xfrm>
            <a:custGeom>
              <a:avLst/>
              <a:gdLst/>
              <a:ahLst/>
              <a:cxnLst/>
              <a:rect l="l" t="t" r="r" b="b"/>
              <a:pathLst>
                <a:path w="30480" h="94614">
                  <a:moveTo>
                    <a:pt x="30480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30480" y="94487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02279" y="1645919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5" h="94614">
                  <a:moveTo>
                    <a:pt x="1524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524" y="94487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02307" y="1466087"/>
              <a:ext cx="1129665" cy="94615"/>
            </a:xfrm>
            <a:custGeom>
              <a:avLst/>
              <a:gdLst/>
              <a:ahLst/>
              <a:cxnLst/>
              <a:rect l="l" t="t" r="r" b="b"/>
              <a:pathLst>
                <a:path w="1129664" h="94615">
                  <a:moveTo>
                    <a:pt x="1129284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129284" y="94487"/>
                  </a:lnTo>
                  <a:lnTo>
                    <a:pt x="1129284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31591" y="1466087"/>
              <a:ext cx="294640" cy="94615"/>
            </a:xfrm>
            <a:custGeom>
              <a:avLst/>
              <a:gdLst/>
              <a:ahLst/>
              <a:cxnLst/>
              <a:rect l="l" t="t" r="r" b="b"/>
              <a:pathLst>
                <a:path w="294639" h="94615">
                  <a:moveTo>
                    <a:pt x="294131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294131" y="94487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125723" y="1466087"/>
              <a:ext cx="9525" cy="94615"/>
            </a:xfrm>
            <a:custGeom>
              <a:avLst/>
              <a:gdLst/>
              <a:ahLst/>
              <a:cxnLst/>
              <a:rect l="l" t="t" r="r" b="b"/>
              <a:pathLst>
                <a:path w="9525" h="94615">
                  <a:moveTo>
                    <a:pt x="9143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9143" y="94487"/>
                  </a:lnTo>
                  <a:lnTo>
                    <a:pt x="914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34867" y="1466087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5" h="94615">
                  <a:moveTo>
                    <a:pt x="1524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524" y="94487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702307" y="1287779"/>
              <a:ext cx="1365885" cy="93345"/>
            </a:xfrm>
            <a:custGeom>
              <a:avLst/>
              <a:gdLst/>
              <a:ahLst/>
              <a:cxnLst/>
              <a:rect l="l" t="t" r="r" b="b"/>
              <a:pathLst>
                <a:path w="1365885" h="93344">
                  <a:moveTo>
                    <a:pt x="1365504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1365504" y="92963"/>
                  </a:lnTo>
                  <a:lnTo>
                    <a:pt x="1365504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67811" y="1287779"/>
              <a:ext cx="220979" cy="93345"/>
            </a:xfrm>
            <a:custGeom>
              <a:avLst/>
              <a:gdLst/>
              <a:ahLst/>
              <a:cxnLst/>
              <a:rect l="l" t="t" r="r" b="b"/>
              <a:pathLst>
                <a:path w="220979" h="93344">
                  <a:moveTo>
                    <a:pt x="220979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220979" y="92963"/>
                  </a:lnTo>
                  <a:lnTo>
                    <a:pt x="220979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288791" y="1287779"/>
              <a:ext cx="13970" cy="93345"/>
            </a:xfrm>
            <a:custGeom>
              <a:avLst/>
              <a:gdLst/>
              <a:ahLst/>
              <a:cxnLst/>
              <a:rect l="l" t="t" r="r" b="b"/>
              <a:pathLst>
                <a:path w="13970" h="93344">
                  <a:moveTo>
                    <a:pt x="13716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13716" y="92963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302507" y="1287779"/>
              <a:ext cx="1905" cy="93345"/>
            </a:xfrm>
            <a:custGeom>
              <a:avLst/>
              <a:gdLst/>
              <a:ahLst/>
              <a:cxnLst/>
              <a:rect l="l" t="t" r="r" b="b"/>
              <a:pathLst>
                <a:path w="1904" h="93344">
                  <a:moveTo>
                    <a:pt x="1524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1524" y="92963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702307" y="1107947"/>
              <a:ext cx="1217930" cy="93345"/>
            </a:xfrm>
            <a:custGeom>
              <a:avLst/>
              <a:gdLst/>
              <a:ahLst/>
              <a:cxnLst/>
              <a:rect l="l" t="t" r="r" b="b"/>
              <a:pathLst>
                <a:path w="1217930" h="93344">
                  <a:moveTo>
                    <a:pt x="1217676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1217676" y="92963"/>
                  </a:lnTo>
                  <a:lnTo>
                    <a:pt x="1217676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919983" y="1107947"/>
              <a:ext cx="502920" cy="93345"/>
            </a:xfrm>
            <a:custGeom>
              <a:avLst/>
              <a:gdLst/>
              <a:ahLst/>
              <a:cxnLst/>
              <a:rect l="l" t="t" r="r" b="b"/>
              <a:pathLst>
                <a:path w="502920" h="93344">
                  <a:moveTo>
                    <a:pt x="502919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502919" y="92963"/>
                  </a:lnTo>
                  <a:lnTo>
                    <a:pt x="502919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422903" y="1107947"/>
              <a:ext cx="44450" cy="93345"/>
            </a:xfrm>
            <a:custGeom>
              <a:avLst/>
              <a:gdLst/>
              <a:ahLst/>
              <a:cxnLst/>
              <a:rect l="l" t="t" r="r" b="b"/>
              <a:pathLst>
                <a:path w="44450" h="93344">
                  <a:moveTo>
                    <a:pt x="44196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44196" y="92963"/>
                  </a:lnTo>
                  <a:lnTo>
                    <a:pt x="44196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467100" y="1107947"/>
              <a:ext cx="5080" cy="93345"/>
            </a:xfrm>
            <a:custGeom>
              <a:avLst/>
              <a:gdLst/>
              <a:ahLst/>
              <a:cxnLst/>
              <a:rect l="l" t="t" r="r" b="b"/>
              <a:pathLst>
                <a:path w="5079" h="93344">
                  <a:moveTo>
                    <a:pt x="4572" y="0"/>
                  </a:moveTo>
                  <a:lnTo>
                    <a:pt x="0" y="0"/>
                  </a:lnTo>
                  <a:lnTo>
                    <a:pt x="0" y="92963"/>
                  </a:lnTo>
                  <a:lnTo>
                    <a:pt x="4572" y="92963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702307" y="928115"/>
              <a:ext cx="1536700" cy="94615"/>
            </a:xfrm>
            <a:custGeom>
              <a:avLst/>
              <a:gdLst/>
              <a:ahLst/>
              <a:cxnLst/>
              <a:rect l="l" t="t" r="r" b="b"/>
              <a:pathLst>
                <a:path w="1536700" h="94615">
                  <a:moveTo>
                    <a:pt x="1536192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536192" y="94487"/>
                  </a:lnTo>
                  <a:lnTo>
                    <a:pt x="1536192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238499" y="928115"/>
              <a:ext cx="944880" cy="94615"/>
            </a:xfrm>
            <a:custGeom>
              <a:avLst/>
              <a:gdLst/>
              <a:ahLst/>
              <a:cxnLst/>
              <a:rect l="l" t="t" r="r" b="b"/>
              <a:pathLst>
                <a:path w="944879" h="94615">
                  <a:moveTo>
                    <a:pt x="944879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944879" y="94487"/>
                  </a:lnTo>
                  <a:lnTo>
                    <a:pt x="944879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183379" y="928115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4" h="94615">
                  <a:moveTo>
                    <a:pt x="1524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524" y="94487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702307" y="748283"/>
              <a:ext cx="2120265" cy="94615"/>
            </a:xfrm>
            <a:custGeom>
              <a:avLst/>
              <a:gdLst/>
              <a:ahLst/>
              <a:cxnLst/>
              <a:rect l="l" t="t" r="r" b="b"/>
              <a:pathLst>
                <a:path w="2120265" h="94615">
                  <a:moveTo>
                    <a:pt x="2119884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2119884" y="94487"/>
                  </a:lnTo>
                  <a:lnTo>
                    <a:pt x="2119884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822191" y="748283"/>
              <a:ext cx="1085215" cy="94615"/>
            </a:xfrm>
            <a:custGeom>
              <a:avLst/>
              <a:gdLst/>
              <a:ahLst/>
              <a:cxnLst/>
              <a:rect l="l" t="t" r="r" b="b"/>
              <a:pathLst>
                <a:path w="1085214" h="94615">
                  <a:moveTo>
                    <a:pt x="1085088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085088" y="94487"/>
                  </a:lnTo>
                  <a:lnTo>
                    <a:pt x="1085088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907279" y="748283"/>
              <a:ext cx="60960" cy="94615"/>
            </a:xfrm>
            <a:custGeom>
              <a:avLst/>
              <a:gdLst/>
              <a:ahLst/>
              <a:cxnLst/>
              <a:rect l="l" t="t" r="r" b="b"/>
              <a:pathLst>
                <a:path w="60960" h="94615">
                  <a:moveTo>
                    <a:pt x="60960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60960" y="94487"/>
                  </a:lnTo>
                  <a:lnTo>
                    <a:pt x="6096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968239" y="748283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4" h="94615">
                  <a:moveTo>
                    <a:pt x="1524" y="0"/>
                  </a:moveTo>
                  <a:lnTo>
                    <a:pt x="0" y="0"/>
                  </a:lnTo>
                  <a:lnTo>
                    <a:pt x="0" y="94487"/>
                  </a:lnTo>
                  <a:lnTo>
                    <a:pt x="1524" y="94487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02307" y="3441191"/>
              <a:ext cx="70485" cy="94615"/>
            </a:xfrm>
            <a:custGeom>
              <a:avLst/>
              <a:gdLst/>
              <a:ahLst/>
              <a:cxnLst/>
              <a:rect l="l" t="t" r="r" b="b"/>
              <a:pathLst>
                <a:path w="70485" h="94614">
                  <a:moveTo>
                    <a:pt x="70104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70104" y="94488"/>
                  </a:lnTo>
                  <a:lnTo>
                    <a:pt x="70104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772411" y="3441191"/>
              <a:ext cx="33655" cy="94615"/>
            </a:xfrm>
            <a:custGeom>
              <a:avLst/>
              <a:gdLst/>
              <a:ahLst/>
              <a:cxnLst/>
              <a:rect l="l" t="t" r="r" b="b"/>
              <a:pathLst>
                <a:path w="33655" h="94614">
                  <a:moveTo>
                    <a:pt x="33527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33527" y="94488"/>
                  </a:lnTo>
                  <a:lnTo>
                    <a:pt x="3352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805939" y="3441191"/>
              <a:ext cx="1905" cy="94615"/>
            </a:xfrm>
            <a:custGeom>
              <a:avLst/>
              <a:gdLst/>
              <a:ahLst/>
              <a:cxnLst/>
              <a:rect l="l" t="t" r="r" b="b"/>
              <a:pathLst>
                <a:path w="1905" h="94614">
                  <a:moveTo>
                    <a:pt x="1524" y="0"/>
                  </a:moveTo>
                  <a:lnTo>
                    <a:pt x="0" y="0"/>
                  </a:lnTo>
                  <a:lnTo>
                    <a:pt x="0" y="94488"/>
                  </a:lnTo>
                  <a:lnTo>
                    <a:pt x="1524" y="94488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702307" y="705611"/>
              <a:ext cx="0" cy="2872740"/>
            </a:xfrm>
            <a:custGeom>
              <a:avLst/>
              <a:gdLst/>
              <a:ahLst/>
              <a:cxnLst/>
              <a:rect l="l" t="t" r="r" b="b"/>
              <a:pathLst>
                <a:path h="2872740">
                  <a:moveTo>
                    <a:pt x="0" y="287274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1757552" y="2899917"/>
            <a:ext cx="18859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20" dirty="0">
                <a:solidFill>
                  <a:srgbClr val="FFFFFF"/>
                </a:solidFill>
                <a:latin typeface="Arial"/>
                <a:cs typeface="Arial"/>
              </a:rPr>
              <a:t>100%</a:t>
            </a:r>
            <a:endParaRPr sz="5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854454" y="2540634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95%</a:t>
            </a:r>
            <a:endParaRPr sz="5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1880997" y="2361056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81%</a:t>
            </a:r>
            <a:endParaRPr sz="5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835657" y="2181605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55%</a:t>
            </a:r>
            <a:endParaRPr sz="5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1905126" y="2001773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69%</a:t>
            </a:r>
            <a:endParaRPr sz="5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1968245" y="1822195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75%</a:t>
            </a:r>
            <a:endParaRPr sz="5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261742" y="1642617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98%</a:t>
            </a:r>
            <a:endParaRPr sz="5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191639" y="1462785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79%</a:t>
            </a:r>
            <a:endParaRPr sz="5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309876" y="1283334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85%</a:t>
            </a:r>
            <a:endParaRPr sz="5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235200" y="1103756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69%</a:t>
            </a:r>
            <a:endParaRPr sz="5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395220" y="923924"/>
            <a:ext cx="1517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62%</a:t>
            </a:r>
            <a:endParaRPr sz="5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2686557" y="744473"/>
            <a:ext cx="1517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65%</a:t>
            </a:r>
            <a:endParaRPr sz="5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795398" y="2720466"/>
            <a:ext cx="34163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dirty="0">
                <a:solidFill>
                  <a:srgbClr val="FFFFFF"/>
                </a:solidFill>
                <a:latin typeface="Arial"/>
                <a:cs typeface="Arial"/>
              </a:rPr>
              <a:t>89%</a:t>
            </a:r>
            <a:r>
              <a:rPr sz="500" spc="3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11%</a:t>
            </a:r>
            <a:endParaRPr sz="5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2197100" y="2361056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19%</a:t>
            </a:r>
            <a:endParaRPr sz="5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209926" y="2181605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43%</a:t>
            </a:r>
            <a:endParaRPr sz="5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302510" y="2001773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29%</a:t>
            </a:r>
            <a:endParaRPr sz="5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411729" y="1822195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22%</a:t>
            </a:r>
            <a:endParaRPr sz="5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2903601" y="1462785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20%</a:t>
            </a:r>
            <a:endParaRPr sz="5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102991" y="1283334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14%</a:t>
            </a:r>
            <a:endParaRPr sz="5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095625" y="1103756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28%</a:t>
            </a:r>
            <a:endParaRPr sz="5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636390" y="923924"/>
            <a:ext cx="1517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38%</a:t>
            </a:r>
            <a:endParaRPr sz="5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289805" y="744473"/>
            <a:ext cx="1517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33%</a:t>
            </a:r>
            <a:endParaRPr sz="5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18540" y="3067303"/>
            <a:ext cx="1340485" cy="476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1484">
              <a:lnSpc>
                <a:spcPct val="100000"/>
              </a:lnSpc>
              <a:spcBef>
                <a:spcPts val="100"/>
              </a:spcBef>
            </a:pPr>
            <a:r>
              <a:rPr sz="900" baseline="4629" dirty="0">
                <a:solidFill>
                  <a:srgbClr val="001F5F"/>
                </a:solidFill>
                <a:latin typeface="Arial"/>
                <a:cs typeface="Arial"/>
              </a:rPr>
              <a:t>Bảo</a:t>
            </a:r>
            <a:r>
              <a:rPr sz="900" spc="15" baseline="4629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900" baseline="4629" dirty="0">
                <a:solidFill>
                  <a:srgbClr val="001F5F"/>
                </a:solidFill>
                <a:latin typeface="Arial"/>
                <a:cs typeface="Arial"/>
              </a:rPr>
              <a:t>hộ</a:t>
            </a:r>
            <a:r>
              <a:rPr sz="900" spc="22" baseline="4629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900" baseline="4629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900" spc="7" baseline="4629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900" baseline="4629" dirty="0">
                <a:solidFill>
                  <a:srgbClr val="001F5F"/>
                </a:solidFill>
                <a:latin typeface="Arial"/>
                <a:cs typeface="Arial"/>
              </a:rPr>
              <a:t>đình</a:t>
            </a:r>
            <a:r>
              <a:rPr sz="900" spc="569" baseline="4629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00" spc="-10" dirty="0">
                <a:solidFill>
                  <a:srgbClr val="FFFFFF"/>
                </a:solidFill>
                <a:latin typeface="Arial"/>
                <a:cs typeface="Arial"/>
              </a:rPr>
              <a:t>33%</a:t>
            </a:r>
            <a:r>
              <a:rPr sz="5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67%</a:t>
            </a:r>
            <a:endParaRPr sz="500">
              <a:latin typeface="Arial"/>
              <a:cs typeface="Arial"/>
            </a:endParaRPr>
          </a:p>
          <a:p>
            <a:pPr marR="88265" algn="r">
              <a:lnSpc>
                <a:spcPct val="100000"/>
              </a:lnSpc>
              <a:spcBef>
                <a:spcPts val="690"/>
              </a:spcBef>
            </a:pPr>
            <a:r>
              <a:rPr sz="900" baseline="4629" dirty="0">
                <a:solidFill>
                  <a:srgbClr val="001F5F"/>
                </a:solidFill>
                <a:latin typeface="Arial"/>
                <a:cs typeface="Arial"/>
              </a:rPr>
              <a:t>Đồ</a:t>
            </a:r>
            <a:r>
              <a:rPr sz="900" spc="22" baseline="4629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900" baseline="4629" dirty="0">
                <a:solidFill>
                  <a:srgbClr val="001F5F"/>
                </a:solidFill>
                <a:latin typeface="Arial"/>
                <a:cs typeface="Arial"/>
              </a:rPr>
              <a:t>thờ</a:t>
            </a:r>
            <a:r>
              <a:rPr sz="900" spc="22" baseline="4629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900" baseline="4629" dirty="0">
                <a:solidFill>
                  <a:srgbClr val="001F5F"/>
                </a:solidFill>
                <a:latin typeface="Arial"/>
                <a:cs typeface="Arial"/>
              </a:rPr>
              <a:t>cúng</a:t>
            </a:r>
            <a:r>
              <a:rPr sz="900" spc="307" baseline="4629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900" baseline="4629" dirty="0">
                <a:solidFill>
                  <a:srgbClr val="001F5F"/>
                </a:solidFill>
                <a:latin typeface="Arial"/>
                <a:cs typeface="Arial"/>
              </a:rPr>
              <a:t>đồ</a:t>
            </a:r>
            <a:r>
              <a:rPr sz="900" spc="30" baseline="4629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900" baseline="4629" dirty="0">
                <a:solidFill>
                  <a:srgbClr val="001F5F"/>
                </a:solidFill>
                <a:latin typeface="Arial"/>
                <a:cs typeface="Arial"/>
              </a:rPr>
              <a:t>phong</a:t>
            </a:r>
            <a:r>
              <a:rPr sz="900" spc="7" baseline="4629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900" baseline="4629" dirty="0">
                <a:solidFill>
                  <a:srgbClr val="001F5F"/>
                </a:solidFill>
                <a:latin typeface="Arial"/>
                <a:cs typeface="Arial"/>
              </a:rPr>
              <a:t>thủy</a:t>
            </a:r>
            <a:r>
              <a:rPr sz="900" spc="562" baseline="4629" dirty="0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98%</a:t>
            </a:r>
            <a:endParaRPr sz="500">
              <a:latin typeface="Arial"/>
              <a:cs typeface="Arial"/>
            </a:endParaRPr>
          </a:p>
          <a:p>
            <a:pPr marR="122555" algn="r">
              <a:lnSpc>
                <a:spcPct val="100000"/>
              </a:lnSpc>
              <a:spcBef>
                <a:spcPts val="700"/>
              </a:spcBef>
            </a:pPr>
            <a:r>
              <a:rPr sz="900" baseline="4629" dirty="0">
                <a:solidFill>
                  <a:srgbClr val="001F5F"/>
                </a:solidFill>
                <a:latin typeface="Arial"/>
                <a:cs typeface="Arial"/>
              </a:rPr>
              <a:t>Chăm</a:t>
            </a:r>
            <a:r>
              <a:rPr sz="900" spc="-15" baseline="4629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900" baseline="4629" dirty="0">
                <a:solidFill>
                  <a:srgbClr val="001F5F"/>
                </a:solidFill>
                <a:latin typeface="Arial"/>
                <a:cs typeface="Arial"/>
              </a:rPr>
              <a:t>sóc</a:t>
            </a:r>
            <a:r>
              <a:rPr sz="900" spc="-7" baseline="4629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900" baseline="4629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900" spc="-30" baseline="4629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900" baseline="4629" dirty="0">
                <a:solidFill>
                  <a:srgbClr val="001F5F"/>
                </a:solidFill>
                <a:latin typeface="Arial"/>
                <a:cs typeface="Arial"/>
              </a:rPr>
              <a:t>cửa</a:t>
            </a:r>
            <a:r>
              <a:rPr sz="900" spc="735" baseline="4629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67%</a:t>
            </a:r>
            <a:endParaRPr sz="5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1657604" y="3626306"/>
            <a:ext cx="501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-</a:t>
            </a:r>
            <a:endParaRPr sz="6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2471420" y="3626306"/>
            <a:ext cx="1562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500</a:t>
            </a:r>
            <a:endParaRPr sz="6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148329" y="3626306"/>
            <a:ext cx="358140" cy="298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0495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1,000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600" spc="-10" dirty="0">
                <a:latin typeface="Arial"/>
                <a:cs typeface="Arial"/>
              </a:rPr>
              <a:t>Lazada</a:t>
            </a:r>
            <a:endParaRPr sz="6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133469" y="3626306"/>
            <a:ext cx="2197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1,500</a:t>
            </a:r>
            <a:endParaRPr sz="6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980178" y="3626306"/>
            <a:ext cx="2197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2,000</a:t>
            </a:r>
            <a:endParaRPr sz="6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604128" y="3576015"/>
            <a:ext cx="442595" cy="30924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35585">
              <a:lnSpc>
                <a:spcPct val="100000"/>
              </a:lnSpc>
              <a:spcBef>
                <a:spcPts val="495"/>
              </a:spcBef>
            </a:pPr>
            <a:r>
              <a:rPr sz="600" spc="-10" dirty="0">
                <a:latin typeface="Arial"/>
                <a:cs typeface="Arial"/>
              </a:rPr>
              <a:t>2,500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600" spc="-10" dirty="0">
                <a:latin typeface="Arial"/>
                <a:cs typeface="Arial"/>
              </a:rPr>
              <a:t>Tỷ</a:t>
            </a:r>
            <a:r>
              <a:rPr sz="600" spc="-3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đồng</a:t>
            </a:r>
            <a:endParaRPr sz="6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93851" y="728852"/>
            <a:ext cx="1043305" cy="2272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r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Nội</a:t>
            </a:r>
            <a:r>
              <a:rPr sz="6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thất</a:t>
            </a:r>
            <a:endParaRPr sz="600">
              <a:latin typeface="Arial"/>
              <a:cs typeface="Arial"/>
            </a:endParaRPr>
          </a:p>
          <a:p>
            <a:pPr marR="6985" algn="r">
              <a:lnSpc>
                <a:spcPct val="100000"/>
              </a:lnSpc>
              <a:spcBef>
                <a:spcPts val="695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r>
              <a:rPr sz="6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cụ</a:t>
            </a:r>
            <a:r>
              <a:rPr sz="6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&amp;</a:t>
            </a:r>
            <a:r>
              <a:rPr sz="6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Thiết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bị</a:t>
            </a:r>
            <a:r>
              <a:rPr sz="6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tiện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ích</a:t>
            </a:r>
            <a:endParaRPr sz="600">
              <a:latin typeface="Arial"/>
              <a:cs typeface="Arial"/>
            </a:endParaRPr>
          </a:p>
          <a:p>
            <a:pPr marL="76200" marR="5080" indent="347345" algn="r">
              <a:lnSpc>
                <a:spcPct val="196300"/>
              </a:lnSpc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r>
              <a:rPr sz="6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cụ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6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bếp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cụ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chăm</a:t>
            </a:r>
            <a:r>
              <a:rPr sz="6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sóc</a:t>
            </a:r>
            <a:r>
              <a:rPr sz="6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cửa</a:t>
            </a:r>
            <a:endParaRPr sz="600">
              <a:latin typeface="Arial"/>
              <a:cs typeface="Arial"/>
            </a:endParaRPr>
          </a:p>
          <a:p>
            <a:pPr marL="323850" marR="5080" indent="99060" algn="r">
              <a:lnSpc>
                <a:spcPct val="196500"/>
              </a:lnSpc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Trang</a:t>
            </a:r>
            <a:r>
              <a:rPr sz="6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trí</a:t>
            </a:r>
            <a:r>
              <a:rPr sz="6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6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cửa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Đồ</a:t>
            </a:r>
            <a:r>
              <a:rPr sz="6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dùng</a:t>
            </a:r>
            <a:r>
              <a:rPr sz="6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phòng</a:t>
            </a:r>
            <a:r>
              <a:rPr sz="6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ngủ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Đồ</a:t>
            </a:r>
            <a:r>
              <a:rPr sz="6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dùng</a:t>
            </a:r>
            <a:r>
              <a:rPr sz="6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bàn</a:t>
            </a:r>
            <a:r>
              <a:rPr sz="6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ăn</a:t>
            </a:r>
            <a:endParaRPr sz="600">
              <a:latin typeface="Arial"/>
              <a:cs typeface="Arial"/>
            </a:endParaRPr>
          </a:p>
          <a:p>
            <a:pPr marL="228600" indent="655320">
              <a:lnSpc>
                <a:spcPct val="100000"/>
              </a:lnSpc>
              <a:spcBef>
                <a:spcPts val="690"/>
              </a:spcBef>
            </a:pP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Đèn</a:t>
            </a:r>
            <a:endParaRPr sz="600">
              <a:latin typeface="Arial"/>
              <a:cs typeface="Arial"/>
            </a:endParaRPr>
          </a:p>
          <a:p>
            <a:pPr marL="444500" marR="5080" indent="-215900" algn="r">
              <a:lnSpc>
                <a:spcPct val="196400"/>
              </a:lnSpc>
              <a:spcBef>
                <a:spcPts val="5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Ngoài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trời</a:t>
            </a:r>
            <a:r>
              <a:rPr sz="6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&amp;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sz="6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vườn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Sắp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xếp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cửa</a:t>
            </a:r>
            <a:endParaRPr sz="6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69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Đồ</a:t>
            </a:r>
            <a:r>
              <a:rPr sz="6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dùng</a:t>
            </a:r>
            <a:r>
              <a:rPr sz="6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phòng</a:t>
            </a:r>
            <a:r>
              <a:rPr sz="6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tắm</a:t>
            </a:r>
            <a:endParaRPr sz="600">
              <a:latin typeface="Arial"/>
              <a:cs typeface="Arial"/>
            </a:endParaRPr>
          </a:p>
          <a:p>
            <a:pPr marR="6350" algn="r">
              <a:lnSpc>
                <a:spcPct val="100000"/>
              </a:lnSpc>
              <a:spcBef>
                <a:spcPts val="695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Chất</a:t>
            </a:r>
            <a:r>
              <a:rPr sz="6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khử</a:t>
            </a:r>
            <a:r>
              <a:rPr sz="6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mùi</a:t>
            </a:r>
            <a:r>
              <a:rPr sz="600" spc="2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sz="6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thơm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endParaRPr sz="600">
              <a:latin typeface="Arial"/>
              <a:cs typeface="Arial"/>
            </a:endParaRPr>
          </a:p>
          <a:p>
            <a:pPr marR="5715" algn="r">
              <a:lnSpc>
                <a:spcPct val="100000"/>
              </a:lnSpc>
              <a:spcBef>
                <a:spcPts val="695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cửa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-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Đời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sống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 khác</a:t>
            </a:r>
            <a:endParaRPr sz="6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318641" y="180288"/>
            <a:ext cx="4711700" cy="418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THỐNG</a:t>
            </a:r>
            <a:r>
              <a:rPr sz="800" b="1" spc="4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75" dirty="0">
                <a:solidFill>
                  <a:srgbClr val="1A1846"/>
                </a:solidFill>
                <a:latin typeface="Arial"/>
                <a:cs typeface="Arial"/>
              </a:rPr>
              <a:t>KÊ</a:t>
            </a:r>
            <a:r>
              <a:rPr sz="800" b="1" spc="8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NHÓM</a:t>
            </a:r>
            <a:r>
              <a:rPr sz="800" b="1" spc="6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1A1846"/>
                </a:solidFill>
                <a:latin typeface="Arial"/>
                <a:cs typeface="Arial"/>
              </a:rPr>
              <a:t>HÀNG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nhóm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cửa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-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Đời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sống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2619755" y="38496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0" y="0"/>
                </a:lnTo>
                <a:lnTo>
                  <a:pt x="0" y="47243"/>
                </a:lnTo>
                <a:lnTo>
                  <a:pt x="47243" y="47243"/>
                </a:lnTo>
                <a:lnTo>
                  <a:pt x="47243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 txBox="1"/>
          <p:nvPr/>
        </p:nvSpPr>
        <p:spPr>
          <a:xfrm>
            <a:off x="2693035" y="3807358"/>
            <a:ext cx="2927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Shopee</a:t>
            </a:r>
            <a:endParaRPr sz="600">
              <a:latin typeface="Arial"/>
              <a:cs typeface="Arial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075432" y="3849623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45719" y="0"/>
                </a:moveTo>
                <a:lnTo>
                  <a:pt x="0" y="0"/>
                </a:lnTo>
                <a:lnTo>
                  <a:pt x="0" y="47243"/>
                </a:lnTo>
                <a:lnTo>
                  <a:pt x="45719" y="47243"/>
                </a:lnTo>
                <a:lnTo>
                  <a:pt x="45719" y="0"/>
                </a:lnTo>
                <a:close/>
              </a:path>
            </a:pathLst>
          </a:custGeom>
          <a:solidFill>
            <a:srgbClr val="0A52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512820" y="38496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4" y="0"/>
                </a:moveTo>
                <a:lnTo>
                  <a:pt x="0" y="0"/>
                </a:lnTo>
                <a:lnTo>
                  <a:pt x="0" y="47243"/>
                </a:lnTo>
                <a:lnTo>
                  <a:pt x="47244" y="47243"/>
                </a:lnTo>
                <a:lnTo>
                  <a:pt x="4724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/>
          <p:nvPr/>
        </p:nvSpPr>
        <p:spPr>
          <a:xfrm>
            <a:off x="3586353" y="3807358"/>
            <a:ext cx="145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latin typeface="Arial"/>
                <a:cs typeface="Arial"/>
              </a:rPr>
              <a:t>Tiki</a:t>
            </a:r>
            <a:endParaRPr sz="600">
              <a:latin typeface="Arial"/>
              <a:cs typeface="Arial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3822191" y="38496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4" y="0"/>
                </a:moveTo>
                <a:lnTo>
                  <a:pt x="0" y="0"/>
                </a:lnTo>
                <a:lnTo>
                  <a:pt x="0" y="47243"/>
                </a:lnTo>
                <a:lnTo>
                  <a:pt x="47244" y="47243"/>
                </a:lnTo>
                <a:lnTo>
                  <a:pt x="4724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/>
          <p:nvPr/>
        </p:nvSpPr>
        <p:spPr>
          <a:xfrm>
            <a:off x="3895725" y="3807358"/>
            <a:ext cx="24955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Sendo</a:t>
            </a:r>
            <a:endParaRPr sz="600">
              <a:latin typeface="Arial"/>
              <a:cs typeface="Arial"/>
            </a:endParaRPr>
          </a:p>
        </p:txBody>
      </p:sp>
      <p:pic>
        <p:nvPicPr>
          <p:cNvPr id="97" name="object 9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3432" y="163067"/>
            <a:ext cx="45720" cy="181355"/>
          </a:xfrm>
          <a:prstGeom prst="rect">
            <a:avLst/>
          </a:prstGeom>
        </p:spPr>
      </p:pic>
      <p:sp>
        <p:nvSpPr>
          <p:cNvPr id="98" name="object 98"/>
          <p:cNvSpPr txBox="1"/>
          <p:nvPr/>
        </p:nvSpPr>
        <p:spPr>
          <a:xfrm>
            <a:off x="4138676" y="4079544"/>
            <a:ext cx="20491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TÍCH NGÀNH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HÀNG TIỀM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NĂNG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TĂNG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4931" y="2294546"/>
            <a:ext cx="2952750" cy="525145"/>
            <a:chOff x="444931" y="2294546"/>
            <a:chExt cx="2952750" cy="525145"/>
          </a:xfrm>
        </p:grpSpPr>
        <p:sp>
          <p:nvSpPr>
            <p:cNvPr id="3" name="object 3"/>
            <p:cNvSpPr/>
            <p:nvPr/>
          </p:nvSpPr>
          <p:spPr>
            <a:xfrm>
              <a:off x="444931" y="2294546"/>
              <a:ext cx="2952750" cy="290195"/>
            </a:xfrm>
            <a:custGeom>
              <a:avLst/>
              <a:gdLst/>
              <a:ahLst/>
              <a:cxnLst/>
              <a:rect l="l" t="t" r="r" b="b"/>
              <a:pathLst>
                <a:path w="2952750" h="290194">
                  <a:moveTo>
                    <a:pt x="1320673" y="0"/>
                  </a:moveTo>
                  <a:lnTo>
                    <a:pt x="0" y="0"/>
                  </a:lnTo>
                  <a:lnTo>
                    <a:pt x="0" y="290156"/>
                  </a:lnTo>
                  <a:lnTo>
                    <a:pt x="1320673" y="290156"/>
                  </a:lnTo>
                  <a:lnTo>
                    <a:pt x="1320673" y="0"/>
                  </a:lnTo>
                  <a:close/>
                </a:path>
                <a:path w="2952750" h="290194">
                  <a:moveTo>
                    <a:pt x="2952572" y="0"/>
                  </a:moveTo>
                  <a:lnTo>
                    <a:pt x="1320749" y="0"/>
                  </a:lnTo>
                  <a:lnTo>
                    <a:pt x="1320749" y="290156"/>
                  </a:lnTo>
                  <a:lnTo>
                    <a:pt x="2952572" y="290156"/>
                  </a:lnTo>
                  <a:lnTo>
                    <a:pt x="2952572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44931" y="2584691"/>
              <a:ext cx="2952750" cy="234950"/>
            </a:xfrm>
            <a:custGeom>
              <a:avLst/>
              <a:gdLst/>
              <a:ahLst/>
              <a:cxnLst/>
              <a:rect l="l" t="t" r="r" b="b"/>
              <a:pathLst>
                <a:path w="2952750" h="234950">
                  <a:moveTo>
                    <a:pt x="1320673" y="0"/>
                  </a:moveTo>
                  <a:lnTo>
                    <a:pt x="0" y="0"/>
                  </a:lnTo>
                  <a:lnTo>
                    <a:pt x="0" y="234581"/>
                  </a:lnTo>
                  <a:lnTo>
                    <a:pt x="1320673" y="234581"/>
                  </a:lnTo>
                  <a:lnTo>
                    <a:pt x="1320673" y="0"/>
                  </a:lnTo>
                  <a:close/>
                </a:path>
                <a:path w="2952750" h="234950">
                  <a:moveTo>
                    <a:pt x="2952572" y="0"/>
                  </a:moveTo>
                  <a:lnTo>
                    <a:pt x="1320749" y="0"/>
                  </a:lnTo>
                  <a:lnTo>
                    <a:pt x="1320749" y="234581"/>
                  </a:lnTo>
                  <a:lnTo>
                    <a:pt x="2952572" y="234581"/>
                  </a:lnTo>
                  <a:lnTo>
                    <a:pt x="295257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444931" y="3053790"/>
            <a:ext cx="2952750" cy="234950"/>
          </a:xfrm>
          <a:custGeom>
            <a:avLst/>
            <a:gdLst/>
            <a:ahLst/>
            <a:cxnLst/>
            <a:rect l="l" t="t" r="r" b="b"/>
            <a:pathLst>
              <a:path w="2952750" h="234950">
                <a:moveTo>
                  <a:pt x="1320673" y="0"/>
                </a:moveTo>
                <a:lnTo>
                  <a:pt x="0" y="0"/>
                </a:lnTo>
                <a:lnTo>
                  <a:pt x="0" y="234581"/>
                </a:lnTo>
                <a:lnTo>
                  <a:pt x="1320673" y="234581"/>
                </a:lnTo>
                <a:lnTo>
                  <a:pt x="1320673" y="0"/>
                </a:lnTo>
                <a:close/>
              </a:path>
              <a:path w="2952750" h="234950">
                <a:moveTo>
                  <a:pt x="2952572" y="0"/>
                </a:moveTo>
                <a:lnTo>
                  <a:pt x="1320749" y="0"/>
                </a:lnTo>
                <a:lnTo>
                  <a:pt x="1320749" y="234581"/>
                </a:lnTo>
                <a:lnTo>
                  <a:pt x="2952572" y="234581"/>
                </a:lnTo>
                <a:lnTo>
                  <a:pt x="29525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4931" y="3522941"/>
            <a:ext cx="2952750" cy="234950"/>
          </a:xfrm>
          <a:custGeom>
            <a:avLst/>
            <a:gdLst/>
            <a:ahLst/>
            <a:cxnLst/>
            <a:rect l="l" t="t" r="r" b="b"/>
            <a:pathLst>
              <a:path w="2952750" h="234950">
                <a:moveTo>
                  <a:pt x="1320673" y="0"/>
                </a:moveTo>
                <a:lnTo>
                  <a:pt x="0" y="0"/>
                </a:lnTo>
                <a:lnTo>
                  <a:pt x="0" y="234581"/>
                </a:lnTo>
                <a:lnTo>
                  <a:pt x="1320673" y="234581"/>
                </a:lnTo>
                <a:lnTo>
                  <a:pt x="1320673" y="0"/>
                </a:lnTo>
                <a:close/>
              </a:path>
              <a:path w="2952750" h="234950">
                <a:moveTo>
                  <a:pt x="2952572" y="0"/>
                </a:moveTo>
                <a:lnTo>
                  <a:pt x="1320749" y="0"/>
                </a:lnTo>
                <a:lnTo>
                  <a:pt x="1320749" y="234581"/>
                </a:lnTo>
                <a:lnTo>
                  <a:pt x="2952572" y="234581"/>
                </a:lnTo>
                <a:lnTo>
                  <a:pt x="295257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55675" y="2372613"/>
            <a:ext cx="499109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Vùng</a:t>
            </a: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0" dirty="0">
                <a:solidFill>
                  <a:srgbClr val="FFFFFF"/>
                </a:solidFill>
                <a:latin typeface="Arial"/>
                <a:cs typeface="Arial"/>
              </a:rPr>
              <a:t>miền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3625" y="2372613"/>
            <a:ext cx="4953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700" b="1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thu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1687" y="2635122"/>
            <a:ext cx="3067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Hà</a:t>
            </a:r>
            <a:r>
              <a:rPr sz="700" spc="-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Nội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85797" y="2635122"/>
            <a:ext cx="7924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10.7</a:t>
            </a:r>
            <a:r>
              <a:rPr sz="700" spc="4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nghìn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tỷ</a:t>
            </a:r>
            <a:r>
              <a:rPr sz="700" spc="3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đồng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1187" y="2869818"/>
            <a:ext cx="68580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35" dirty="0">
                <a:latin typeface="Arial"/>
                <a:cs typeface="Arial"/>
              </a:rPr>
              <a:t>TP.</a:t>
            </a:r>
            <a:r>
              <a:rPr sz="700" spc="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Hồ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Chí</a:t>
            </a:r>
            <a:r>
              <a:rPr sz="700" spc="-1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Minh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11704" y="2869818"/>
            <a:ext cx="7416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9.2</a:t>
            </a:r>
            <a:r>
              <a:rPr sz="700" spc="4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nghìn</a:t>
            </a:r>
            <a:r>
              <a:rPr sz="700" spc="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tỷ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đồng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1207" y="3104489"/>
            <a:ext cx="3676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Quốc</a:t>
            </a:r>
            <a:r>
              <a:rPr sz="700" spc="25" dirty="0">
                <a:latin typeface="Arial"/>
                <a:cs typeface="Arial"/>
              </a:rPr>
              <a:t> </a:t>
            </a:r>
            <a:r>
              <a:rPr sz="700" spc="-25" dirty="0">
                <a:latin typeface="Arial"/>
                <a:cs typeface="Arial"/>
              </a:rPr>
              <a:t>Tế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11704" y="3104489"/>
            <a:ext cx="7416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2.1</a:t>
            </a:r>
            <a:r>
              <a:rPr sz="700" spc="4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nghìn</a:t>
            </a:r>
            <a:r>
              <a:rPr sz="700" spc="15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tỷ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đồng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83107" y="3338575"/>
            <a:ext cx="44386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Nam</a:t>
            </a:r>
            <a:r>
              <a:rPr sz="700" spc="6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Định</a:t>
            </a:r>
            <a:endParaRPr sz="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87904" y="3338575"/>
            <a:ext cx="5873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291.3</a:t>
            </a:r>
            <a:r>
              <a:rPr sz="700" spc="4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tỷ</a:t>
            </a:r>
            <a:r>
              <a:rPr sz="700" spc="5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đồng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5967" y="3573576"/>
            <a:ext cx="39814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Bắc</a:t>
            </a:r>
            <a:r>
              <a:rPr sz="700" spc="-5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Ninh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26004" y="3573576"/>
            <a:ext cx="51308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dirty="0">
                <a:latin typeface="Arial"/>
                <a:cs typeface="Arial"/>
              </a:rPr>
              <a:t>200</a:t>
            </a:r>
            <a:r>
              <a:rPr sz="700" spc="40" dirty="0">
                <a:latin typeface="Arial"/>
                <a:cs typeface="Arial"/>
              </a:rPr>
              <a:t> </a:t>
            </a:r>
            <a:r>
              <a:rPr sz="700" dirty="0">
                <a:latin typeface="Arial"/>
                <a:cs typeface="Arial"/>
              </a:rPr>
              <a:t>tỷ</a:t>
            </a:r>
            <a:r>
              <a:rPr sz="700" spc="10" dirty="0">
                <a:latin typeface="Arial"/>
                <a:cs typeface="Arial"/>
              </a:rPr>
              <a:t> </a:t>
            </a:r>
            <a:r>
              <a:rPr sz="700" spc="-20" dirty="0">
                <a:latin typeface="Arial"/>
                <a:cs typeface="Arial"/>
              </a:rPr>
              <a:t>đồng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443483" y="435863"/>
            <a:ext cx="2954020" cy="1833880"/>
            <a:chOff x="443483" y="435863"/>
            <a:chExt cx="2954020" cy="1833880"/>
          </a:xfrm>
        </p:grpSpPr>
        <p:sp>
          <p:nvSpPr>
            <p:cNvPr id="20" name="object 20"/>
            <p:cNvSpPr/>
            <p:nvPr/>
          </p:nvSpPr>
          <p:spPr>
            <a:xfrm>
              <a:off x="443483" y="435863"/>
              <a:ext cx="2954020" cy="1833880"/>
            </a:xfrm>
            <a:custGeom>
              <a:avLst/>
              <a:gdLst/>
              <a:ahLst/>
              <a:cxnLst/>
              <a:rect l="l" t="t" r="r" b="b"/>
              <a:pathLst>
                <a:path w="2954020" h="1833880">
                  <a:moveTo>
                    <a:pt x="2953512" y="0"/>
                  </a:moveTo>
                  <a:lnTo>
                    <a:pt x="0" y="0"/>
                  </a:lnTo>
                  <a:lnTo>
                    <a:pt x="0" y="1833371"/>
                  </a:lnTo>
                  <a:lnTo>
                    <a:pt x="2953512" y="1833371"/>
                  </a:lnTo>
                  <a:lnTo>
                    <a:pt x="295351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57527" y="954023"/>
              <a:ext cx="660400" cy="1134110"/>
            </a:xfrm>
            <a:custGeom>
              <a:avLst/>
              <a:gdLst/>
              <a:ahLst/>
              <a:cxnLst/>
              <a:rect l="l" t="t" r="r" b="b"/>
              <a:pathLst>
                <a:path w="660400" h="1134110">
                  <a:moveTo>
                    <a:pt x="93090" y="0"/>
                  </a:moveTo>
                  <a:lnTo>
                    <a:pt x="93090" y="300481"/>
                  </a:lnTo>
                  <a:lnTo>
                    <a:pt x="104116" y="300718"/>
                  </a:lnTo>
                  <a:lnTo>
                    <a:pt x="115093" y="301418"/>
                  </a:lnTo>
                  <a:lnTo>
                    <a:pt x="183482" y="316255"/>
                  </a:lnTo>
                  <a:lnTo>
                    <a:pt x="225943" y="335861"/>
                  </a:lnTo>
                  <a:lnTo>
                    <a:pt x="263670" y="362119"/>
                  </a:lnTo>
                  <a:lnTo>
                    <a:pt x="296048" y="394162"/>
                  </a:lnTo>
                  <a:lnTo>
                    <a:pt x="322460" y="431125"/>
                  </a:lnTo>
                  <a:lnTo>
                    <a:pt x="342288" y="472143"/>
                  </a:lnTo>
                  <a:lnTo>
                    <a:pt x="354917" y="516350"/>
                  </a:lnTo>
                  <a:lnTo>
                    <a:pt x="359729" y="562881"/>
                  </a:lnTo>
                  <a:lnTo>
                    <a:pt x="356108" y="610869"/>
                  </a:lnTo>
                  <a:lnTo>
                    <a:pt x="343980" y="657408"/>
                  </a:lnTo>
                  <a:lnTo>
                    <a:pt x="324345" y="699840"/>
                  </a:lnTo>
                  <a:lnTo>
                    <a:pt x="298069" y="737545"/>
                  </a:lnTo>
                  <a:lnTo>
                    <a:pt x="266016" y="769907"/>
                  </a:lnTo>
                  <a:lnTo>
                    <a:pt x="229053" y="796308"/>
                  </a:lnTo>
                  <a:lnTo>
                    <a:pt x="188044" y="816130"/>
                  </a:lnTo>
                  <a:lnTo>
                    <a:pt x="143856" y="828755"/>
                  </a:lnTo>
                  <a:lnTo>
                    <a:pt x="97354" y="833566"/>
                  </a:lnTo>
                  <a:lnTo>
                    <a:pt x="49403" y="829944"/>
                  </a:lnTo>
                  <a:lnTo>
                    <a:pt x="0" y="1126362"/>
                  </a:lnTo>
                  <a:lnTo>
                    <a:pt x="23135" y="1129770"/>
                  </a:lnTo>
                  <a:lnTo>
                    <a:pt x="46402" y="1132189"/>
                  </a:lnTo>
                  <a:lnTo>
                    <a:pt x="69740" y="1133631"/>
                  </a:lnTo>
                  <a:lnTo>
                    <a:pt x="93090" y="1134109"/>
                  </a:lnTo>
                  <a:lnTo>
                    <a:pt x="142020" y="1132028"/>
                  </a:lnTo>
                  <a:lnTo>
                    <a:pt x="189796" y="1125897"/>
                  </a:lnTo>
                  <a:lnTo>
                    <a:pt x="236247" y="1115888"/>
                  </a:lnTo>
                  <a:lnTo>
                    <a:pt x="281203" y="1102169"/>
                  </a:lnTo>
                  <a:lnTo>
                    <a:pt x="324494" y="1084912"/>
                  </a:lnTo>
                  <a:lnTo>
                    <a:pt x="365949" y="1064286"/>
                  </a:lnTo>
                  <a:lnTo>
                    <a:pt x="405398" y="1040461"/>
                  </a:lnTo>
                  <a:lnTo>
                    <a:pt x="442670" y="1013609"/>
                  </a:lnTo>
                  <a:lnTo>
                    <a:pt x="477595" y="983899"/>
                  </a:lnTo>
                  <a:lnTo>
                    <a:pt x="510003" y="951501"/>
                  </a:lnTo>
                  <a:lnTo>
                    <a:pt x="539724" y="916585"/>
                  </a:lnTo>
                  <a:lnTo>
                    <a:pt x="566585" y="879323"/>
                  </a:lnTo>
                  <a:lnTo>
                    <a:pt x="590419" y="839883"/>
                  </a:lnTo>
                  <a:lnTo>
                    <a:pt x="611053" y="798436"/>
                  </a:lnTo>
                  <a:lnTo>
                    <a:pt x="628317" y="755152"/>
                  </a:lnTo>
                  <a:lnTo>
                    <a:pt x="642042" y="710202"/>
                  </a:lnTo>
                  <a:lnTo>
                    <a:pt x="652057" y="663756"/>
                  </a:lnTo>
                  <a:lnTo>
                    <a:pt x="658190" y="615983"/>
                  </a:lnTo>
                  <a:lnTo>
                    <a:pt x="660272" y="567054"/>
                  </a:lnTo>
                  <a:lnTo>
                    <a:pt x="658190" y="518126"/>
                  </a:lnTo>
                  <a:lnTo>
                    <a:pt x="652057" y="470353"/>
                  </a:lnTo>
                  <a:lnTo>
                    <a:pt x="642042" y="423907"/>
                  </a:lnTo>
                  <a:lnTo>
                    <a:pt x="628317" y="378957"/>
                  </a:lnTo>
                  <a:lnTo>
                    <a:pt x="611053" y="335673"/>
                  </a:lnTo>
                  <a:lnTo>
                    <a:pt x="590419" y="294226"/>
                  </a:lnTo>
                  <a:lnTo>
                    <a:pt x="566585" y="254786"/>
                  </a:lnTo>
                  <a:lnTo>
                    <a:pt x="539724" y="217524"/>
                  </a:lnTo>
                  <a:lnTo>
                    <a:pt x="510003" y="182608"/>
                  </a:lnTo>
                  <a:lnTo>
                    <a:pt x="477595" y="150210"/>
                  </a:lnTo>
                  <a:lnTo>
                    <a:pt x="442670" y="120500"/>
                  </a:lnTo>
                  <a:lnTo>
                    <a:pt x="405398" y="93648"/>
                  </a:lnTo>
                  <a:lnTo>
                    <a:pt x="365949" y="69823"/>
                  </a:lnTo>
                  <a:lnTo>
                    <a:pt x="324494" y="49197"/>
                  </a:lnTo>
                  <a:lnTo>
                    <a:pt x="281203" y="31940"/>
                  </a:lnTo>
                  <a:lnTo>
                    <a:pt x="236247" y="18221"/>
                  </a:lnTo>
                  <a:lnTo>
                    <a:pt x="189796" y="8212"/>
                  </a:lnTo>
                  <a:lnTo>
                    <a:pt x="142020" y="2081"/>
                  </a:lnTo>
                  <a:lnTo>
                    <a:pt x="93090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83538" y="1231264"/>
              <a:ext cx="523875" cy="849630"/>
            </a:xfrm>
            <a:custGeom>
              <a:avLst/>
              <a:gdLst/>
              <a:ahLst/>
              <a:cxnLst/>
              <a:rect l="l" t="t" r="r" b="b"/>
              <a:pathLst>
                <a:path w="523875" h="849630">
                  <a:moveTo>
                    <a:pt x="79755" y="0"/>
                  </a:moveTo>
                  <a:lnTo>
                    <a:pt x="54947" y="46470"/>
                  </a:lnTo>
                  <a:lnTo>
                    <a:pt x="34607" y="94964"/>
                  </a:lnTo>
                  <a:lnTo>
                    <a:pt x="18848" y="145125"/>
                  </a:lnTo>
                  <a:lnTo>
                    <a:pt x="7784" y="196595"/>
                  </a:lnTo>
                  <a:lnTo>
                    <a:pt x="1800" y="245211"/>
                  </a:lnTo>
                  <a:lnTo>
                    <a:pt x="0" y="293349"/>
                  </a:lnTo>
                  <a:lnTo>
                    <a:pt x="2244" y="340815"/>
                  </a:lnTo>
                  <a:lnTo>
                    <a:pt x="8392" y="387414"/>
                  </a:lnTo>
                  <a:lnTo>
                    <a:pt x="18305" y="432948"/>
                  </a:lnTo>
                  <a:lnTo>
                    <a:pt x="31842" y="477224"/>
                  </a:lnTo>
                  <a:lnTo>
                    <a:pt x="48864" y="520043"/>
                  </a:lnTo>
                  <a:lnTo>
                    <a:pt x="69231" y="561212"/>
                  </a:lnTo>
                  <a:lnTo>
                    <a:pt x="92802" y="600535"/>
                  </a:lnTo>
                  <a:lnTo>
                    <a:pt x="119438" y="637814"/>
                  </a:lnTo>
                  <a:lnTo>
                    <a:pt x="148999" y="672856"/>
                  </a:lnTo>
                  <a:lnTo>
                    <a:pt x="181345" y="705463"/>
                  </a:lnTo>
                  <a:lnTo>
                    <a:pt x="216336" y="735441"/>
                  </a:lnTo>
                  <a:lnTo>
                    <a:pt x="253832" y="762593"/>
                  </a:lnTo>
                  <a:lnTo>
                    <a:pt x="293693" y="786724"/>
                  </a:lnTo>
                  <a:lnTo>
                    <a:pt x="335779" y="807639"/>
                  </a:lnTo>
                  <a:lnTo>
                    <a:pt x="379950" y="825140"/>
                  </a:lnTo>
                  <a:lnTo>
                    <a:pt x="426067" y="839033"/>
                  </a:lnTo>
                  <a:lnTo>
                    <a:pt x="473989" y="849121"/>
                  </a:lnTo>
                  <a:lnTo>
                    <a:pt x="523392" y="552703"/>
                  </a:lnTo>
                  <a:lnTo>
                    <a:pt x="499176" y="547497"/>
                  </a:lnTo>
                  <a:lnTo>
                    <a:pt x="475592" y="540099"/>
                  </a:lnTo>
                  <a:lnTo>
                    <a:pt x="430936" y="518921"/>
                  </a:lnTo>
                  <a:lnTo>
                    <a:pt x="391958" y="490721"/>
                  </a:lnTo>
                  <a:lnTo>
                    <a:pt x="359529" y="457013"/>
                  </a:lnTo>
                  <a:lnTo>
                    <a:pt x="333912" y="418831"/>
                  </a:lnTo>
                  <a:lnTo>
                    <a:pt x="315374" y="377206"/>
                  </a:lnTo>
                  <a:lnTo>
                    <a:pt x="304177" y="333170"/>
                  </a:lnTo>
                  <a:lnTo>
                    <a:pt x="300587" y="287753"/>
                  </a:lnTo>
                  <a:lnTo>
                    <a:pt x="304867" y="241989"/>
                  </a:lnTo>
                  <a:lnTo>
                    <a:pt x="317283" y="196908"/>
                  </a:lnTo>
                  <a:lnTo>
                    <a:pt x="338099" y="153543"/>
                  </a:lnTo>
                  <a:lnTo>
                    <a:pt x="7975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63294" y="1116710"/>
              <a:ext cx="300990" cy="268605"/>
            </a:xfrm>
            <a:custGeom>
              <a:avLst/>
              <a:gdLst/>
              <a:ahLst/>
              <a:cxnLst/>
              <a:rect l="l" t="t" r="r" b="b"/>
              <a:pathLst>
                <a:path w="300990" h="268605">
                  <a:moveTo>
                    <a:pt x="89814" y="0"/>
                  </a:moveTo>
                  <a:lnTo>
                    <a:pt x="64627" y="26417"/>
                  </a:lnTo>
                  <a:lnTo>
                    <a:pt x="41216" y="54371"/>
                  </a:lnTo>
                  <a:lnTo>
                    <a:pt x="19650" y="83778"/>
                  </a:lnTo>
                  <a:lnTo>
                    <a:pt x="0" y="114554"/>
                  </a:lnTo>
                  <a:lnTo>
                    <a:pt x="258343" y="268097"/>
                  </a:lnTo>
                  <a:lnTo>
                    <a:pt x="267574" y="253648"/>
                  </a:lnTo>
                  <a:lnTo>
                    <a:pt x="277710" y="239855"/>
                  </a:lnTo>
                  <a:lnTo>
                    <a:pt x="288704" y="226752"/>
                  </a:lnTo>
                  <a:lnTo>
                    <a:pt x="300507" y="214375"/>
                  </a:lnTo>
                  <a:lnTo>
                    <a:pt x="89814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253108" y="1032509"/>
              <a:ext cx="262255" cy="299085"/>
            </a:xfrm>
            <a:custGeom>
              <a:avLst/>
              <a:gdLst/>
              <a:ahLst/>
              <a:cxnLst/>
              <a:rect l="l" t="t" r="r" b="b"/>
              <a:pathLst>
                <a:path w="262255" h="299084">
                  <a:moveTo>
                    <a:pt x="109600" y="0"/>
                  </a:moveTo>
                  <a:lnTo>
                    <a:pt x="80349" y="18514"/>
                  </a:lnTo>
                  <a:lnTo>
                    <a:pt x="52276" y="38766"/>
                  </a:lnTo>
                  <a:lnTo>
                    <a:pt x="25465" y="60686"/>
                  </a:lnTo>
                  <a:lnTo>
                    <a:pt x="0" y="84200"/>
                  </a:lnTo>
                  <a:lnTo>
                    <a:pt x="210693" y="298576"/>
                  </a:lnTo>
                  <a:lnTo>
                    <a:pt x="222642" y="287510"/>
                  </a:lnTo>
                  <a:lnTo>
                    <a:pt x="235235" y="277193"/>
                  </a:lnTo>
                  <a:lnTo>
                    <a:pt x="248447" y="267662"/>
                  </a:lnTo>
                  <a:lnTo>
                    <a:pt x="262254" y="258952"/>
                  </a:lnTo>
                  <a:lnTo>
                    <a:pt x="10960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62709" y="1018285"/>
              <a:ext cx="165100" cy="273685"/>
            </a:xfrm>
            <a:custGeom>
              <a:avLst/>
              <a:gdLst/>
              <a:ahLst/>
              <a:cxnLst/>
              <a:rect l="l" t="t" r="r" b="b"/>
              <a:pathLst>
                <a:path w="165100" h="273684">
                  <a:moveTo>
                    <a:pt x="25781" y="0"/>
                  </a:moveTo>
                  <a:lnTo>
                    <a:pt x="19252" y="3454"/>
                  </a:lnTo>
                  <a:lnTo>
                    <a:pt x="0" y="14224"/>
                  </a:lnTo>
                  <a:lnTo>
                    <a:pt x="152653" y="273176"/>
                  </a:lnTo>
                  <a:lnTo>
                    <a:pt x="164719" y="266445"/>
                  </a:lnTo>
                  <a:lnTo>
                    <a:pt x="25781" y="0"/>
                  </a:lnTo>
                  <a:close/>
                </a:path>
              </a:pathLst>
            </a:custGeom>
            <a:solidFill>
              <a:srgbClr val="009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88491" y="954023"/>
              <a:ext cx="262255" cy="330835"/>
            </a:xfrm>
            <a:custGeom>
              <a:avLst/>
              <a:gdLst/>
              <a:ahLst/>
              <a:cxnLst/>
              <a:rect l="l" t="t" r="r" b="b"/>
              <a:pathLst>
                <a:path w="262255" h="330834">
                  <a:moveTo>
                    <a:pt x="262128" y="0"/>
                  </a:moveTo>
                  <a:lnTo>
                    <a:pt x="207617" y="2635"/>
                  </a:lnTo>
                  <a:lnTo>
                    <a:pt x="153765" y="10476"/>
                  </a:lnTo>
                  <a:lnTo>
                    <a:pt x="100955" y="23426"/>
                  </a:lnTo>
                  <a:lnTo>
                    <a:pt x="49572" y="41387"/>
                  </a:lnTo>
                  <a:lnTo>
                    <a:pt x="0" y="64262"/>
                  </a:lnTo>
                  <a:lnTo>
                    <a:pt x="138937" y="330707"/>
                  </a:lnTo>
                  <a:lnTo>
                    <a:pt x="168241" y="317626"/>
                  </a:lnTo>
                  <a:lnTo>
                    <a:pt x="198770" y="308165"/>
                  </a:lnTo>
                  <a:lnTo>
                    <a:pt x="230181" y="302418"/>
                  </a:lnTo>
                  <a:lnTo>
                    <a:pt x="262128" y="300481"/>
                  </a:lnTo>
                  <a:lnTo>
                    <a:pt x="2621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1974850" y="1496059"/>
            <a:ext cx="1835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52%</a:t>
            </a:r>
            <a:endParaRPr sz="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81201" y="1637156"/>
            <a:ext cx="1835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31%</a:t>
            </a:r>
            <a:endParaRPr sz="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54353" y="1056512"/>
            <a:ext cx="367030" cy="26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ts val="655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8%</a:t>
            </a:r>
            <a:endParaRPr sz="600">
              <a:latin typeface="Arial"/>
              <a:cs typeface="Arial"/>
            </a:endParaRPr>
          </a:p>
          <a:p>
            <a:pPr marL="86360">
              <a:lnSpc>
                <a:spcPts val="580"/>
              </a:lnSpc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4%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ts val="650"/>
              </a:lnSpc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4%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545079" y="1162811"/>
            <a:ext cx="47625" cy="806450"/>
            <a:chOff x="2545079" y="1162811"/>
            <a:chExt cx="47625" cy="806450"/>
          </a:xfrm>
        </p:grpSpPr>
        <p:sp>
          <p:nvSpPr>
            <p:cNvPr id="31" name="object 31"/>
            <p:cNvSpPr/>
            <p:nvPr/>
          </p:nvSpPr>
          <p:spPr>
            <a:xfrm>
              <a:off x="2545079" y="1162811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3" y="457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45079" y="131368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45079" y="146608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45079" y="1618487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3" y="457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45079" y="176936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09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45079" y="1921763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598801" y="1118996"/>
            <a:ext cx="570230" cy="876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Hà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Nội</a:t>
            </a:r>
            <a:endParaRPr sz="600">
              <a:latin typeface="Arial"/>
              <a:cs typeface="Arial"/>
            </a:endParaRPr>
          </a:p>
          <a:p>
            <a:pPr marL="12700" marR="5080">
              <a:lnSpc>
                <a:spcPct val="166000"/>
              </a:lnSpc>
            </a:pPr>
            <a:r>
              <a:rPr sz="600" spc="-45" dirty="0">
                <a:latin typeface="Arial"/>
                <a:cs typeface="Arial"/>
              </a:rPr>
              <a:t>TP</a:t>
            </a:r>
            <a:r>
              <a:rPr sz="600" dirty="0">
                <a:latin typeface="Arial"/>
                <a:cs typeface="Arial"/>
              </a:rPr>
              <a:t> Hồ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Chí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Minh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Quốc</a:t>
            </a:r>
            <a:r>
              <a:rPr sz="600" spc="20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Tế</a:t>
            </a:r>
            <a:endParaRPr sz="600">
              <a:latin typeface="Arial"/>
              <a:cs typeface="Arial"/>
            </a:endParaRPr>
          </a:p>
          <a:p>
            <a:pPr marL="12700" marR="202565">
              <a:lnSpc>
                <a:spcPct val="166100"/>
              </a:lnSpc>
              <a:spcBef>
                <a:spcPts val="5"/>
              </a:spcBef>
            </a:pPr>
            <a:r>
              <a:rPr sz="600" spc="-10" dirty="0">
                <a:latin typeface="Arial"/>
                <a:cs typeface="Arial"/>
              </a:rPr>
              <a:t>Bắc</a:t>
            </a:r>
            <a:r>
              <a:rPr sz="600" spc="-25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Ninh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Hưng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Yên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Còn</a:t>
            </a:r>
            <a:r>
              <a:rPr sz="600" spc="-25" dirty="0">
                <a:latin typeface="Arial"/>
                <a:cs typeface="Arial"/>
              </a:rPr>
              <a:t> lại</a:t>
            </a:r>
            <a:endParaRPr sz="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77697" y="188721"/>
            <a:ext cx="2396490" cy="6223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THỐNG</a:t>
            </a:r>
            <a:r>
              <a:rPr sz="8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70" dirty="0">
                <a:solidFill>
                  <a:srgbClr val="031258"/>
                </a:solidFill>
                <a:latin typeface="Arial"/>
                <a:cs typeface="Arial"/>
              </a:rPr>
              <a:t>KÊ</a:t>
            </a:r>
            <a:r>
              <a:rPr sz="800" b="1" spc="3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VÙNG</a:t>
            </a:r>
            <a:r>
              <a:rPr sz="8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MIỀN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Arial"/>
              <a:cs typeface="Arial"/>
            </a:endParaRPr>
          </a:p>
          <a:p>
            <a:pPr marL="554355" marR="5080" indent="-250190">
              <a:lnSpc>
                <a:spcPct val="113799"/>
              </a:lnSpc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địa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điểm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đặt</a:t>
            </a:r>
            <a:r>
              <a:rPr sz="800" b="1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kho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 ngành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cửa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-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Đời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sống</a:t>
            </a:r>
            <a:endParaRPr sz="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5660" y="3896055"/>
            <a:ext cx="2466975" cy="302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95"/>
              </a:spcBef>
            </a:pP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*Dữ</a:t>
            </a:r>
            <a:r>
              <a:rPr sz="700" i="1" spc="1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liệu</a:t>
            </a:r>
            <a:r>
              <a:rPr sz="700" i="1" spc="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thống</a:t>
            </a:r>
            <a:r>
              <a:rPr sz="700" i="1" spc="1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kê</a:t>
            </a:r>
            <a:r>
              <a:rPr sz="700" i="1" spc="1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bao</a:t>
            </a:r>
            <a:r>
              <a:rPr sz="700" i="1" spc="10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gồm</a:t>
            </a:r>
            <a:r>
              <a:rPr sz="700" i="1" spc="1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2</a:t>
            </a:r>
            <a:r>
              <a:rPr sz="700" i="1" spc="1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kênh</a:t>
            </a:r>
            <a:r>
              <a:rPr sz="700" i="1" spc="1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bán</a:t>
            </a:r>
            <a:r>
              <a:rPr sz="700" i="1" spc="114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hàng:</a:t>
            </a:r>
            <a:r>
              <a:rPr sz="700" i="1" spc="1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Shopee,</a:t>
            </a:r>
            <a:r>
              <a:rPr sz="700" i="1" spc="1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-20" dirty="0">
                <a:solidFill>
                  <a:srgbClr val="001F5F"/>
                </a:solidFill>
                <a:latin typeface="Calibri"/>
                <a:cs typeface="Calibri"/>
              </a:rPr>
              <a:t>Sendo</a:t>
            </a:r>
            <a:endParaRPr sz="7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TÍCH NGÀNH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HÀNG TIỀM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NĂNG</a:t>
            </a: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  <p:pic>
        <p:nvPicPr>
          <p:cNvPr id="40" name="object 4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3455" y="168005"/>
            <a:ext cx="618744" cy="124602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6071996" y="4080763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031258"/>
                </a:solidFill>
                <a:latin typeface="Arial"/>
                <a:cs typeface="Arial"/>
              </a:rPr>
              <a:t>25</a:t>
            </a:r>
            <a:endParaRPr sz="600">
              <a:latin typeface="Arial"/>
              <a:cs typeface="Aria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163067"/>
            <a:ext cx="45720" cy="181355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3474720" y="434339"/>
            <a:ext cx="2698750" cy="3576320"/>
            <a:chOff x="3474720" y="434339"/>
            <a:chExt cx="2698750" cy="3576320"/>
          </a:xfrm>
        </p:grpSpPr>
        <p:pic>
          <p:nvPicPr>
            <p:cNvPr id="44" name="object 4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4720" y="434339"/>
              <a:ext cx="2698242" cy="357606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324856" y="1828799"/>
              <a:ext cx="637540" cy="1496695"/>
            </a:xfrm>
            <a:custGeom>
              <a:avLst/>
              <a:gdLst/>
              <a:ahLst/>
              <a:cxnLst/>
              <a:rect l="l" t="t" r="r" b="b"/>
              <a:pathLst>
                <a:path w="637539" h="1496695">
                  <a:moveTo>
                    <a:pt x="45720" y="22860"/>
                  </a:moveTo>
                  <a:lnTo>
                    <a:pt x="43903" y="13995"/>
                  </a:lnTo>
                  <a:lnTo>
                    <a:pt x="39001" y="6718"/>
                  </a:lnTo>
                  <a:lnTo>
                    <a:pt x="31724" y="1816"/>
                  </a:lnTo>
                  <a:lnTo>
                    <a:pt x="22860" y="0"/>
                  </a:lnTo>
                  <a:lnTo>
                    <a:pt x="13982" y="1816"/>
                  </a:lnTo>
                  <a:lnTo>
                    <a:pt x="6705" y="6718"/>
                  </a:lnTo>
                  <a:lnTo>
                    <a:pt x="1803" y="13995"/>
                  </a:lnTo>
                  <a:lnTo>
                    <a:pt x="0" y="22860"/>
                  </a:lnTo>
                  <a:lnTo>
                    <a:pt x="1803" y="31737"/>
                  </a:lnTo>
                  <a:lnTo>
                    <a:pt x="6705" y="39014"/>
                  </a:lnTo>
                  <a:lnTo>
                    <a:pt x="13982" y="43916"/>
                  </a:lnTo>
                  <a:lnTo>
                    <a:pt x="22860" y="45720"/>
                  </a:lnTo>
                  <a:lnTo>
                    <a:pt x="31724" y="43916"/>
                  </a:lnTo>
                  <a:lnTo>
                    <a:pt x="39001" y="39014"/>
                  </a:lnTo>
                  <a:lnTo>
                    <a:pt x="43903" y="31737"/>
                  </a:lnTo>
                  <a:lnTo>
                    <a:pt x="45720" y="22860"/>
                  </a:lnTo>
                  <a:close/>
                </a:path>
                <a:path w="637539" h="1496695">
                  <a:moveTo>
                    <a:pt x="390144" y="1357884"/>
                  </a:moveTo>
                  <a:lnTo>
                    <a:pt x="388327" y="1348994"/>
                  </a:lnTo>
                  <a:lnTo>
                    <a:pt x="383425" y="1341729"/>
                  </a:lnTo>
                  <a:lnTo>
                    <a:pt x="376148" y="1336827"/>
                  </a:lnTo>
                  <a:lnTo>
                    <a:pt x="367284" y="1335024"/>
                  </a:lnTo>
                  <a:lnTo>
                    <a:pt x="358406" y="1336827"/>
                  </a:lnTo>
                  <a:lnTo>
                    <a:pt x="351129" y="1341729"/>
                  </a:lnTo>
                  <a:lnTo>
                    <a:pt x="346227" y="1348994"/>
                  </a:lnTo>
                  <a:lnTo>
                    <a:pt x="344424" y="1357884"/>
                  </a:lnTo>
                  <a:lnTo>
                    <a:pt x="346227" y="1366786"/>
                  </a:lnTo>
                  <a:lnTo>
                    <a:pt x="351129" y="1374051"/>
                  </a:lnTo>
                  <a:lnTo>
                    <a:pt x="358406" y="1378953"/>
                  </a:lnTo>
                  <a:lnTo>
                    <a:pt x="367284" y="1380744"/>
                  </a:lnTo>
                  <a:lnTo>
                    <a:pt x="376148" y="1378953"/>
                  </a:lnTo>
                  <a:lnTo>
                    <a:pt x="383425" y="1374051"/>
                  </a:lnTo>
                  <a:lnTo>
                    <a:pt x="388327" y="1366786"/>
                  </a:lnTo>
                  <a:lnTo>
                    <a:pt x="390144" y="1357884"/>
                  </a:lnTo>
                  <a:close/>
                </a:path>
                <a:path w="637539" h="1496695">
                  <a:moveTo>
                    <a:pt x="394716" y="1207008"/>
                  </a:moveTo>
                  <a:lnTo>
                    <a:pt x="392899" y="1198143"/>
                  </a:lnTo>
                  <a:lnTo>
                    <a:pt x="387997" y="1190866"/>
                  </a:lnTo>
                  <a:lnTo>
                    <a:pt x="380720" y="1185964"/>
                  </a:lnTo>
                  <a:lnTo>
                    <a:pt x="371856" y="1184148"/>
                  </a:lnTo>
                  <a:lnTo>
                    <a:pt x="362978" y="1185964"/>
                  </a:lnTo>
                  <a:lnTo>
                    <a:pt x="355701" y="1190866"/>
                  </a:lnTo>
                  <a:lnTo>
                    <a:pt x="350799" y="1198143"/>
                  </a:lnTo>
                  <a:lnTo>
                    <a:pt x="348996" y="1207008"/>
                  </a:lnTo>
                  <a:lnTo>
                    <a:pt x="350799" y="1215885"/>
                  </a:lnTo>
                  <a:lnTo>
                    <a:pt x="355701" y="1223162"/>
                  </a:lnTo>
                  <a:lnTo>
                    <a:pt x="362978" y="1228064"/>
                  </a:lnTo>
                  <a:lnTo>
                    <a:pt x="371856" y="1229868"/>
                  </a:lnTo>
                  <a:lnTo>
                    <a:pt x="380720" y="1228064"/>
                  </a:lnTo>
                  <a:lnTo>
                    <a:pt x="387997" y="1223162"/>
                  </a:lnTo>
                  <a:lnTo>
                    <a:pt x="392899" y="1215885"/>
                  </a:lnTo>
                  <a:lnTo>
                    <a:pt x="394716" y="1207008"/>
                  </a:lnTo>
                  <a:close/>
                </a:path>
                <a:path w="637539" h="1496695">
                  <a:moveTo>
                    <a:pt x="417576" y="1473708"/>
                  </a:moveTo>
                  <a:lnTo>
                    <a:pt x="415759" y="1464818"/>
                  </a:lnTo>
                  <a:lnTo>
                    <a:pt x="410857" y="1457553"/>
                  </a:lnTo>
                  <a:lnTo>
                    <a:pt x="403580" y="1452651"/>
                  </a:lnTo>
                  <a:lnTo>
                    <a:pt x="394716" y="1450848"/>
                  </a:lnTo>
                  <a:lnTo>
                    <a:pt x="385838" y="1452651"/>
                  </a:lnTo>
                  <a:lnTo>
                    <a:pt x="378561" y="1457553"/>
                  </a:lnTo>
                  <a:lnTo>
                    <a:pt x="373659" y="1464818"/>
                  </a:lnTo>
                  <a:lnTo>
                    <a:pt x="371856" y="1473708"/>
                  </a:lnTo>
                  <a:lnTo>
                    <a:pt x="373659" y="1482610"/>
                  </a:lnTo>
                  <a:lnTo>
                    <a:pt x="378561" y="1489875"/>
                  </a:lnTo>
                  <a:lnTo>
                    <a:pt x="385838" y="1494777"/>
                  </a:lnTo>
                  <a:lnTo>
                    <a:pt x="394716" y="1496568"/>
                  </a:lnTo>
                  <a:lnTo>
                    <a:pt x="403580" y="1494777"/>
                  </a:lnTo>
                  <a:lnTo>
                    <a:pt x="410857" y="1489875"/>
                  </a:lnTo>
                  <a:lnTo>
                    <a:pt x="415759" y="1482610"/>
                  </a:lnTo>
                  <a:lnTo>
                    <a:pt x="417576" y="1473708"/>
                  </a:lnTo>
                  <a:close/>
                </a:path>
                <a:path w="637539" h="1496695">
                  <a:moveTo>
                    <a:pt x="490728" y="1420368"/>
                  </a:moveTo>
                  <a:lnTo>
                    <a:pt x="488911" y="1411478"/>
                  </a:lnTo>
                  <a:lnTo>
                    <a:pt x="484009" y="1404213"/>
                  </a:lnTo>
                  <a:lnTo>
                    <a:pt x="476732" y="1399311"/>
                  </a:lnTo>
                  <a:lnTo>
                    <a:pt x="467868" y="1397508"/>
                  </a:lnTo>
                  <a:lnTo>
                    <a:pt x="458990" y="1399311"/>
                  </a:lnTo>
                  <a:lnTo>
                    <a:pt x="451713" y="1404213"/>
                  </a:lnTo>
                  <a:lnTo>
                    <a:pt x="446811" y="1411478"/>
                  </a:lnTo>
                  <a:lnTo>
                    <a:pt x="445008" y="1420368"/>
                  </a:lnTo>
                  <a:lnTo>
                    <a:pt x="446811" y="1429270"/>
                  </a:lnTo>
                  <a:lnTo>
                    <a:pt x="451713" y="1436535"/>
                  </a:lnTo>
                  <a:lnTo>
                    <a:pt x="458990" y="1441437"/>
                  </a:lnTo>
                  <a:lnTo>
                    <a:pt x="467868" y="1443228"/>
                  </a:lnTo>
                  <a:lnTo>
                    <a:pt x="476732" y="1441437"/>
                  </a:lnTo>
                  <a:lnTo>
                    <a:pt x="484009" y="1436535"/>
                  </a:lnTo>
                  <a:lnTo>
                    <a:pt x="488911" y="1429270"/>
                  </a:lnTo>
                  <a:lnTo>
                    <a:pt x="490728" y="1420368"/>
                  </a:lnTo>
                  <a:close/>
                </a:path>
                <a:path w="637539" h="1496695">
                  <a:moveTo>
                    <a:pt x="490728" y="1254252"/>
                  </a:moveTo>
                  <a:lnTo>
                    <a:pt x="488911" y="1245362"/>
                  </a:lnTo>
                  <a:lnTo>
                    <a:pt x="484009" y="1238097"/>
                  </a:lnTo>
                  <a:lnTo>
                    <a:pt x="476732" y="1233195"/>
                  </a:lnTo>
                  <a:lnTo>
                    <a:pt x="467868" y="1231392"/>
                  </a:lnTo>
                  <a:lnTo>
                    <a:pt x="458990" y="1233195"/>
                  </a:lnTo>
                  <a:lnTo>
                    <a:pt x="451713" y="1238097"/>
                  </a:lnTo>
                  <a:lnTo>
                    <a:pt x="446811" y="1245362"/>
                  </a:lnTo>
                  <a:lnTo>
                    <a:pt x="445008" y="1254252"/>
                  </a:lnTo>
                  <a:lnTo>
                    <a:pt x="446811" y="1263154"/>
                  </a:lnTo>
                  <a:lnTo>
                    <a:pt x="451713" y="1270419"/>
                  </a:lnTo>
                  <a:lnTo>
                    <a:pt x="458990" y="1275321"/>
                  </a:lnTo>
                  <a:lnTo>
                    <a:pt x="467868" y="1277112"/>
                  </a:lnTo>
                  <a:lnTo>
                    <a:pt x="476732" y="1275321"/>
                  </a:lnTo>
                  <a:lnTo>
                    <a:pt x="484009" y="1270419"/>
                  </a:lnTo>
                  <a:lnTo>
                    <a:pt x="488911" y="1263154"/>
                  </a:lnTo>
                  <a:lnTo>
                    <a:pt x="490728" y="1254252"/>
                  </a:lnTo>
                  <a:close/>
                </a:path>
                <a:path w="637539" h="1496695">
                  <a:moveTo>
                    <a:pt x="536448" y="1345692"/>
                  </a:moveTo>
                  <a:lnTo>
                    <a:pt x="534631" y="1336802"/>
                  </a:lnTo>
                  <a:lnTo>
                    <a:pt x="529729" y="1329537"/>
                  </a:lnTo>
                  <a:lnTo>
                    <a:pt x="522452" y="1324635"/>
                  </a:lnTo>
                  <a:lnTo>
                    <a:pt x="513588" y="1322832"/>
                  </a:lnTo>
                  <a:lnTo>
                    <a:pt x="504710" y="1324635"/>
                  </a:lnTo>
                  <a:lnTo>
                    <a:pt x="497433" y="1329537"/>
                  </a:lnTo>
                  <a:lnTo>
                    <a:pt x="492531" y="1336802"/>
                  </a:lnTo>
                  <a:lnTo>
                    <a:pt x="490728" y="1345692"/>
                  </a:lnTo>
                  <a:lnTo>
                    <a:pt x="492531" y="1354594"/>
                  </a:lnTo>
                  <a:lnTo>
                    <a:pt x="497433" y="1361859"/>
                  </a:lnTo>
                  <a:lnTo>
                    <a:pt x="504710" y="1366761"/>
                  </a:lnTo>
                  <a:lnTo>
                    <a:pt x="513588" y="1368552"/>
                  </a:lnTo>
                  <a:lnTo>
                    <a:pt x="522452" y="1366761"/>
                  </a:lnTo>
                  <a:lnTo>
                    <a:pt x="529729" y="1361859"/>
                  </a:lnTo>
                  <a:lnTo>
                    <a:pt x="534631" y="1354594"/>
                  </a:lnTo>
                  <a:lnTo>
                    <a:pt x="536448" y="1345692"/>
                  </a:lnTo>
                  <a:close/>
                </a:path>
                <a:path w="637539" h="1496695">
                  <a:moveTo>
                    <a:pt x="541020" y="1193292"/>
                  </a:moveTo>
                  <a:lnTo>
                    <a:pt x="539203" y="1184427"/>
                  </a:lnTo>
                  <a:lnTo>
                    <a:pt x="534301" y="1177150"/>
                  </a:lnTo>
                  <a:lnTo>
                    <a:pt x="527024" y="1172248"/>
                  </a:lnTo>
                  <a:lnTo>
                    <a:pt x="518160" y="1170432"/>
                  </a:lnTo>
                  <a:lnTo>
                    <a:pt x="509282" y="1172248"/>
                  </a:lnTo>
                  <a:lnTo>
                    <a:pt x="502005" y="1177150"/>
                  </a:lnTo>
                  <a:lnTo>
                    <a:pt x="497103" y="1184427"/>
                  </a:lnTo>
                  <a:lnTo>
                    <a:pt x="495300" y="1193292"/>
                  </a:lnTo>
                  <a:lnTo>
                    <a:pt x="497103" y="1202169"/>
                  </a:lnTo>
                  <a:lnTo>
                    <a:pt x="502005" y="1209446"/>
                  </a:lnTo>
                  <a:lnTo>
                    <a:pt x="509282" y="1214348"/>
                  </a:lnTo>
                  <a:lnTo>
                    <a:pt x="518160" y="1216152"/>
                  </a:lnTo>
                  <a:lnTo>
                    <a:pt x="527024" y="1214348"/>
                  </a:lnTo>
                  <a:lnTo>
                    <a:pt x="534301" y="1209446"/>
                  </a:lnTo>
                  <a:lnTo>
                    <a:pt x="539203" y="1202169"/>
                  </a:lnTo>
                  <a:lnTo>
                    <a:pt x="541020" y="1193292"/>
                  </a:lnTo>
                  <a:close/>
                </a:path>
                <a:path w="637539" h="1496695">
                  <a:moveTo>
                    <a:pt x="563880" y="1459992"/>
                  </a:moveTo>
                  <a:lnTo>
                    <a:pt x="562063" y="1451102"/>
                  </a:lnTo>
                  <a:lnTo>
                    <a:pt x="557161" y="1443837"/>
                  </a:lnTo>
                  <a:lnTo>
                    <a:pt x="549884" y="1438935"/>
                  </a:lnTo>
                  <a:lnTo>
                    <a:pt x="541020" y="1437132"/>
                  </a:lnTo>
                  <a:lnTo>
                    <a:pt x="532142" y="1438935"/>
                  </a:lnTo>
                  <a:lnTo>
                    <a:pt x="524865" y="1443837"/>
                  </a:lnTo>
                  <a:lnTo>
                    <a:pt x="519963" y="1451102"/>
                  </a:lnTo>
                  <a:lnTo>
                    <a:pt x="518160" y="1459992"/>
                  </a:lnTo>
                  <a:lnTo>
                    <a:pt x="519963" y="1468894"/>
                  </a:lnTo>
                  <a:lnTo>
                    <a:pt x="524865" y="1476159"/>
                  </a:lnTo>
                  <a:lnTo>
                    <a:pt x="532142" y="1481061"/>
                  </a:lnTo>
                  <a:lnTo>
                    <a:pt x="541020" y="1482852"/>
                  </a:lnTo>
                  <a:lnTo>
                    <a:pt x="549884" y="1481061"/>
                  </a:lnTo>
                  <a:lnTo>
                    <a:pt x="557161" y="1476159"/>
                  </a:lnTo>
                  <a:lnTo>
                    <a:pt x="562063" y="1468894"/>
                  </a:lnTo>
                  <a:lnTo>
                    <a:pt x="563880" y="1459992"/>
                  </a:lnTo>
                  <a:close/>
                </a:path>
                <a:path w="637539" h="1496695">
                  <a:moveTo>
                    <a:pt x="637032" y="1408176"/>
                  </a:moveTo>
                  <a:lnTo>
                    <a:pt x="635215" y="1399286"/>
                  </a:lnTo>
                  <a:lnTo>
                    <a:pt x="630313" y="1392021"/>
                  </a:lnTo>
                  <a:lnTo>
                    <a:pt x="623036" y="1387119"/>
                  </a:lnTo>
                  <a:lnTo>
                    <a:pt x="614172" y="1385316"/>
                  </a:lnTo>
                  <a:lnTo>
                    <a:pt x="605294" y="1387119"/>
                  </a:lnTo>
                  <a:lnTo>
                    <a:pt x="598017" y="1392021"/>
                  </a:lnTo>
                  <a:lnTo>
                    <a:pt x="593115" y="1399286"/>
                  </a:lnTo>
                  <a:lnTo>
                    <a:pt x="591312" y="1408176"/>
                  </a:lnTo>
                  <a:lnTo>
                    <a:pt x="593115" y="1417078"/>
                  </a:lnTo>
                  <a:lnTo>
                    <a:pt x="598017" y="1424343"/>
                  </a:lnTo>
                  <a:lnTo>
                    <a:pt x="605294" y="1429245"/>
                  </a:lnTo>
                  <a:lnTo>
                    <a:pt x="614172" y="1431036"/>
                  </a:lnTo>
                  <a:lnTo>
                    <a:pt x="623036" y="1429245"/>
                  </a:lnTo>
                  <a:lnTo>
                    <a:pt x="630313" y="1424343"/>
                  </a:lnTo>
                  <a:lnTo>
                    <a:pt x="635215" y="1417078"/>
                  </a:lnTo>
                  <a:lnTo>
                    <a:pt x="637032" y="1408176"/>
                  </a:lnTo>
                  <a:close/>
                </a:path>
                <a:path w="637539" h="1496695">
                  <a:moveTo>
                    <a:pt x="637032" y="1242060"/>
                  </a:moveTo>
                  <a:lnTo>
                    <a:pt x="635215" y="1233170"/>
                  </a:lnTo>
                  <a:lnTo>
                    <a:pt x="630313" y="1225905"/>
                  </a:lnTo>
                  <a:lnTo>
                    <a:pt x="623036" y="1221003"/>
                  </a:lnTo>
                  <a:lnTo>
                    <a:pt x="614172" y="1219200"/>
                  </a:lnTo>
                  <a:lnTo>
                    <a:pt x="605294" y="1221003"/>
                  </a:lnTo>
                  <a:lnTo>
                    <a:pt x="598017" y="1225905"/>
                  </a:lnTo>
                  <a:lnTo>
                    <a:pt x="593115" y="1233170"/>
                  </a:lnTo>
                  <a:lnTo>
                    <a:pt x="591312" y="1242060"/>
                  </a:lnTo>
                  <a:lnTo>
                    <a:pt x="593115" y="1250962"/>
                  </a:lnTo>
                  <a:lnTo>
                    <a:pt x="598017" y="1258227"/>
                  </a:lnTo>
                  <a:lnTo>
                    <a:pt x="605294" y="1263129"/>
                  </a:lnTo>
                  <a:lnTo>
                    <a:pt x="614172" y="1264920"/>
                  </a:lnTo>
                  <a:lnTo>
                    <a:pt x="623036" y="1263129"/>
                  </a:lnTo>
                  <a:lnTo>
                    <a:pt x="630313" y="1258227"/>
                  </a:lnTo>
                  <a:lnTo>
                    <a:pt x="635215" y="1250962"/>
                  </a:lnTo>
                  <a:lnTo>
                    <a:pt x="637032" y="124206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3060" y="1815083"/>
              <a:ext cx="83819" cy="105156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5332476" y="1862327"/>
              <a:ext cx="292735" cy="151130"/>
            </a:xfrm>
            <a:custGeom>
              <a:avLst/>
              <a:gdLst/>
              <a:ahLst/>
              <a:cxnLst/>
              <a:rect l="l" t="t" r="r" b="b"/>
              <a:pathLst>
                <a:path w="292735" h="151130">
                  <a:moveTo>
                    <a:pt x="45720" y="128016"/>
                  </a:moveTo>
                  <a:lnTo>
                    <a:pt x="43903" y="119151"/>
                  </a:lnTo>
                  <a:lnTo>
                    <a:pt x="39001" y="111874"/>
                  </a:lnTo>
                  <a:lnTo>
                    <a:pt x="31724" y="106972"/>
                  </a:lnTo>
                  <a:lnTo>
                    <a:pt x="22860" y="105156"/>
                  </a:lnTo>
                  <a:lnTo>
                    <a:pt x="13982" y="106972"/>
                  </a:lnTo>
                  <a:lnTo>
                    <a:pt x="6705" y="111874"/>
                  </a:lnTo>
                  <a:lnTo>
                    <a:pt x="1803" y="119151"/>
                  </a:lnTo>
                  <a:lnTo>
                    <a:pt x="0" y="128016"/>
                  </a:lnTo>
                  <a:lnTo>
                    <a:pt x="1803" y="136893"/>
                  </a:lnTo>
                  <a:lnTo>
                    <a:pt x="6705" y="144170"/>
                  </a:lnTo>
                  <a:lnTo>
                    <a:pt x="13982" y="149072"/>
                  </a:lnTo>
                  <a:lnTo>
                    <a:pt x="22860" y="150876"/>
                  </a:lnTo>
                  <a:lnTo>
                    <a:pt x="31724" y="149072"/>
                  </a:lnTo>
                  <a:lnTo>
                    <a:pt x="39001" y="144170"/>
                  </a:lnTo>
                  <a:lnTo>
                    <a:pt x="43903" y="136893"/>
                  </a:lnTo>
                  <a:lnTo>
                    <a:pt x="45720" y="128016"/>
                  </a:lnTo>
                  <a:close/>
                </a:path>
                <a:path w="292735" h="151130">
                  <a:moveTo>
                    <a:pt x="192024" y="114300"/>
                  </a:moveTo>
                  <a:lnTo>
                    <a:pt x="190207" y="105435"/>
                  </a:lnTo>
                  <a:lnTo>
                    <a:pt x="185305" y="98158"/>
                  </a:lnTo>
                  <a:lnTo>
                    <a:pt x="178028" y="93256"/>
                  </a:lnTo>
                  <a:lnTo>
                    <a:pt x="169164" y="91440"/>
                  </a:lnTo>
                  <a:lnTo>
                    <a:pt x="160286" y="93256"/>
                  </a:lnTo>
                  <a:lnTo>
                    <a:pt x="153009" y="98158"/>
                  </a:lnTo>
                  <a:lnTo>
                    <a:pt x="148107" y="105435"/>
                  </a:lnTo>
                  <a:lnTo>
                    <a:pt x="146304" y="114300"/>
                  </a:lnTo>
                  <a:lnTo>
                    <a:pt x="148107" y="123177"/>
                  </a:lnTo>
                  <a:lnTo>
                    <a:pt x="153009" y="130454"/>
                  </a:lnTo>
                  <a:lnTo>
                    <a:pt x="160286" y="135356"/>
                  </a:lnTo>
                  <a:lnTo>
                    <a:pt x="169164" y="137160"/>
                  </a:lnTo>
                  <a:lnTo>
                    <a:pt x="178028" y="135356"/>
                  </a:lnTo>
                  <a:lnTo>
                    <a:pt x="185305" y="130454"/>
                  </a:lnTo>
                  <a:lnTo>
                    <a:pt x="190207" y="123177"/>
                  </a:lnTo>
                  <a:lnTo>
                    <a:pt x="192024" y="114300"/>
                  </a:lnTo>
                  <a:close/>
                </a:path>
                <a:path w="292735" h="151130">
                  <a:moveTo>
                    <a:pt x="292608" y="22860"/>
                  </a:moveTo>
                  <a:lnTo>
                    <a:pt x="290791" y="13995"/>
                  </a:lnTo>
                  <a:lnTo>
                    <a:pt x="285889" y="6718"/>
                  </a:lnTo>
                  <a:lnTo>
                    <a:pt x="278612" y="1816"/>
                  </a:lnTo>
                  <a:lnTo>
                    <a:pt x="269748" y="0"/>
                  </a:lnTo>
                  <a:lnTo>
                    <a:pt x="260870" y="1816"/>
                  </a:lnTo>
                  <a:lnTo>
                    <a:pt x="253593" y="6718"/>
                  </a:lnTo>
                  <a:lnTo>
                    <a:pt x="248691" y="13995"/>
                  </a:lnTo>
                  <a:lnTo>
                    <a:pt x="246888" y="22860"/>
                  </a:lnTo>
                  <a:lnTo>
                    <a:pt x="248691" y="31737"/>
                  </a:lnTo>
                  <a:lnTo>
                    <a:pt x="253593" y="39014"/>
                  </a:lnTo>
                  <a:lnTo>
                    <a:pt x="260870" y="43916"/>
                  </a:lnTo>
                  <a:lnTo>
                    <a:pt x="269748" y="45720"/>
                  </a:lnTo>
                  <a:lnTo>
                    <a:pt x="278612" y="43916"/>
                  </a:lnTo>
                  <a:lnTo>
                    <a:pt x="285889" y="39014"/>
                  </a:lnTo>
                  <a:lnTo>
                    <a:pt x="290791" y="31737"/>
                  </a:lnTo>
                  <a:lnTo>
                    <a:pt x="292608" y="2286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436" y="172577"/>
            <a:ext cx="618744" cy="1246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8650" y="4081068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031258"/>
                </a:solidFill>
                <a:latin typeface="Arial"/>
                <a:cs typeface="Arial"/>
              </a:rPr>
              <a:t>26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37717" y="776477"/>
            <a:ext cx="832485" cy="832485"/>
            <a:chOff x="637717" y="776477"/>
            <a:chExt cx="832485" cy="832485"/>
          </a:xfrm>
        </p:grpSpPr>
        <p:sp>
          <p:nvSpPr>
            <p:cNvPr id="5" name="object 5"/>
            <p:cNvSpPr/>
            <p:nvPr/>
          </p:nvSpPr>
          <p:spPr>
            <a:xfrm>
              <a:off x="637717" y="776477"/>
              <a:ext cx="832485" cy="832485"/>
            </a:xfrm>
            <a:custGeom>
              <a:avLst/>
              <a:gdLst/>
              <a:ahLst/>
              <a:cxnLst/>
              <a:rect l="l" t="t" r="r" b="b"/>
              <a:pathLst>
                <a:path w="832485" h="832485">
                  <a:moveTo>
                    <a:pt x="415950" y="0"/>
                  </a:moveTo>
                  <a:lnTo>
                    <a:pt x="415937" y="220472"/>
                  </a:lnTo>
                  <a:lnTo>
                    <a:pt x="444924" y="222636"/>
                  </a:lnTo>
                  <a:lnTo>
                    <a:pt x="473116" y="229028"/>
                  </a:lnTo>
                  <a:lnTo>
                    <a:pt x="525284" y="253873"/>
                  </a:lnTo>
                  <a:lnTo>
                    <a:pt x="559553" y="283249"/>
                  </a:lnTo>
                  <a:lnTo>
                    <a:pt x="585435" y="318474"/>
                  </a:lnTo>
                  <a:lnTo>
                    <a:pt x="602617" y="357919"/>
                  </a:lnTo>
                  <a:lnTo>
                    <a:pt x="610780" y="399951"/>
                  </a:lnTo>
                  <a:lnTo>
                    <a:pt x="609609" y="442941"/>
                  </a:lnTo>
                  <a:lnTo>
                    <a:pt x="598789" y="485258"/>
                  </a:lnTo>
                  <a:lnTo>
                    <a:pt x="578002" y="525271"/>
                  </a:lnTo>
                  <a:lnTo>
                    <a:pt x="548650" y="559556"/>
                  </a:lnTo>
                  <a:lnTo>
                    <a:pt x="513443" y="585453"/>
                  </a:lnTo>
                  <a:lnTo>
                    <a:pt x="474010" y="602649"/>
                  </a:lnTo>
                  <a:lnTo>
                    <a:pt x="431980" y="610827"/>
                  </a:lnTo>
                  <a:lnTo>
                    <a:pt x="388983" y="609673"/>
                  </a:lnTo>
                  <a:lnTo>
                    <a:pt x="346647" y="598870"/>
                  </a:lnTo>
                  <a:lnTo>
                    <a:pt x="306603" y="578104"/>
                  </a:lnTo>
                  <a:lnTo>
                    <a:pt x="272334" y="548727"/>
                  </a:lnTo>
                  <a:lnTo>
                    <a:pt x="246449" y="513502"/>
                  </a:lnTo>
                  <a:lnTo>
                    <a:pt x="229266" y="474057"/>
                  </a:lnTo>
                  <a:lnTo>
                    <a:pt x="221102" y="432025"/>
                  </a:lnTo>
                  <a:lnTo>
                    <a:pt x="222272" y="389035"/>
                  </a:lnTo>
                  <a:lnTo>
                    <a:pt x="233094" y="346718"/>
                  </a:lnTo>
                  <a:lnTo>
                    <a:pt x="253885" y="306705"/>
                  </a:lnTo>
                  <a:lnTo>
                    <a:pt x="71145" y="183387"/>
                  </a:lnTo>
                  <a:lnTo>
                    <a:pt x="45936" y="226006"/>
                  </a:lnTo>
                  <a:lnTo>
                    <a:pt x="26065" y="271074"/>
                  </a:lnTo>
                  <a:lnTo>
                    <a:pt x="11685" y="318088"/>
                  </a:lnTo>
                  <a:lnTo>
                    <a:pt x="2946" y="366540"/>
                  </a:lnTo>
                  <a:lnTo>
                    <a:pt x="0" y="415925"/>
                  </a:lnTo>
                  <a:lnTo>
                    <a:pt x="2798" y="464438"/>
                  </a:lnTo>
                  <a:lnTo>
                    <a:pt x="10985" y="511310"/>
                  </a:lnTo>
                  <a:lnTo>
                    <a:pt x="24248" y="556227"/>
                  </a:lnTo>
                  <a:lnTo>
                    <a:pt x="42276" y="598878"/>
                  </a:lnTo>
                  <a:lnTo>
                    <a:pt x="64756" y="638949"/>
                  </a:lnTo>
                  <a:lnTo>
                    <a:pt x="91377" y="676129"/>
                  </a:lnTo>
                  <a:lnTo>
                    <a:pt x="121826" y="710104"/>
                  </a:lnTo>
                  <a:lnTo>
                    <a:pt x="155791" y="740563"/>
                  </a:lnTo>
                  <a:lnTo>
                    <a:pt x="192961" y="767193"/>
                  </a:lnTo>
                  <a:lnTo>
                    <a:pt x="233022" y="789682"/>
                  </a:lnTo>
                  <a:lnTo>
                    <a:pt x="275664" y="807717"/>
                  </a:lnTo>
                  <a:lnTo>
                    <a:pt x="320574" y="820986"/>
                  </a:lnTo>
                  <a:lnTo>
                    <a:pt x="367440" y="829177"/>
                  </a:lnTo>
                  <a:lnTo>
                    <a:pt x="415950" y="831976"/>
                  </a:lnTo>
                  <a:lnTo>
                    <a:pt x="464448" y="829177"/>
                  </a:lnTo>
                  <a:lnTo>
                    <a:pt x="511307" y="820986"/>
                  </a:lnTo>
                  <a:lnTo>
                    <a:pt x="556213" y="807717"/>
                  </a:lnTo>
                  <a:lnTo>
                    <a:pt x="598855" y="789682"/>
                  </a:lnTo>
                  <a:lnTo>
                    <a:pt x="638918" y="767193"/>
                  </a:lnTo>
                  <a:lnTo>
                    <a:pt x="676092" y="740563"/>
                  </a:lnTo>
                  <a:lnTo>
                    <a:pt x="710063" y="710104"/>
                  </a:lnTo>
                  <a:lnTo>
                    <a:pt x="740518" y="676129"/>
                  </a:lnTo>
                  <a:lnTo>
                    <a:pt x="767146" y="638949"/>
                  </a:lnTo>
                  <a:lnTo>
                    <a:pt x="789633" y="598878"/>
                  </a:lnTo>
                  <a:lnTo>
                    <a:pt x="807667" y="556227"/>
                  </a:lnTo>
                  <a:lnTo>
                    <a:pt x="820936" y="511310"/>
                  </a:lnTo>
                  <a:lnTo>
                    <a:pt x="829126" y="464438"/>
                  </a:lnTo>
                  <a:lnTo>
                    <a:pt x="831926" y="415925"/>
                  </a:lnTo>
                  <a:lnTo>
                    <a:pt x="829126" y="367436"/>
                  </a:lnTo>
                  <a:lnTo>
                    <a:pt x="820936" y="320586"/>
                  </a:lnTo>
                  <a:lnTo>
                    <a:pt x="807667" y="275687"/>
                  </a:lnTo>
                  <a:lnTo>
                    <a:pt x="789633" y="233052"/>
                  </a:lnTo>
                  <a:lnTo>
                    <a:pt x="767146" y="192993"/>
                  </a:lnTo>
                  <a:lnTo>
                    <a:pt x="740518" y="155824"/>
                  </a:lnTo>
                  <a:lnTo>
                    <a:pt x="710063" y="121856"/>
                  </a:lnTo>
                  <a:lnTo>
                    <a:pt x="676092" y="91403"/>
                  </a:lnTo>
                  <a:lnTo>
                    <a:pt x="638918" y="64777"/>
                  </a:lnTo>
                  <a:lnTo>
                    <a:pt x="598855" y="42291"/>
                  </a:lnTo>
                  <a:lnTo>
                    <a:pt x="556213" y="24257"/>
                  </a:lnTo>
                  <a:lnTo>
                    <a:pt x="511307" y="10989"/>
                  </a:lnTo>
                  <a:lnTo>
                    <a:pt x="464448" y="2799"/>
                  </a:lnTo>
                  <a:lnTo>
                    <a:pt x="415950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08863" y="776477"/>
              <a:ext cx="344805" cy="306705"/>
            </a:xfrm>
            <a:custGeom>
              <a:avLst/>
              <a:gdLst/>
              <a:ahLst/>
              <a:cxnLst/>
              <a:rect l="l" t="t" r="r" b="b"/>
              <a:pathLst>
                <a:path w="344805" h="306705">
                  <a:moveTo>
                    <a:pt x="344804" y="0"/>
                  </a:moveTo>
                  <a:lnTo>
                    <a:pt x="293463" y="3176"/>
                  </a:lnTo>
                  <a:lnTo>
                    <a:pt x="243471" y="12527"/>
                  </a:lnTo>
                  <a:lnTo>
                    <a:pt x="195332" y="27786"/>
                  </a:lnTo>
                  <a:lnTo>
                    <a:pt x="149547" y="48688"/>
                  </a:lnTo>
                  <a:lnTo>
                    <a:pt x="106619" y="74965"/>
                  </a:lnTo>
                  <a:lnTo>
                    <a:pt x="67050" y="106352"/>
                  </a:lnTo>
                  <a:lnTo>
                    <a:pt x="31343" y="142582"/>
                  </a:lnTo>
                  <a:lnTo>
                    <a:pt x="0" y="183387"/>
                  </a:lnTo>
                  <a:lnTo>
                    <a:pt x="182740" y="306705"/>
                  </a:lnTo>
                  <a:lnTo>
                    <a:pt x="214258" y="270460"/>
                  </a:lnTo>
                  <a:lnTo>
                    <a:pt x="253033" y="243347"/>
                  </a:lnTo>
                  <a:lnTo>
                    <a:pt x="297177" y="226355"/>
                  </a:lnTo>
                  <a:lnTo>
                    <a:pt x="344804" y="220472"/>
                  </a:lnTo>
                  <a:lnTo>
                    <a:pt x="344804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106220" y="1402841"/>
            <a:ext cx="1835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84%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9099" y="862710"/>
            <a:ext cx="1835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16%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6750" y="438378"/>
            <a:ext cx="1986914" cy="302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44805">
              <a:lnSpc>
                <a:spcPct val="113799"/>
              </a:lnSpc>
              <a:spcBef>
                <a:spcPts val="95"/>
              </a:spcBef>
            </a:pP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Thị</a:t>
            </a:r>
            <a:r>
              <a:rPr sz="800" b="1" spc="5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phần</a:t>
            </a:r>
            <a:r>
              <a:rPr sz="800" b="1" spc="7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doanh</a:t>
            </a:r>
            <a:r>
              <a:rPr sz="800" b="1" spc="6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31258"/>
                </a:solidFill>
                <a:latin typeface="Arial"/>
                <a:cs typeface="Arial"/>
              </a:rPr>
              <a:t>số</a:t>
            </a:r>
            <a:r>
              <a:rPr sz="800" b="1" spc="6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theo</a:t>
            </a:r>
            <a:r>
              <a:rPr sz="800" b="1" spc="5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800" b="1" spc="6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loại</a:t>
            </a:r>
            <a:r>
              <a:rPr sz="800" b="1" spc="8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shop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ngành</a:t>
            </a:r>
            <a:r>
              <a:rPr sz="800" b="1" spc="4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Nhà</a:t>
            </a:r>
            <a:r>
              <a:rPr sz="800" b="1" spc="4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cửa</a:t>
            </a:r>
            <a:r>
              <a:rPr sz="800" b="1" spc="3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-</a:t>
            </a:r>
            <a:r>
              <a:rPr sz="800" b="1" spc="4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Đời</a:t>
            </a:r>
            <a:r>
              <a:rPr sz="800" b="1" spc="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sống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65147" y="1080515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45719" y="0"/>
                </a:moveTo>
                <a:lnTo>
                  <a:pt x="0" y="0"/>
                </a:lnTo>
                <a:lnTo>
                  <a:pt x="0" y="47243"/>
                </a:lnTo>
                <a:lnTo>
                  <a:pt x="45719" y="47243"/>
                </a:lnTo>
                <a:lnTo>
                  <a:pt x="45719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17725" y="1037284"/>
            <a:ext cx="487680" cy="296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Shop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thường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600" dirty="0">
                <a:latin typeface="Arial"/>
                <a:cs typeface="Arial"/>
              </a:rPr>
              <a:t>Shop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Mall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65147" y="1260347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45719" y="0"/>
                </a:moveTo>
                <a:lnTo>
                  <a:pt x="0" y="0"/>
                </a:lnTo>
                <a:lnTo>
                  <a:pt x="0" y="45719"/>
                </a:lnTo>
                <a:lnTo>
                  <a:pt x="45719" y="45719"/>
                </a:lnTo>
                <a:lnTo>
                  <a:pt x="45719" y="0"/>
                </a:lnTo>
                <a:close/>
              </a:path>
            </a:pathLst>
          </a:custGeom>
          <a:solidFill>
            <a:srgbClr val="F05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01467" y="475487"/>
            <a:ext cx="1736089" cy="1301750"/>
          </a:xfrm>
          <a:custGeom>
            <a:avLst/>
            <a:gdLst/>
            <a:ahLst/>
            <a:cxnLst/>
            <a:rect l="l" t="t" r="r" b="b"/>
            <a:pathLst>
              <a:path w="1736089" h="1301750">
                <a:moveTo>
                  <a:pt x="1628774" y="0"/>
                </a:moveTo>
                <a:lnTo>
                  <a:pt x="107061" y="0"/>
                </a:lnTo>
                <a:lnTo>
                  <a:pt x="65365" y="8405"/>
                </a:lnTo>
                <a:lnTo>
                  <a:pt x="31337" y="31337"/>
                </a:lnTo>
                <a:lnTo>
                  <a:pt x="8405" y="65365"/>
                </a:lnTo>
                <a:lnTo>
                  <a:pt x="0" y="107061"/>
                </a:lnTo>
                <a:lnTo>
                  <a:pt x="0" y="1194434"/>
                </a:lnTo>
                <a:lnTo>
                  <a:pt x="8405" y="1236130"/>
                </a:lnTo>
                <a:lnTo>
                  <a:pt x="31337" y="1270158"/>
                </a:lnTo>
                <a:lnTo>
                  <a:pt x="65365" y="1293090"/>
                </a:lnTo>
                <a:lnTo>
                  <a:pt x="107061" y="1301495"/>
                </a:lnTo>
                <a:lnTo>
                  <a:pt x="1628774" y="1301495"/>
                </a:lnTo>
                <a:lnTo>
                  <a:pt x="1670470" y="1293090"/>
                </a:lnTo>
                <a:lnTo>
                  <a:pt x="1704498" y="1270158"/>
                </a:lnTo>
                <a:lnTo>
                  <a:pt x="1727430" y="1236130"/>
                </a:lnTo>
                <a:lnTo>
                  <a:pt x="1735835" y="1194434"/>
                </a:lnTo>
                <a:lnTo>
                  <a:pt x="1735835" y="107061"/>
                </a:lnTo>
                <a:lnTo>
                  <a:pt x="1727430" y="65365"/>
                </a:lnTo>
                <a:lnTo>
                  <a:pt x="1704498" y="31337"/>
                </a:lnTo>
                <a:lnTo>
                  <a:pt x="1670470" y="8405"/>
                </a:lnTo>
                <a:lnTo>
                  <a:pt x="1628774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15028" y="475487"/>
            <a:ext cx="1781810" cy="1301750"/>
          </a:xfrm>
          <a:custGeom>
            <a:avLst/>
            <a:gdLst/>
            <a:ahLst/>
            <a:cxnLst/>
            <a:rect l="l" t="t" r="r" b="b"/>
            <a:pathLst>
              <a:path w="1781810" h="1301750">
                <a:moveTo>
                  <a:pt x="1674495" y="0"/>
                </a:moveTo>
                <a:lnTo>
                  <a:pt x="107061" y="0"/>
                </a:lnTo>
                <a:lnTo>
                  <a:pt x="65365" y="8405"/>
                </a:lnTo>
                <a:lnTo>
                  <a:pt x="31337" y="31337"/>
                </a:lnTo>
                <a:lnTo>
                  <a:pt x="8405" y="65365"/>
                </a:lnTo>
                <a:lnTo>
                  <a:pt x="0" y="107061"/>
                </a:lnTo>
                <a:lnTo>
                  <a:pt x="0" y="1194434"/>
                </a:lnTo>
                <a:lnTo>
                  <a:pt x="8405" y="1236130"/>
                </a:lnTo>
                <a:lnTo>
                  <a:pt x="31337" y="1270158"/>
                </a:lnTo>
                <a:lnTo>
                  <a:pt x="65365" y="1293090"/>
                </a:lnTo>
                <a:lnTo>
                  <a:pt x="107061" y="1301495"/>
                </a:lnTo>
                <a:lnTo>
                  <a:pt x="1674495" y="1301495"/>
                </a:lnTo>
                <a:lnTo>
                  <a:pt x="1716190" y="1293090"/>
                </a:lnTo>
                <a:lnTo>
                  <a:pt x="1750218" y="1270158"/>
                </a:lnTo>
                <a:lnTo>
                  <a:pt x="1773150" y="1236130"/>
                </a:lnTo>
                <a:lnTo>
                  <a:pt x="1781556" y="1194434"/>
                </a:lnTo>
                <a:lnTo>
                  <a:pt x="1781556" y="107061"/>
                </a:lnTo>
                <a:lnTo>
                  <a:pt x="1773150" y="65365"/>
                </a:lnTo>
                <a:lnTo>
                  <a:pt x="1750218" y="31337"/>
                </a:lnTo>
                <a:lnTo>
                  <a:pt x="1716190" y="8405"/>
                </a:lnTo>
                <a:lnTo>
                  <a:pt x="1674495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781680" y="640841"/>
            <a:ext cx="7550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031258"/>
                </a:solidFill>
                <a:latin typeface="Arial"/>
                <a:cs typeface="Arial"/>
              </a:rPr>
              <a:t>SHOP</a:t>
            </a:r>
            <a:r>
              <a:rPr sz="1000" b="1" spc="-3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1000" b="1" spc="-20" dirty="0">
                <a:solidFill>
                  <a:srgbClr val="031258"/>
                </a:solidFill>
                <a:latin typeface="Arial"/>
                <a:cs typeface="Arial"/>
              </a:rPr>
              <a:t>MALL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55467" y="900429"/>
            <a:ext cx="60452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20" dirty="0">
                <a:solidFill>
                  <a:srgbClr val="031258"/>
                </a:solidFill>
                <a:latin typeface="Arial"/>
                <a:cs typeface="Arial"/>
              </a:rPr>
              <a:t>1534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28186" y="1008379"/>
            <a:ext cx="38163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031258"/>
                </a:solidFill>
                <a:latin typeface="Arial"/>
                <a:cs typeface="Arial"/>
              </a:rPr>
              <a:t>tỷ</a:t>
            </a:r>
            <a:r>
              <a:rPr sz="800" spc="4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31258"/>
                </a:solidFill>
                <a:latin typeface="Arial"/>
                <a:cs typeface="Arial"/>
              </a:rPr>
              <a:t>đồng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88002" y="617600"/>
            <a:ext cx="98551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25" dirty="0">
                <a:solidFill>
                  <a:srgbClr val="031258"/>
                </a:solidFill>
                <a:latin typeface="Arial"/>
                <a:cs typeface="Arial"/>
              </a:rPr>
              <a:t>SHOP</a:t>
            </a:r>
            <a:r>
              <a:rPr sz="1000" b="1" spc="-3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031258"/>
                </a:solidFill>
                <a:latin typeface="Arial"/>
                <a:cs typeface="Arial"/>
              </a:rPr>
              <a:t>THƯỜNG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597400" y="807019"/>
            <a:ext cx="1418590" cy="7200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434"/>
              </a:spcBef>
            </a:pPr>
            <a:r>
              <a:rPr sz="3000" b="1" baseline="-5555" dirty="0">
                <a:solidFill>
                  <a:srgbClr val="031258"/>
                </a:solidFill>
                <a:latin typeface="Arial"/>
                <a:cs typeface="Arial"/>
              </a:rPr>
              <a:t>8331</a:t>
            </a:r>
            <a:r>
              <a:rPr sz="3000" b="1" spc="-97" baseline="-555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31258"/>
                </a:solidFill>
                <a:latin typeface="Arial"/>
                <a:cs typeface="Arial"/>
              </a:rPr>
              <a:t>tỷ</a:t>
            </a:r>
            <a:r>
              <a:rPr sz="800" spc="4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31258"/>
                </a:solidFill>
                <a:latin typeface="Arial"/>
                <a:cs typeface="Arial"/>
              </a:rPr>
              <a:t>đồng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000" b="1" dirty="0">
                <a:solidFill>
                  <a:srgbClr val="059B4A"/>
                </a:solidFill>
                <a:latin typeface="Arial"/>
                <a:cs typeface="Arial"/>
              </a:rPr>
              <a:t>+33%</a:t>
            </a:r>
            <a:r>
              <a:rPr sz="2000" b="1" spc="-15" dirty="0">
                <a:solidFill>
                  <a:srgbClr val="059B4A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31258"/>
                </a:solidFill>
                <a:latin typeface="Arial"/>
                <a:cs typeface="Arial"/>
              </a:rPr>
              <a:t>so</a:t>
            </a:r>
            <a:r>
              <a:rPr sz="800" spc="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31258"/>
                </a:solidFill>
                <a:latin typeface="Arial"/>
                <a:cs typeface="Arial"/>
              </a:rPr>
              <a:t>với</a:t>
            </a:r>
            <a:r>
              <a:rPr sz="800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31258"/>
                </a:solidFill>
                <a:latin typeface="Arial"/>
                <a:cs typeface="Arial"/>
              </a:rPr>
              <a:t>cùng </a:t>
            </a:r>
            <a:r>
              <a:rPr sz="800" spc="-25" dirty="0">
                <a:solidFill>
                  <a:srgbClr val="031258"/>
                </a:solidFill>
                <a:latin typeface="Arial"/>
                <a:cs typeface="Arial"/>
              </a:rPr>
              <a:t>kỳ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777998" y="1256537"/>
            <a:ext cx="14179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059B4A"/>
                </a:solidFill>
                <a:latin typeface="Arial"/>
                <a:cs typeface="Arial"/>
              </a:rPr>
              <a:t>+55%</a:t>
            </a:r>
            <a:r>
              <a:rPr sz="2000" b="1" spc="-20" dirty="0">
                <a:solidFill>
                  <a:srgbClr val="059B4A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31258"/>
                </a:solidFill>
                <a:latin typeface="Arial"/>
                <a:cs typeface="Arial"/>
              </a:rPr>
              <a:t>so</a:t>
            </a:r>
            <a:r>
              <a:rPr sz="800" spc="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31258"/>
                </a:solidFill>
                <a:latin typeface="Arial"/>
                <a:cs typeface="Arial"/>
              </a:rPr>
              <a:t>với</a:t>
            </a:r>
            <a:r>
              <a:rPr sz="800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31258"/>
                </a:solidFill>
                <a:latin typeface="Arial"/>
                <a:cs typeface="Arial"/>
              </a:rPr>
              <a:t>cùng</a:t>
            </a:r>
            <a:r>
              <a:rPr sz="800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31258"/>
                </a:solidFill>
                <a:latin typeface="Arial"/>
                <a:cs typeface="Arial"/>
              </a:rPr>
              <a:t>kỳ</a:t>
            </a:r>
            <a:endParaRPr sz="8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946650" y="167131"/>
            <a:ext cx="111823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THỐNG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75" dirty="0">
                <a:solidFill>
                  <a:srgbClr val="1A1846"/>
                </a:solidFill>
                <a:latin typeface="Arial"/>
                <a:cs typeface="Arial"/>
              </a:rPr>
              <a:t>KÊ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1A1846"/>
                </a:solidFill>
                <a:latin typeface="Arial"/>
                <a:cs typeface="Arial"/>
              </a:rPr>
              <a:t>KIỂU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1A1846"/>
                </a:solidFill>
                <a:latin typeface="Arial"/>
                <a:cs typeface="Arial"/>
              </a:rPr>
              <a:t>SHOP</a:t>
            </a:r>
            <a:endParaRPr sz="8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3244" y="163067"/>
            <a:ext cx="45720" cy="181355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606348" y="1674621"/>
            <a:ext cx="14776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*Thống</a:t>
            </a:r>
            <a:r>
              <a:rPr sz="600" i="1" spc="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kê</a:t>
            </a:r>
            <a:r>
              <a:rPr sz="600" i="1" spc="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trên</a:t>
            </a:r>
            <a:r>
              <a:rPr sz="600" i="1" spc="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sàn</a:t>
            </a:r>
            <a:r>
              <a:rPr sz="600" i="1" spc="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Shopee,</a:t>
            </a:r>
            <a:r>
              <a:rPr sz="600" i="1" spc="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Lazada,</a:t>
            </a:r>
            <a:r>
              <a:rPr sz="600" i="1" spc="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-10" dirty="0">
                <a:solidFill>
                  <a:srgbClr val="001F5F"/>
                </a:solidFill>
                <a:latin typeface="Calibri"/>
                <a:cs typeface="Calibri"/>
              </a:rPr>
              <a:t>Sendo.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38676" y="4079544"/>
            <a:ext cx="20491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TÍCH NGÀNH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HÀNG TIỀM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NĂNG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TĂNG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439889" y="1978202"/>
          <a:ext cx="5826125" cy="18376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40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85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40767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Top</a:t>
                      </a:r>
                      <a:r>
                        <a:rPr sz="7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</a:t>
                      </a:r>
                      <a:r>
                        <a:rPr sz="7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shop</a:t>
                      </a:r>
                      <a:r>
                        <a:rPr sz="7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có</a:t>
                      </a:r>
                      <a:r>
                        <a:rPr sz="7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doanh</a:t>
                      </a:r>
                      <a:r>
                        <a:rPr sz="700" b="1" spc="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</a:t>
                      </a:r>
                      <a:r>
                        <a:rPr sz="700" b="1" spc="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cao</a:t>
                      </a:r>
                      <a:r>
                        <a:rPr sz="700" b="1" spc="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nhất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Nơi</a:t>
                      </a:r>
                      <a:r>
                        <a:rPr sz="700" b="1" spc="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bán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Số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sản</a:t>
                      </a:r>
                      <a:r>
                        <a:rPr sz="7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phẩm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marL="23876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Doanh</a:t>
                      </a:r>
                      <a:r>
                        <a:rPr sz="700" b="1" spc="8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số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Sản</a:t>
                      </a:r>
                      <a:r>
                        <a:rPr sz="7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phẩm</a:t>
                      </a:r>
                      <a:r>
                        <a:rPr sz="7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đã</a:t>
                      </a:r>
                      <a:r>
                        <a:rPr sz="7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bán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B w="12700">
                      <a:solidFill>
                        <a:srgbClr val="7E7E7E"/>
                      </a:solidFill>
                      <a:prstDash val="solid"/>
                    </a:lnB>
                    <a:solidFill>
                      <a:srgbClr val="001F5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77851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Unilever</a:t>
                      </a:r>
                      <a:r>
                        <a:rPr sz="700" spc="-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–</a:t>
                      </a:r>
                      <a:r>
                        <a:rPr sz="700" spc="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Chăm</a:t>
                      </a:r>
                      <a:r>
                        <a:rPr sz="7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sóc</a:t>
                      </a:r>
                      <a:r>
                        <a:rPr sz="700" spc="3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Gia</a:t>
                      </a:r>
                      <a:r>
                        <a:rPr sz="700" spc="1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đình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spc="-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75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3980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64.824.355.354</a:t>
                      </a:r>
                      <a:r>
                        <a:rPr sz="700" spc="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đ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spc="-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356.536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778510" marR="342265">
                        <a:lnSpc>
                          <a:spcPct val="114300"/>
                        </a:lnSpc>
                        <a:spcBef>
                          <a:spcPts val="26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Lock&amp;Lock</a:t>
                      </a:r>
                      <a:r>
                        <a:rPr sz="700" spc="6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Official</a:t>
                      </a:r>
                      <a:r>
                        <a:rPr sz="700" spc="4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Store</a:t>
                      </a:r>
                      <a:r>
                        <a:rPr sz="700" spc="4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(Cửa</a:t>
                      </a:r>
                      <a:r>
                        <a:rPr sz="700" spc="5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hàng</a:t>
                      </a:r>
                      <a:r>
                        <a:rPr sz="700" spc="4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chính</a:t>
                      </a:r>
                      <a:r>
                        <a:rPr sz="700" spc="4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hãng)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spc="-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327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3980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35.860.935.298</a:t>
                      </a:r>
                      <a:r>
                        <a:rPr sz="700" spc="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đ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spc="-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121.723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865">
                <a:tc>
                  <a:txBody>
                    <a:bodyPr/>
                    <a:lstStyle/>
                    <a:p>
                      <a:pPr marL="77851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YouPin</a:t>
                      </a:r>
                      <a:r>
                        <a:rPr sz="700" spc="-3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Mall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3980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35.264.095.699</a:t>
                      </a:r>
                      <a:r>
                        <a:rPr sz="700" spc="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đ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spc="-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14.907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645">
                <a:tc>
                  <a:txBody>
                    <a:bodyPr/>
                    <a:lstStyle/>
                    <a:p>
                      <a:pPr marL="778510" marR="156210">
                        <a:lnSpc>
                          <a:spcPct val="114300"/>
                        </a:lnSpc>
                        <a:spcBef>
                          <a:spcPts val="270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Unilever Chăm</a:t>
                      </a:r>
                      <a:r>
                        <a:rPr sz="700" spc="1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Sóc</a:t>
                      </a:r>
                      <a:r>
                        <a:rPr sz="700" spc="3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Gia</a:t>
                      </a:r>
                      <a:r>
                        <a:rPr sz="700" spc="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Đình</a:t>
                      </a:r>
                      <a:r>
                        <a:rPr sz="700" spc="1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Nâng</a:t>
                      </a:r>
                      <a:r>
                        <a:rPr sz="700" spc="5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Tầm</a:t>
                      </a:r>
                      <a:r>
                        <a:rPr sz="700" spc="-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Cuộc</a:t>
                      </a:r>
                      <a:r>
                        <a:rPr sz="7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Sống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spc="-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86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3980" algn="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32.735.121.100</a:t>
                      </a:r>
                      <a:r>
                        <a:rPr sz="700" spc="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đ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700" spc="-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135.227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  <a:lnB w="1270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marL="778510">
                        <a:lnSpc>
                          <a:spcPts val="805"/>
                        </a:lnSpc>
                        <a:spcBef>
                          <a:spcPts val="615"/>
                        </a:spcBef>
                      </a:pPr>
                      <a:r>
                        <a:rPr sz="700" spc="-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P&amp;G</a:t>
                      </a:r>
                      <a:r>
                        <a:rPr sz="7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Giặt</a:t>
                      </a:r>
                      <a:r>
                        <a:rPr sz="700" spc="-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3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Xả</a:t>
                      </a:r>
                      <a:r>
                        <a:rPr sz="700" spc="-1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Vải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2700">
                      <a:solidFill>
                        <a:srgbClr val="7E7E7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9685" algn="ctr">
                        <a:lnSpc>
                          <a:spcPts val="805"/>
                        </a:lnSpc>
                        <a:spcBef>
                          <a:spcPts val="615"/>
                        </a:spcBef>
                      </a:pPr>
                      <a:r>
                        <a:rPr sz="700" spc="-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82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93980" algn="r">
                        <a:lnSpc>
                          <a:spcPts val="805"/>
                        </a:lnSpc>
                        <a:spcBef>
                          <a:spcPts val="615"/>
                        </a:spcBef>
                      </a:pPr>
                      <a:r>
                        <a:rPr sz="7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25.391.428.100</a:t>
                      </a:r>
                      <a:r>
                        <a:rPr sz="700" spc="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đ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5"/>
                        </a:lnSpc>
                        <a:spcBef>
                          <a:spcPts val="615"/>
                        </a:spcBef>
                      </a:pPr>
                      <a:r>
                        <a:rPr sz="700" spc="-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133.534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8105" marB="0">
                    <a:lnT w="12700">
                      <a:solidFill>
                        <a:srgbClr val="7E7E7E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6" name="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631" y="2651759"/>
            <a:ext cx="312420" cy="30632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4444" y="2327147"/>
            <a:ext cx="306637" cy="28346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38855" y="2718815"/>
            <a:ext cx="184404" cy="178308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38855" y="3047999"/>
            <a:ext cx="184404" cy="181356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34283" y="2392679"/>
            <a:ext cx="182880" cy="17983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034283" y="3691127"/>
            <a:ext cx="182880" cy="17983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38855" y="3377183"/>
            <a:ext cx="182880" cy="182879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64691" y="2404871"/>
            <a:ext cx="187452" cy="9296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64691" y="2691383"/>
            <a:ext cx="187452" cy="9448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64691" y="3057143"/>
            <a:ext cx="187452" cy="92963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64691" y="3342131"/>
            <a:ext cx="187452" cy="94487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64691" y="3703319"/>
            <a:ext cx="187452" cy="9448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99872" y="2997707"/>
            <a:ext cx="289559" cy="280416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25780" y="3326891"/>
            <a:ext cx="289560" cy="280416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8159" y="3637787"/>
            <a:ext cx="261953" cy="28651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32076" y="3777995"/>
            <a:ext cx="1028700" cy="140335"/>
          </a:xfrm>
          <a:custGeom>
            <a:avLst/>
            <a:gdLst/>
            <a:ahLst/>
            <a:cxnLst/>
            <a:rect l="l" t="t" r="r" b="b"/>
            <a:pathLst>
              <a:path w="1028700" h="140335">
                <a:moveTo>
                  <a:pt x="1028700" y="0"/>
                </a:moveTo>
                <a:lnTo>
                  <a:pt x="0" y="0"/>
                </a:lnTo>
                <a:lnTo>
                  <a:pt x="0" y="140208"/>
                </a:lnTo>
                <a:lnTo>
                  <a:pt x="1028700" y="140208"/>
                </a:lnTo>
                <a:lnTo>
                  <a:pt x="1028700" y="0"/>
                </a:lnTo>
                <a:close/>
              </a:path>
            </a:pathLst>
          </a:custGeom>
          <a:solidFill>
            <a:srgbClr val="F05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2076" y="3479291"/>
            <a:ext cx="1170940" cy="140335"/>
          </a:xfrm>
          <a:custGeom>
            <a:avLst/>
            <a:gdLst/>
            <a:ahLst/>
            <a:cxnLst/>
            <a:rect l="l" t="t" r="r" b="b"/>
            <a:pathLst>
              <a:path w="1170939" h="140335">
                <a:moveTo>
                  <a:pt x="1170432" y="0"/>
                </a:moveTo>
                <a:lnTo>
                  <a:pt x="0" y="0"/>
                </a:lnTo>
                <a:lnTo>
                  <a:pt x="0" y="140208"/>
                </a:lnTo>
                <a:lnTo>
                  <a:pt x="1170432" y="140208"/>
                </a:lnTo>
                <a:lnTo>
                  <a:pt x="1170432" y="0"/>
                </a:lnTo>
                <a:close/>
              </a:path>
            </a:pathLst>
          </a:custGeom>
          <a:solidFill>
            <a:srgbClr val="F05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2076" y="3180587"/>
            <a:ext cx="1209040" cy="140335"/>
          </a:xfrm>
          <a:custGeom>
            <a:avLst/>
            <a:gdLst/>
            <a:ahLst/>
            <a:cxnLst/>
            <a:rect l="l" t="t" r="r" b="b"/>
            <a:pathLst>
              <a:path w="1209039" h="140335">
                <a:moveTo>
                  <a:pt x="1208532" y="0"/>
                </a:moveTo>
                <a:lnTo>
                  <a:pt x="0" y="0"/>
                </a:lnTo>
                <a:lnTo>
                  <a:pt x="0" y="140207"/>
                </a:lnTo>
                <a:lnTo>
                  <a:pt x="1208532" y="140207"/>
                </a:lnTo>
                <a:lnTo>
                  <a:pt x="1208532" y="0"/>
                </a:lnTo>
                <a:close/>
              </a:path>
            </a:pathLst>
          </a:custGeom>
          <a:solidFill>
            <a:srgbClr val="F05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32076" y="2880359"/>
            <a:ext cx="1416050" cy="142240"/>
          </a:xfrm>
          <a:custGeom>
            <a:avLst/>
            <a:gdLst/>
            <a:ahLst/>
            <a:cxnLst/>
            <a:rect l="l" t="t" r="r" b="b"/>
            <a:pathLst>
              <a:path w="1416050" h="142239">
                <a:moveTo>
                  <a:pt x="1415796" y="0"/>
                </a:moveTo>
                <a:lnTo>
                  <a:pt x="0" y="0"/>
                </a:lnTo>
                <a:lnTo>
                  <a:pt x="0" y="141731"/>
                </a:lnTo>
                <a:lnTo>
                  <a:pt x="1415796" y="141731"/>
                </a:lnTo>
                <a:lnTo>
                  <a:pt x="1415796" y="0"/>
                </a:lnTo>
                <a:close/>
              </a:path>
            </a:pathLst>
          </a:custGeom>
          <a:solidFill>
            <a:srgbClr val="F05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2076" y="2581655"/>
            <a:ext cx="1475740" cy="142240"/>
          </a:xfrm>
          <a:custGeom>
            <a:avLst/>
            <a:gdLst/>
            <a:ahLst/>
            <a:cxnLst/>
            <a:rect l="l" t="t" r="r" b="b"/>
            <a:pathLst>
              <a:path w="1475739" h="142239">
                <a:moveTo>
                  <a:pt x="1475232" y="0"/>
                </a:moveTo>
                <a:lnTo>
                  <a:pt x="0" y="0"/>
                </a:lnTo>
                <a:lnTo>
                  <a:pt x="0" y="141732"/>
                </a:lnTo>
                <a:lnTo>
                  <a:pt x="1475232" y="141732"/>
                </a:lnTo>
                <a:lnTo>
                  <a:pt x="1475232" y="0"/>
                </a:lnTo>
                <a:close/>
              </a:path>
            </a:pathLst>
          </a:custGeom>
          <a:solidFill>
            <a:srgbClr val="F05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32076" y="2282951"/>
            <a:ext cx="1529080" cy="142240"/>
          </a:xfrm>
          <a:custGeom>
            <a:avLst/>
            <a:gdLst/>
            <a:ahLst/>
            <a:cxnLst/>
            <a:rect l="l" t="t" r="r" b="b"/>
            <a:pathLst>
              <a:path w="1529079" h="142239">
                <a:moveTo>
                  <a:pt x="1528572" y="0"/>
                </a:moveTo>
                <a:lnTo>
                  <a:pt x="0" y="0"/>
                </a:lnTo>
                <a:lnTo>
                  <a:pt x="0" y="141731"/>
                </a:lnTo>
                <a:lnTo>
                  <a:pt x="1528572" y="141731"/>
                </a:lnTo>
                <a:lnTo>
                  <a:pt x="1528572" y="0"/>
                </a:lnTo>
                <a:close/>
              </a:path>
            </a:pathLst>
          </a:custGeom>
          <a:solidFill>
            <a:srgbClr val="F05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32076" y="1984247"/>
            <a:ext cx="1767839" cy="142240"/>
          </a:xfrm>
          <a:custGeom>
            <a:avLst/>
            <a:gdLst/>
            <a:ahLst/>
            <a:cxnLst/>
            <a:rect l="l" t="t" r="r" b="b"/>
            <a:pathLst>
              <a:path w="1767839" h="142239">
                <a:moveTo>
                  <a:pt x="1767839" y="0"/>
                </a:moveTo>
                <a:lnTo>
                  <a:pt x="0" y="0"/>
                </a:lnTo>
                <a:lnTo>
                  <a:pt x="0" y="141731"/>
                </a:lnTo>
                <a:lnTo>
                  <a:pt x="1767839" y="141731"/>
                </a:lnTo>
                <a:lnTo>
                  <a:pt x="1767839" y="0"/>
                </a:lnTo>
                <a:close/>
              </a:path>
            </a:pathLst>
          </a:custGeom>
          <a:solidFill>
            <a:srgbClr val="F05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32076" y="1685543"/>
            <a:ext cx="1945005" cy="142240"/>
          </a:xfrm>
          <a:custGeom>
            <a:avLst/>
            <a:gdLst/>
            <a:ahLst/>
            <a:cxnLst/>
            <a:rect l="l" t="t" r="r" b="b"/>
            <a:pathLst>
              <a:path w="1945004" h="142239">
                <a:moveTo>
                  <a:pt x="1944624" y="0"/>
                </a:moveTo>
                <a:lnTo>
                  <a:pt x="0" y="0"/>
                </a:lnTo>
                <a:lnTo>
                  <a:pt x="0" y="141732"/>
                </a:lnTo>
                <a:lnTo>
                  <a:pt x="1944624" y="141732"/>
                </a:lnTo>
                <a:lnTo>
                  <a:pt x="1944624" y="0"/>
                </a:lnTo>
                <a:close/>
              </a:path>
            </a:pathLst>
          </a:custGeom>
          <a:solidFill>
            <a:srgbClr val="F05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2127313" y="1008887"/>
            <a:ext cx="2310765" cy="2988945"/>
            <a:chOff x="2127313" y="1008887"/>
            <a:chExt cx="2310765" cy="2988945"/>
          </a:xfrm>
        </p:grpSpPr>
        <p:sp>
          <p:nvSpPr>
            <p:cNvPr id="11" name="object 11"/>
            <p:cNvSpPr/>
            <p:nvPr/>
          </p:nvSpPr>
          <p:spPr>
            <a:xfrm>
              <a:off x="2132076" y="1386839"/>
              <a:ext cx="2306320" cy="142240"/>
            </a:xfrm>
            <a:custGeom>
              <a:avLst/>
              <a:gdLst/>
              <a:ahLst/>
              <a:cxnLst/>
              <a:rect l="l" t="t" r="r" b="b"/>
              <a:pathLst>
                <a:path w="2306320" h="142240">
                  <a:moveTo>
                    <a:pt x="2305812" y="0"/>
                  </a:moveTo>
                  <a:lnTo>
                    <a:pt x="0" y="0"/>
                  </a:lnTo>
                  <a:lnTo>
                    <a:pt x="0" y="141731"/>
                  </a:lnTo>
                  <a:lnTo>
                    <a:pt x="2305812" y="141731"/>
                  </a:lnTo>
                  <a:lnTo>
                    <a:pt x="2305812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132076" y="1008887"/>
              <a:ext cx="0" cy="2988945"/>
            </a:xfrm>
            <a:custGeom>
              <a:avLst/>
              <a:gdLst/>
              <a:ahLst/>
              <a:cxnLst/>
              <a:rect l="l" t="t" r="r" b="b"/>
              <a:pathLst>
                <a:path h="2988945">
                  <a:moveTo>
                    <a:pt x="0" y="2988564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446531" y="576071"/>
          <a:ext cx="5817235" cy="3335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6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76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73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6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2420">
                <a:tc>
                  <a:txBody>
                    <a:bodyPr/>
                    <a:lstStyle/>
                    <a:p>
                      <a:pPr marL="216535" marR="51435" indent="-10985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Thứ</a:t>
                      </a:r>
                      <a:r>
                        <a:rPr sz="7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hạng</a:t>
                      </a:r>
                      <a:r>
                        <a:rPr sz="700" b="1" spc="5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solidFill>
                      <a:srgbClr val="031258"/>
                    </a:solidFill>
                  </a:tcPr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Thứ</a:t>
                      </a:r>
                      <a:r>
                        <a:rPr sz="700" b="1" spc="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hạng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R="29845" algn="ctr">
                        <a:lnSpc>
                          <a:spcPct val="100000"/>
                        </a:lnSpc>
                      </a:pPr>
                      <a:r>
                        <a:rPr sz="7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4450" marB="0">
                    <a:solidFill>
                      <a:srgbClr val="03125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31258"/>
                    </a:solidFill>
                  </a:tcPr>
                </a:tc>
                <a:tc>
                  <a:txBody>
                    <a:bodyPr/>
                    <a:lstStyle/>
                    <a:p>
                      <a:pPr marL="196850" algn="ctr">
                        <a:lnSpc>
                          <a:spcPct val="100000"/>
                        </a:lnSpc>
                        <a:spcBef>
                          <a:spcPts val="215"/>
                        </a:spcBef>
                      </a:pP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Top</a:t>
                      </a:r>
                      <a:r>
                        <a:rPr sz="7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700" b="1" spc="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thương</a:t>
                      </a:r>
                      <a:r>
                        <a:rPr sz="700" b="1" spc="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hiệu</a:t>
                      </a:r>
                      <a:r>
                        <a:rPr sz="700" b="1" spc="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theo</a:t>
                      </a:r>
                      <a:r>
                        <a:rPr sz="700" b="1" spc="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doanh</a:t>
                      </a:r>
                      <a:r>
                        <a:rPr sz="700" b="1" spc="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số</a:t>
                      </a:r>
                      <a:endParaRPr sz="700">
                        <a:latin typeface="Arial"/>
                        <a:cs typeface="Arial"/>
                      </a:endParaRPr>
                    </a:p>
                    <a:p>
                      <a:pPr marL="200025" algn="ctr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ngành</a:t>
                      </a:r>
                      <a:r>
                        <a:rPr sz="7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hàng</a:t>
                      </a:r>
                      <a:r>
                        <a:rPr sz="7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Nhà</a:t>
                      </a:r>
                      <a:r>
                        <a:rPr sz="700" b="1" spc="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cửa</a:t>
                      </a:r>
                      <a:r>
                        <a:rPr sz="7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700" b="1" spc="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Đời</a:t>
                      </a:r>
                      <a:r>
                        <a:rPr sz="700" b="1" spc="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sống</a:t>
                      </a:r>
                      <a:r>
                        <a:rPr sz="7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nửa</a:t>
                      </a:r>
                      <a:r>
                        <a:rPr sz="7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700" b="1" spc="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năm</a:t>
                      </a:r>
                      <a:r>
                        <a:rPr sz="700" b="1" spc="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7305" marB="0">
                    <a:solidFill>
                      <a:srgbClr val="03125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31258"/>
                    </a:solidFill>
                  </a:tcPr>
                </a:tc>
                <a:tc>
                  <a:txBody>
                    <a:bodyPr/>
                    <a:lstStyle/>
                    <a:p>
                      <a:pPr marL="518795" marR="120650" indent="48260">
                        <a:lnSpc>
                          <a:spcPct val="100000"/>
                        </a:lnSpc>
                        <a:spcBef>
                          <a:spcPts val="395"/>
                        </a:spcBef>
                      </a:pPr>
                      <a:r>
                        <a:rPr sz="7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Tăng</a:t>
                      </a:r>
                      <a:r>
                        <a:rPr sz="700" b="1" spc="5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trưởng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165" marB="0">
                    <a:solidFill>
                      <a:srgbClr val="0312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9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1605">
                <a:tc>
                  <a:txBody>
                    <a:bodyPr/>
                    <a:lstStyle/>
                    <a:p>
                      <a:pPr marL="213360">
                        <a:lnSpc>
                          <a:spcPts val="830"/>
                        </a:lnSpc>
                        <a:spcBef>
                          <a:spcPts val="185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3495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141605"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065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600" spc="-10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lock&amp;lock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05C25"/>
                    </a:solidFill>
                  </a:tcPr>
                </a:tc>
                <a:tc>
                  <a:txBody>
                    <a:bodyPr/>
                    <a:lstStyle/>
                    <a:p>
                      <a:pPr marL="16256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102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solidFill>
                      <a:srgbClr val="F05C25"/>
                    </a:solidFill>
                  </a:tcPr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ts val="615"/>
                        </a:lnSpc>
                      </a:pPr>
                      <a:r>
                        <a:rPr sz="700" b="1" spc="-10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700" b="1" spc="-25" dirty="0">
                          <a:solidFill>
                            <a:srgbClr val="C00000"/>
                          </a:solidFill>
                          <a:latin typeface="Arial"/>
                          <a:cs typeface="Arial"/>
                        </a:rPr>
                        <a:t>6%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4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1605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8415" marB="0"/>
                </a:tc>
                <a:tc>
                  <a:txBody>
                    <a:bodyPr/>
                    <a:lstStyle/>
                    <a:p>
                      <a:pPr marR="125730" algn="ctr">
                        <a:lnSpc>
                          <a:spcPct val="100000"/>
                        </a:lnSpc>
                        <a:spcBef>
                          <a:spcPts val="114"/>
                        </a:spcBef>
                      </a:pPr>
                      <a:r>
                        <a:rPr sz="700" b="1" spc="-25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35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4604" marB="0"/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600" spc="-20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hapo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R="508634" algn="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76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solidFill>
                      <a:srgbClr val="F05C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7314" algn="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b="1" spc="-10" dirty="0">
                          <a:solidFill>
                            <a:srgbClr val="059B4A"/>
                          </a:solidFill>
                          <a:latin typeface="Arial"/>
                          <a:cs typeface="Arial"/>
                        </a:rPr>
                        <a:t>+718%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079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41605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141605" algn="ctr"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3335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600" spc="-25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omo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L="179578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700" b="1" spc="-20" dirty="0">
                          <a:solidFill>
                            <a:srgbClr val="059B4A"/>
                          </a:solidFill>
                          <a:latin typeface="Arial"/>
                          <a:cs typeface="Arial"/>
                        </a:rPr>
                        <a:t>+29%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939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39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49860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R="140335"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700" b="1" spc="-25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21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8890" marB="0"/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600" spc="-10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pehouse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 marL="563880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2075" algn="r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sz="700" b="1" spc="-10" dirty="0">
                          <a:solidFill>
                            <a:srgbClr val="059B4A"/>
                          </a:solidFill>
                          <a:latin typeface="Arial"/>
                          <a:cs typeface="Arial"/>
                        </a:rPr>
                        <a:t>+304%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971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90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4955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140335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700" b="1" spc="-25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600" spc="-10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makita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L="8572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50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92075" algn="r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700" b="1" spc="-10" dirty="0">
                          <a:solidFill>
                            <a:srgbClr val="059B4A"/>
                          </a:solidFill>
                          <a:latin typeface="Arial"/>
                          <a:cs typeface="Arial"/>
                        </a:rPr>
                        <a:t>+243%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8260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5100">
                <a:tc>
                  <a:txBody>
                    <a:bodyPr/>
                    <a:lstStyle/>
                    <a:p>
                      <a:pPr marL="213360">
                        <a:lnSpc>
                          <a:spcPts val="735"/>
                        </a:lnSpc>
                        <a:spcBef>
                          <a:spcPts val="465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055" marB="0"/>
                </a:tc>
                <a:tc>
                  <a:txBody>
                    <a:bodyPr/>
                    <a:lstStyle/>
                    <a:p>
                      <a:pPr marR="140335" algn="ctr">
                        <a:lnSpc>
                          <a:spcPts val="705"/>
                        </a:lnSpc>
                        <a:spcBef>
                          <a:spcPts val="495"/>
                        </a:spcBef>
                      </a:pPr>
                      <a:r>
                        <a:rPr sz="700" b="1" spc="-25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61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2865" marB="0"/>
                </a:tc>
                <a:tc>
                  <a:txBody>
                    <a:bodyPr/>
                    <a:lstStyle/>
                    <a:p>
                      <a:pPr marR="7048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600" spc="-10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dekton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41275" marB="0"/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9535" algn="r">
                        <a:lnSpc>
                          <a:spcPts val="735"/>
                        </a:lnSpc>
                        <a:spcBef>
                          <a:spcPts val="465"/>
                        </a:spcBef>
                      </a:pPr>
                      <a:r>
                        <a:rPr sz="700" b="1" spc="-10" dirty="0">
                          <a:solidFill>
                            <a:srgbClr val="059B4A"/>
                          </a:solidFill>
                          <a:latin typeface="Arial"/>
                          <a:cs typeface="Arial"/>
                        </a:rPr>
                        <a:t>+731%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9055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75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806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141605" algn="ctr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700" b="1" spc="-25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6515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600" spc="-20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bear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130175" algn="ctr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47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3655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97790" algn="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700" b="1" spc="-10" dirty="0">
                          <a:solidFill>
                            <a:srgbClr val="059B4A"/>
                          </a:solidFill>
                          <a:latin typeface="Arial"/>
                          <a:cs typeface="Arial"/>
                        </a:rPr>
                        <a:t>+1538%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2705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69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9370" marB="0"/>
                </a:tc>
                <a:tc>
                  <a:txBody>
                    <a:bodyPr/>
                    <a:lstStyle/>
                    <a:p>
                      <a:pPr marR="140335" algn="ctr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700" b="1" spc="-25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47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600" spc="-10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hukan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6510" marB="0"/>
                </a:tc>
                <a:tc>
                  <a:txBody>
                    <a:bodyPr/>
                    <a:lstStyle/>
                    <a:p>
                      <a:pPr marR="54483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40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238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0477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700" b="1" spc="-10" dirty="0">
                          <a:solidFill>
                            <a:srgbClr val="059B4A"/>
                          </a:solidFill>
                          <a:latin typeface="Arial"/>
                          <a:cs typeface="Arial"/>
                        </a:rPr>
                        <a:t>+426%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937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0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141605" algn="ctr">
                        <a:lnSpc>
                          <a:spcPts val="819"/>
                        </a:lnSpc>
                        <a:spcBef>
                          <a:spcPts val="180"/>
                        </a:spcBef>
                      </a:pPr>
                      <a:r>
                        <a:rPr sz="700" b="1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2286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71755" algn="r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600" spc="-10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maxkleen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621030" algn="ctr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38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2384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 marR="90170" algn="r">
                        <a:lnSpc>
                          <a:spcPct val="100000"/>
                        </a:lnSpc>
                        <a:spcBef>
                          <a:spcPts val="155"/>
                        </a:spcBef>
                      </a:pPr>
                      <a:r>
                        <a:rPr sz="700" b="1" spc="-20" dirty="0">
                          <a:solidFill>
                            <a:srgbClr val="059B4A"/>
                          </a:solidFill>
                          <a:latin typeface="Arial"/>
                          <a:cs typeface="Arial"/>
                        </a:rPr>
                        <a:t>+46%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9685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679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8F9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8953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39700"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700" b="1" spc="-25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tc>
                  <a:txBody>
                    <a:bodyPr/>
                    <a:lstStyle/>
                    <a:p>
                      <a:pPr marR="140335" algn="ctr">
                        <a:lnSpc>
                          <a:spcPct val="100000"/>
                        </a:lnSpc>
                        <a:spcBef>
                          <a:spcPts val="85"/>
                        </a:spcBef>
                      </a:pPr>
                      <a:r>
                        <a:rPr sz="700" b="1" spc="-25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18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0795" marB="0"/>
                </a:tc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600" spc="-10" dirty="0">
                          <a:solidFill>
                            <a:srgbClr val="031258"/>
                          </a:solidFill>
                          <a:latin typeface="Arial"/>
                          <a:cs typeface="Arial"/>
                        </a:rPr>
                        <a:t>downy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17145" marB="0"/>
                </a:tc>
                <a:tc>
                  <a:txBody>
                    <a:bodyPr/>
                    <a:lstStyle/>
                    <a:p>
                      <a:pPr marL="88011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500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34</a:t>
                      </a:r>
                      <a:endParaRPr sz="500">
                        <a:latin typeface="Arial"/>
                        <a:cs typeface="Arial"/>
                      </a:endParaRPr>
                    </a:p>
                  </a:txBody>
                  <a:tcPr marL="0" marR="0" marT="3302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700" b="1" spc="-20" dirty="0">
                          <a:solidFill>
                            <a:srgbClr val="059B4A"/>
                          </a:solidFill>
                          <a:latin typeface="Arial"/>
                          <a:cs typeface="Arial"/>
                        </a:rPr>
                        <a:t>+88%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  <p:sp>
        <p:nvSpPr>
          <p:cNvPr id="14" name="object 14"/>
          <p:cNvSpPr/>
          <p:nvPr/>
        </p:nvSpPr>
        <p:spPr>
          <a:xfrm>
            <a:off x="774191" y="1123187"/>
            <a:ext cx="96520" cy="88900"/>
          </a:xfrm>
          <a:custGeom>
            <a:avLst/>
            <a:gdLst/>
            <a:ahLst/>
            <a:cxnLst/>
            <a:rect l="l" t="t" r="r" b="b"/>
            <a:pathLst>
              <a:path w="96519" h="88900">
                <a:moveTo>
                  <a:pt x="48005" y="0"/>
                </a:moveTo>
                <a:lnTo>
                  <a:pt x="0" y="88391"/>
                </a:lnTo>
                <a:lnTo>
                  <a:pt x="96011" y="88391"/>
                </a:lnTo>
                <a:lnTo>
                  <a:pt x="48005" y="0"/>
                </a:lnTo>
                <a:close/>
              </a:path>
            </a:pathLst>
          </a:custGeom>
          <a:solidFill>
            <a:srgbClr val="05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7240" y="1409699"/>
            <a:ext cx="97790" cy="90170"/>
          </a:xfrm>
          <a:custGeom>
            <a:avLst/>
            <a:gdLst/>
            <a:ahLst/>
            <a:cxnLst/>
            <a:rect l="l" t="t" r="r" b="b"/>
            <a:pathLst>
              <a:path w="97790" h="90169">
                <a:moveTo>
                  <a:pt x="48768" y="0"/>
                </a:moveTo>
                <a:lnTo>
                  <a:pt x="0" y="89916"/>
                </a:lnTo>
                <a:lnTo>
                  <a:pt x="97535" y="89916"/>
                </a:lnTo>
                <a:lnTo>
                  <a:pt x="48768" y="0"/>
                </a:lnTo>
                <a:close/>
              </a:path>
            </a:pathLst>
          </a:custGeom>
          <a:solidFill>
            <a:srgbClr val="05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7240" y="1706879"/>
            <a:ext cx="97790" cy="90170"/>
          </a:xfrm>
          <a:custGeom>
            <a:avLst/>
            <a:gdLst/>
            <a:ahLst/>
            <a:cxnLst/>
            <a:rect l="l" t="t" r="r" b="b"/>
            <a:pathLst>
              <a:path w="97790" h="90169">
                <a:moveTo>
                  <a:pt x="48768" y="0"/>
                </a:moveTo>
                <a:lnTo>
                  <a:pt x="0" y="89916"/>
                </a:lnTo>
                <a:lnTo>
                  <a:pt x="97535" y="89916"/>
                </a:lnTo>
                <a:lnTo>
                  <a:pt x="48768" y="0"/>
                </a:lnTo>
                <a:close/>
              </a:path>
            </a:pathLst>
          </a:custGeom>
          <a:solidFill>
            <a:srgbClr val="05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7240" y="1981199"/>
            <a:ext cx="97790" cy="90170"/>
          </a:xfrm>
          <a:custGeom>
            <a:avLst/>
            <a:gdLst/>
            <a:ahLst/>
            <a:cxnLst/>
            <a:rect l="l" t="t" r="r" b="b"/>
            <a:pathLst>
              <a:path w="97790" h="90169">
                <a:moveTo>
                  <a:pt x="48768" y="0"/>
                </a:moveTo>
                <a:lnTo>
                  <a:pt x="0" y="89916"/>
                </a:lnTo>
                <a:lnTo>
                  <a:pt x="97535" y="89916"/>
                </a:lnTo>
                <a:lnTo>
                  <a:pt x="48768" y="0"/>
                </a:lnTo>
                <a:close/>
              </a:path>
            </a:pathLst>
          </a:custGeom>
          <a:solidFill>
            <a:srgbClr val="05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9431" y="2334767"/>
            <a:ext cx="96520" cy="88900"/>
          </a:xfrm>
          <a:custGeom>
            <a:avLst/>
            <a:gdLst/>
            <a:ahLst/>
            <a:cxnLst/>
            <a:rect l="l" t="t" r="r" b="b"/>
            <a:pathLst>
              <a:path w="96519" h="88900">
                <a:moveTo>
                  <a:pt x="48006" y="0"/>
                </a:moveTo>
                <a:lnTo>
                  <a:pt x="0" y="88392"/>
                </a:lnTo>
                <a:lnTo>
                  <a:pt x="96012" y="88392"/>
                </a:lnTo>
                <a:lnTo>
                  <a:pt x="48006" y="0"/>
                </a:lnTo>
                <a:close/>
              </a:path>
            </a:pathLst>
          </a:custGeom>
          <a:solidFill>
            <a:srgbClr val="05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4859" y="2627375"/>
            <a:ext cx="97790" cy="90170"/>
          </a:xfrm>
          <a:custGeom>
            <a:avLst/>
            <a:gdLst/>
            <a:ahLst/>
            <a:cxnLst/>
            <a:rect l="l" t="t" r="r" b="b"/>
            <a:pathLst>
              <a:path w="97790" h="90169">
                <a:moveTo>
                  <a:pt x="48768" y="0"/>
                </a:moveTo>
                <a:lnTo>
                  <a:pt x="0" y="89915"/>
                </a:lnTo>
                <a:lnTo>
                  <a:pt x="97536" y="89915"/>
                </a:lnTo>
                <a:lnTo>
                  <a:pt x="48768" y="0"/>
                </a:lnTo>
                <a:close/>
              </a:path>
            </a:pathLst>
          </a:custGeom>
          <a:solidFill>
            <a:srgbClr val="05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77240" y="2932175"/>
            <a:ext cx="97790" cy="88900"/>
          </a:xfrm>
          <a:custGeom>
            <a:avLst/>
            <a:gdLst/>
            <a:ahLst/>
            <a:cxnLst/>
            <a:rect l="l" t="t" r="r" b="b"/>
            <a:pathLst>
              <a:path w="97790" h="88900">
                <a:moveTo>
                  <a:pt x="48768" y="0"/>
                </a:moveTo>
                <a:lnTo>
                  <a:pt x="0" y="88391"/>
                </a:lnTo>
                <a:lnTo>
                  <a:pt x="97535" y="88391"/>
                </a:lnTo>
                <a:lnTo>
                  <a:pt x="48768" y="0"/>
                </a:lnTo>
                <a:close/>
              </a:path>
            </a:pathLst>
          </a:custGeom>
          <a:solidFill>
            <a:srgbClr val="05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7240" y="3218687"/>
            <a:ext cx="97790" cy="90170"/>
          </a:xfrm>
          <a:custGeom>
            <a:avLst/>
            <a:gdLst/>
            <a:ahLst/>
            <a:cxnLst/>
            <a:rect l="l" t="t" r="r" b="b"/>
            <a:pathLst>
              <a:path w="97790" h="90170">
                <a:moveTo>
                  <a:pt x="48768" y="0"/>
                </a:moveTo>
                <a:lnTo>
                  <a:pt x="0" y="89915"/>
                </a:lnTo>
                <a:lnTo>
                  <a:pt x="97535" y="89915"/>
                </a:lnTo>
                <a:lnTo>
                  <a:pt x="48768" y="0"/>
                </a:lnTo>
                <a:close/>
              </a:path>
            </a:pathLst>
          </a:custGeom>
          <a:solidFill>
            <a:srgbClr val="05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77240" y="3779519"/>
            <a:ext cx="97790" cy="88900"/>
          </a:xfrm>
          <a:custGeom>
            <a:avLst/>
            <a:gdLst/>
            <a:ahLst/>
            <a:cxnLst/>
            <a:rect l="l" t="t" r="r" b="b"/>
            <a:pathLst>
              <a:path w="97790" h="88900">
                <a:moveTo>
                  <a:pt x="48768" y="0"/>
                </a:moveTo>
                <a:lnTo>
                  <a:pt x="0" y="88392"/>
                </a:lnTo>
                <a:lnTo>
                  <a:pt x="97535" y="88392"/>
                </a:lnTo>
                <a:lnTo>
                  <a:pt x="48768" y="0"/>
                </a:lnTo>
                <a:close/>
              </a:path>
            </a:pathLst>
          </a:custGeom>
          <a:solidFill>
            <a:srgbClr val="059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7240" y="3514344"/>
            <a:ext cx="97790" cy="90170"/>
          </a:xfrm>
          <a:custGeom>
            <a:avLst/>
            <a:gdLst/>
            <a:ahLst/>
            <a:cxnLst/>
            <a:rect l="l" t="t" r="r" b="b"/>
            <a:pathLst>
              <a:path w="97790" h="90170">
                <a:moveTo>
                  <a:pt x="97535" y="0"/>
                </a:moveTo>
                <a:lnTo>
                  <a:pt x="0" y="0"/>
                </a:lnTo>
                <a:lnTo>
                  <a:pt x="48768" y="89916"/>
                </a:lnTo>
                <a:lnTo>
                  <a:pt x="97535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8696" y="166481"/>
            <a:ext cx="618744" cy="12460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6094857" y="4081678"/>
            <a:ext cx="1149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031258"/>
                </a:solidFill>
                <a:latin typeface="Arial"/>
                <a:cs typeface="Arial"/>
              </a:rPr>
              <a:t>27</a:t>
            </a:r>
            <a:endParaRPr sz="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74344" y="177164"/>
            <a:ext cx="131762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THỐNG</a:t>
            </a:r>
            <a:r>
              <a:rPr sz="8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75" dirty="0">
                <a:solidFill>
                  <a:srgbClr val="031258"/>
                </a:solidFill>
                <a:latin typeface="Arial"/>
                <a:cs typeface="Arial"/>
              </a:rPr>
              <a:t>KÊ</a:t>
            </a:r>
            <a:r>
              <a:rPr sz="800" b="1" spc="3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THƯƠNG</a:t>
            </a:r>
            <a:r>
              <a:rPr sz="800" b="1" spc="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HIỆU</a:t>
            </a:r>
            <a:endParaRPr sz="800">
              <a:latin typeface="Arial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163067"/>
            <a:ext cx="45720" cy="181355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435660" y="4081068"/>
            <a:ext cx="2048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TÍCH NGÀNH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HÀNG TIỀM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NĂNG</a:t>
            </a: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9055" y="3331463"/>
            <a:ext cx="902335" cy="142240"/>
          </a:xfrm>
          <a:custGeom>
            <a:avLst/>
            <a:gdLst/>
            <a:ahLst/>
            <a:cxnLst/>
            <a:rect l="l" t="t" r="r" b="b"/>
            <a:pathLst>
              <a:path w="902335" h="142239">
                <a:moveTo>
                  <a:pt x="902207" y="0"/>
                </a:moveTo>
                <a:lnTo>
                  <a:pt x="0" y="0"/>
                </a:lnTo>
                <a:lnTo>
                  <a:pt x="0" y="141731"/>
                </a:lnTo>
                <a:lnTo>
                  <a:pt x="902207" y="141731"/>
                </a:lnTo>
                <a:lnTo>
                  <a:pt x="902207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29055" y="3047999"/>
            <a:ext cx="1289685" cy="143510"/>
          </a:xfrm>
          <a:custGeom>
            <a:avLst/>
            <a:gdLst/>
            <a:ahLst/>
            <a:cxnLst/>
            <a:rect l="l" t="t" r="r" b="b"/>
            <a:pathLst>
              <a:path w="1289685" h="143510">
                <a:moveTo>
                  <a:pt x="1289304" y="0"/>
                </a:moveTo>
                <a:lnTo>
                  <a:pt x="0" y="0"/>
                </a:lnTo>
                <a:lnTo>
                  <a:pt x="0" y="143255"/>
                </a:lnTo>
                <a:lnTo>
                  <a:pt x="1289304" y="143255"/>
                </a:lnTo>
                <a:lnTo>
                  <a:pt x="1289304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9055" y="2766059"/>
            <a:ext cx="1125220" cy="142240"/>
          </a:xfrm>
          <a:custGeom>
            <a:avLst/>
            <a:gdLst/>
            <a:ahLst/>
            <a:cxnLst/>
            <a:rect l="l" t="t" r="r" b="b"/>
            <a:pathLst>
              <a:path w="1125220" h="142239">
                <a:moveTo>
                  <a:pt x="1124712" y="0"/>
                </a:moveTo>
                <a:lnTo>
                  <a:pt x="0" y="0"/>
                </a:lnTo>
                <a:lnTo>
                  <a:pt x="0" y="141731"/>
                </a:lnTo>
                <a:lnTo>
                  <a:pt x="1124712" y="141731"/>
                </a:lnTo>
                <a:lnTo>
                  <a:pt x="1124712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9055" y="2482595"/>
            <a:ext cx="693420" cy="143510"/>
          </a:xfrm>
          <a:custGeom>
            <a:avLst/>
            <a:gdLst/>
            <a:ahLst/>
            <a:cxnLst/>
            <a:rect l="l" t="t" r="r" b="b"/>
            <a:pathLst>
              <a:path w="693419" h="143510">
                <a:moveTo>
                  <a:pt x="693419" y="0"/>
                </a:moveTo>
                <a:lnTo>
                  <a:pt x="0" y="0"/>
                </a:lnTo>
                <a:lnTo>
                  <a:pt x="0" y="143256"/>
                </a:lnTo>
                <a:lnTo>
                  <a:pt x="693419" y="143256"/>
                </a:lnTo>
                <a:lnTo>
                  <a:pt x="693419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29055" y="2199131"/>
            <a:ext cx="756285" cy="143510"/>
          </a:xfrm>
          <a:custGeom>
            <a:avLst/>
            <a:gdLst/>
            <a:ahLst/>
            <a:cxnLst/>
            <a:rect l="l" t="t" r="r" b="b"/>
            <a:pathLst>
              <a:path w="756285" h="143510">
                <a:moveTo>
                  <a:pt x="755904" y="0"/>
                </a:moveTo>
                <a:lnTo>
                  <a:pt x="0" y="0"/>
                </a:lnTo>
                <a:lnTo>
                  <a:pt x="0" y="143256"/>
                </a:lnTo>
                <a:lnTo>
                  <a:pt x="755904" y="143256"/>
                </a:lnTo>
                <a:lnTo>
                  <a:pt x="755904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9055" y="1917191"/>
            <a:ext cx="379730" cy="143510"/>
          </a:xfrm>
          <a:custGeom>
            <a:avLst/>
            <a:gdLst/>
            <a:ahLst/>
            <a:cxnLst/>
            <a:rect l="l" t="t" r="r" b="b"/>
            <a:pathLst>
              <a:path w="379730" h="143510">
                <a:moveTo>
                  <a:pt x="379475" y="0"/>
                </a:moveTo>
                <a:lnTo>
                  <a:pt x="0" y="0"/>
                </a:lnTo>
                <a:lnTo>
                  <a:pt x="0" y="143256"/>
                </a:lnTo>
                <a:lnTo>
                  <a:pt x="379475" y="143256"/>
                </a:lnTo>
                <a:lnTo>
                  <a:pt x="379475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29055" y="1633727"/>
            <a:ext cx="283845" cy="143510"/>
          </a:xfrm>
          <a:custGeom>
            <a:avLst/>
            <a:gdLst/>
            <a:ahLst/>
            <a:cxnLst/>
            <a:rect l="l" t="t" r="r" b="b"/>
            <a:pathLst>
              <a:path w="283844" h="143510">
                <a:moveTo>
                  <a:pt x="283463" y="0"/>
                </a:moveTo>
                <a:lnTo>
                  <a:pt x="0" y="0"/>
                </a:lnTo>
                <a:lnTo>
                  <a:pt x="0" y="143256"/>
                </a:lnTo>
                <a:lnTo>
                  <a:pt x="283463" y="143256"/>
                </a:lnTo>
                <a:lnTo>
                  <a:pt x="283463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29055" y="1351787"/>
            <a:ext cx="180340" cy="143510"/>
          </a:xfrm>
          <a:custGeom>
            <a:avLst/>
            <a:gdLst/>
            <a:ahLst/>
            <a:cxnLst/>
            <a:rect l="l" t="t" r="r" b="b"/>
            <a:pathLst>
              <a:path w="180340" h="143509">
                <a:moveTo>
                  <a:pt x="179831" y="0"/>
                </a:moveTo>
                <a:lnTo>
                  <a:pt x="0" y="0"/>
                </a:lnTo>
                <a:lnTo>
                  <a:pt x="0" y="143255"/>
                </a:lnTo>
                <a:lnTo>
                  <a:pt x="179831" y="143255"/>
                </a:lnTo>
                <a:lnTo>
                  <a:pt x="179831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29055" y="1068323"/>
            <a:ext cx="29209" cy="143510"/>
          </a:xfrm>
          <a:custGeom>
            <a:avLst/>
            <a:gdLst/>
            <a:ahLst/>
            <a:cxnLst/>
            <a:rect l="l" t="t" r="r" b="b"/>
            <a:pathLst>
              <a:path w="29209" h="143509">
                <a:moveTo>
                  <a:pt x="28956" y="0"/>
                </a:moveTo>
                <a:lnTo>
                  <a:pt x="0" y="0"/>
                </a:lnTo>
                <a:lnTo>
                  <a:pt x="0" y="143256"/>
                </a:lnTo>
                <a:lnTo>
                  <a:pt x="28956" y="143256"/>
                </a:lnTo>
                <a:lnTo>
                  <a:pt x="28956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31264" y="3331463"/>
            <a:ext cx="1254760" cy="142240"/>
          </a:xfrm>
          <a:custGeom>
            <a:avLst/>
            <a:gdLst/>
            <a:ahLst/>
            <a:cxnLst/>
            <a:rect l="l" t="t" r="r" b="b"/>
            <a:pathLst>
              <a:path w="1254760" h="142239">
                <a:moveTo>
                  <a:pt x="1254252" y="0"/>
                </a:moveTo>
                <a:lnTo>
                  <a:pt x="0" y="0"/>
                </a:lnTo>
                <a:lnTo>
                  <a:pt x="0" y="141731"/>
                </a:lnTo>
                <a:lnTo>
                  <a:pt x="1254252" y="141731"/>
                </a:lnTo>
                <a:lnTo>
                  <a:pt x="1254252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18360" y="3047999"/>
            <a:ext cx="520065" cy="143510"/>
          </a:xfrm>
          <a:custGeom>
            <a:avLst/>
            <a:gdLst/>
            <a:ahLst/>
            <a:cxnLst/>
            <a:rect l="l" t="t" r="r" b="b"/>
            <a:pathLst>
              <a:path w="520064" h="143510">
                <a:moveTo>
                  <a:pt x="519683" y="0"/>
                </a:moveTo>
                <a:lnTo>
                  <a:pt x="0" y="0"/>
                </a:lnTo>
                <a:lnTo>
                  <a:pt x="0" y="143255"/>
                </a:lnTo>
                <a:lnTo>
                  <a:pt x="519683" y="143255"/>
                </a:lnTo>
                <a:lnTo>
                  <a:pt x="519683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53767" y="2766059"/>
            <a:ext cx="439420" cy="142240"/>
          </a:xfrm>
          <a:custGeom>
            <a:avLst/>
            <a:gdLst/>
            <a:ahLst/>
            <a:cxnLst/>
            <a:rect l="l" t="t" r="r" b="b"/>
            <a:pathLst>
              <a:path w="439419" h="142239">
                <a:moveTo>
                  <a:pt x="438912" y="0"/>
                </a:moveTo>
                <a:lnTo>
                  <a:pt x="0" y="0"/>
                </a:lnTo>
                <a:lnTo>
                  <a:pt x="0" y="141731"/>
                </a:lnTo>
                <a:lnTo>
                  <a:pt x="438912" y="141731"/>
                </a:lnTo>
                <a:lnTo>
                  <a:pt x="438912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22475" y="2482595"/>
            <a:ext cx="245745" cy="143510"/>
          </a:xfrm>
          <a:custGeom>
            <a:avLst/>
            <a:gdLst/>
            <a:ahLst/>
            <a:cxnLst/>
            <a:rect l="l" t="t" r="r" b="b"/>
            <a:pathLst>
              <a:path w="245744" h="143510">
                <a:moveTo>
                  <a:pt x="245363" y="0"/>
                </a:moveTo>
                <a:lnTo>
                  <a:pt x="0" y="0"/>
                </a:lnTo>
                <a:lnTo>
                  <a:pt x="0" y="143256"/>
                </a:lnTo>
                <a:lnTo>
                  <a:pt x="245363" y="143256"/>
                </a:lnTo>
                <a:lnTo>
                  <a:pt x="245363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84960" y="2199131"/>
            <a:ext cx="201295" cy="143510"/>
          </a:xfrm>
          <a:custGeom>
            <a:avLst/>
            <a:gdLst/>
            <a:ahLst/>
            <a:cxnLst/>
            <a:rect l="l" t="t" r="r" b="b"/>
            <a:pathLst>
              <a:path w="201294" h="143510">
                <a:moveTo>
                  <a:pt x="201167" y="0"/>
                </a:moveTo>
                <a:lnTo>
                  <a:pt x="0" y="0"/>
                </a:lnTo>
                <a:lnTo>
                  <a:pt x="0" y="143256"/>
                </a:lnTo>
                <a:lnTo>
                  <a:pt x="201167" y="143256"/>
                </a:lnTo>
                <a:lnTo>
                  <a:pt x="201167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08532" y="1917191"/>
            <a:ext cx="74930" cy="143510"/>
          </a:xfrm>
          <a:custGeom>
            <a:avLst/>
            <a:gdLst/>
            <a:ahLst/>
            <a:cxnLst/>
            <a:rect l="l" t="t" r="r" b="b"/>
            <a:pathLst>
              <a:path w="74930" h="143510">
                <a:moveTo>
                  <a:pt x="74676" y="0"/>
                </a:moveTo>
                <a:lnTo>
                  <a:pt x="0" y="0"/>
                </a:lnTo>
                <a:lnTo>
                  <a:pt x="0" y="143256"/>
                </a:lnTo>
                <a:lnTo>
                  <a:pt x="74676" y="143256"/>
                </a:lnTo>
                <a:lnTo>
                  <a:pt x="74676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12519" y="1633727"/>
            <a:ext cx="40005" cy="143510"/>
          </a:xfrm>
          <a:custGeom>
            <a:avLst/>
            <a:gdLst/>
            <a:ahLst/>
            <a:cxnLst/>
            <a:rect l="l" t="t" r="r" b="b"/>
            <a:pathLst>
              <a:path w="40005" h="143510">
                <a:moveTo>
                  <a:pt x="39624" y="0"/>
                </a:moveTo>
                <a:lnTo>
                  <a:pt x="0" y="0"/>
                </a:lnTo>
                <a:lnTo>
                  <a:pt x="0" y="143256"/>
                </a:lnTo>
                <a:lnTo>
                  <a:pt x="39624" y="143256"/>
                </a:lnTo>
                <a:lnTo>
                  <a:pt x="39624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08888" y="1351787"/>
            <a:ext cx="22860" cy="143510"/>
          </a:xfrm>
          <a:custGeom>
            <a:avLst/>
            <a:gdLst/>
            <a:ahLst/>
            <a:cxnLst/>
            <a:rect l="l" t="t" r="r" b="b"/>
            <a:pathLst>
              <a:path w="22859" h="143509">
                <a:moveTo>
                  <a:pt x="22859" y="0"/>
                </a:moveTo>
                <a:lnTo>
                  <a:pt x="0" y="0"/>
                </a:lnTo>
                <a:lnTo>
                  <a:pt x="0" y="143255"/>
                </a:lnTo>
                <a:lnTo>
                  <a:pt x="22859" y="143255"/>
                </a:lnTo>
                <a:lnTo>
                  <a:pt x="22859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58011" y="1068323"/>
            <a:ext cx="1905" cy="143510"/>
          </a:xfrm>
          <a:custGeom>
            <a:avLst/>
            <a:gdLst/>
            <a:ahLst/>
            <a:cxnLst/>
            <a:rect l="l" t="t" r="r" b="b"/>
            <a:pathLst>
              <a:path w="1905" h="143509">
                <a:moveTo>
                  <a:pt x="1524" y="0"/>
                </a:moveTo>
                <a:lnTo>
                  <a:pt x="0" y="0"/>
                </a:lnTo>
                <a:lnTo>
                  <a:pt x="0" y="143256"/>
                </a:lnTo>
                <a:lnTo>
                  <a:pt x="1524" y="143256"/>
                </a:lnTo>
                <a:lnTo>
                  <a:pt x="1524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85516" y="3331463"/>
            <a:ext cx="7620" cy="142240"/>
          </a:xfrm>
          <a:custGeom>
            <a:avLst/>
            <a:gdLst/>
            <a:ahLst/>
            <a:cxnLst/>
            <a:rect l="l" t="t" r="r" b="b"/>
            <a:pathLst>
              <a:path w="7619" h="142239">
                <a:moveTo>
                  <a:pt x="7619" y="0"/>
                </a:moveTo>
                <a:lnTo>
                  <a:pt x="0" y="0"/>
                </a:lnTo>
                <a:lnTo>
                  <a:pt x="0" y="141731"/>
                </a:lnTo>
                <a:lnTo>
                  <a:pt x="7619" y="141731"/>
                </a:lnTo>
                <a:lnTo>
                  <a:pt x="7619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38044" y="3047999"/>
            <a:ext cx="35560" cy="143510"/>
          </a:xfrm>
          <a:custGeom>
            <a:avLst/>
            <a:gdLst/>
            <a:ahLst/>
            <a:cxnLst/>
            <a:rect l="l" t="t" r="r" b="b"/>
            <a:pathLst>
              <a:path w="35560" h="143510">
                <a:moveTo>
                  <a:pt x="35051" y="0"/>
                </a:moveTo>
                <a:lnTo>
                  <a:pt x="0" y="0"/>
                </a:lnTo>
                <a:lnTo>
                  <a:pt x="0" y="143255"/>
                </a:lnTo>
                <a:lnTo>
                  <a:pt x="35051" y="143255"/>
                </a:lnTo>
                <a:lnTo>
                  <a:pt x="35051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92679" y="2766059"/>
            <a:ext cx="45720" cy="142240"/>
          </a:xfrm>
          <a:custGeom>
            <a:avLst/>
            <a:gdLst/>
            <a:ahLst/>
            <a:cxnLst/>
            <a:rect l="l" t="t" r="r" b="b"/>
            <a:pathLst>
              <a:path w="45719" h="142239">
                <a:moveTo>
                  <a:pt x="45719" y="0"/>
                </a:moveTo>
                <a:lnTo>
                  <a:pt x="0" y="0"/>
                </a:lnTo>
                <a:lnTo>
                  <a:pt x="0" y="141731"/>
                </a:lnTo>
                <a:lnTo>
                  <a:pt x="45719" y="141731"/>
                </a:lnTo>
                <a:lnTo>
                  <a:pt x="45719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67839" y="2482595"/>
            <a:ext cx="30480" cy="143510"/>
          </a:xfrm>
          <a:custGeom>
            <a:avLst/>
            <a:gdLst/>
            <a:ahLst/>
            <a:cxnLst/>
            <a:rect l="l" t="t" r="r" b="b"/>
            <a:pathLst>
              <a:path w="30480" h="143510">
                <a:moveTo>
                  <a:pt x="30480" y="0"/>
                </a:moveTo>
                <a:lnTo>
                  <a:pt x="0" y="0"/>
                </a:lnTo>
                <a:lnTo>
                  <a:pt x="0" y="143256"/>
                </a:lnTo>
                <a:lnTo>
                  <a:pt x="30480" y="143256"/>
                </a:lnTo>
                <a:lnTo>
                  <a:pt x="3048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86127" y="2199131"/>
            <a:ext cx="24765" cy="143510"/>
          </a:xfrm>
          <a:custGeom>
            <a:avLst/>
            <a:gdLst/>
            <a:ahLst/>
            <a:cxnLst/>
            <a:rect l="l" t="t" r="r" b="b"/>
            <a:pathLst>
              <a:path w="24764" h="143510">
                <a:moveTo>
                  <a:pt x="24384" y="0"/>
                </a:moveTo>
                <a:lnTo>
                  <a:pt x="0" y="0"/>
                </a:lnTo>
                <a:lnTo>
                  <a:pt x="0" y="143256"/>
                </a:lnTo>
                <a:lnTo>
                  <a:pt x="24384" y="143256"/>
                </a:lnTo>
                <a:lnTo>
                  <a:pt x="2438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83208" y="1917191"/>
            <a:ext cx="10795" cy="143510"/>
          </a:xfrm>
          <a:custGeom>
            <a:avLst/>
            <a:gdLst/>
            <a:ahLst/>
            <a:cxnLst/>
            <a:rect l="l" t="t" r="r" b="b"/>
            <a:pathLst>
              <a:path w="10794" h="143510">
                <a:moveTo>
                  <a:pt x="10667" y="0"/>
                </a:moveTo>
                <a:lnTo>
                  <a:pt x="0" y="0"/>
                </a:lnTo>
                <a:lnTo>
                  <a:pt x="0" y="143256"/>
                </a:lnTo>
                <a:lnTo>
                  <a:pt x="10667" y="143256"/>
                </a:lnTo>
                <a:lnTo>
                  <a:pt x="10667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52144" y="1633727"/>
            <a:ext cx="6350" cy="143510"/>
          </a:xfrm>
          <a:custGeom>
            <a:avLst/>
            <a:gdLst/>
            <a:ahLst/>
            <a:cxnLst/>
            <a:rect l="l" t="t" r="r" b="b"/>
            <a:pathLst>
              <a:path w="6350" h="143510">
                <a:moveTo>
                  <a:pt x="6096" y="0"/>
                </a:moveTo>
                <a:lnTo>
                  <a:pt x="0" y="0"/>
                </a:lnTo>
                <a:lnTo>
                  <a:pt x="0" y="143256"/>
                </a:lnTo>
                <a:lnTo>
                  <a:pt x="6096" y="143256"/>
                </a:lnTo>
                <a:lnTo>
                  <a:pt x="6096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31747" y="1351787"/>
            <a:ext cx="1905" cy="143510"/>
          </a:xfrm>
          <a:custGeom>
            <a:avLst/>
            <a:gdLst/>
            <a:ahLst/>
            <a:cxnLst/>
            <a:rect l="l" t="t" r="r" b="b"/>
            <a:pathLst>
              <a:path w="1905" h="143509">
                <a:moveTo>
                  <a:pt x="1524" y="0"/>
                </a:moveTo>
                <a:lnTo>
                  <a:pt x="0" y="0"/>
                </a:lnTo>
                <a:lnTo>
                  <a:pt x="0" y="143255"/>
                </a:lnTo>
                <a:lnTo>
                  <a:pt x="1524" y="143255"/>
                </a:lnTo>
                <a:lnTo>
                  <a:pt x="152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59536" y="1068323"/>
            <a:ext cx="1905" cy="143510"/>
          </a:xfrm>
          <a:custGeom>
            <a:avLst/>
            <a:gdLst/>
            <a:ahLst/>
            <a:cxnLst/>
            <a:rect l="l" t="t" r="r" b="b"/>
            <a:pathLst>
              <a:path w="1905" h="143509">
                <a:moveTo>
                  <a:pt x="1523" y="0"/>
                </a:moveTo>
                <a:lnTo>
                  <a:pt x="0" y="0"/>
                </a:lnTo>
                <a:lnTo>
                  <a:pt x="0" y="143256"/>
                </a:lnTo>
                <a:lnTo>
                  <a:pt x="1523" y="143256"/>
                </a:lnTo>
                <a:lnTo>
                  <a:pt x="152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73095" y="3047999"/>
            <a:ext cx="1905" cy="143510"/>
          </a:xfrm>
          <a:custGeom>
            <a:avLst/>
            <a:gdLst/>
            <a:ahLst/>
            <a:cxnLst/>
            <a:rect l="l" t="t" r="r" b="b"/>
            <a:pathLst>
              <a:path w="1905" h="143510">
                <a:moveTo>
                  <a:pt x="1524" y="0"/>
                </a:moveTo>
                <a:lnTo>
                  <a:pt x="0" y="0"/>
                </a:lnTo>
                <a:lnTo>
                  <a:pt x="0" y="143255"/>
                </a:lnTo>
                <a:lnTo>
                  <a:pt x="1524" y="143255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438400" y="2766059"/>
            <a:ext cx="1905" cy="142240"/>
          </a:xfrm>
          <a:custGeom>
            <a:avLst/>
            <a:gdLst/>
            <a:ahLst/>
            <a:cxnLst/>
            <a:rect l="l" t="t" r="r" b="b"/>
            <a:pathLst>
              <a:path w="1905" h="142239">
                <a:moveTo>
                  <a:pt x="1524" y="0"/>
                </a:moveTo>
                <a:lnTo>
                  <a:pt x="0" y="0"/>
                </a:lnTo>
                <a:lnTo>
                  <a:pt x="0" y="141731"/>
                </a:lnTo>
                <a:lnTo>
                  <a:pt x="1524" y="141731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98320" y="2482595"/>
            <a:ext cx="1905" cy="143510"/>
          </a:xfrm>
          <a:custGeom>
            <a:avLst/>
            <a:gdLst/>
            <a:ahLst/>
            <a:cxnLst/>
            <a:rect l="l" t="t" r="r" b="b"/>
            <a:pathLst>
              <a:path w="1905" h="143510">
                <a:moveTo>
                  <a:pt x="1524" y="0"/>
                </a:moveTo>
                <a:lnTo>
                  <a:pt x="0" y="0"/>
                </a:lnTo>
                <a:lnTo>
                  <a:pt x="0" y="143256"/>
                </a:lnTo>
                <a:lnTo>
                  <a:pt x="1524" y="143256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10511" y="2199131"/>
            <a:ext cx="1905" cy="143510"/>
          </a:xfrm>
          <a:custGeom>
            <a:avLst/>
            <a:gdLst/>
            <a:ahLst/>
            <a:cxnLst/>
            <a:rect l="l" t="t" r="r" b="b"/>
            <a:pathLst>
              <a:path w="1905" h="143510">
                <a:moveTo>
                  <a:pt x="1524" y="0"/>
                </a:moveTo>
                <a:lnTo>
                  <a:pt x="0" y="0"/>
                </a:lnTo>
                <a:lnTo>
                  <a:pt x="0" y="143256"/>
                </a:lnTo>
                <a:lnTo>
                  <a:pt x="1524" y="143256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93875" y="1917191"/>
            <a:ext cx="1905" cy="143510"/>
          </a:xfrm>
          <a:custGeom>
            <a:avLst/>
            <a:gdLst/>
            <a:ahLst/>
            <a:cxnLst/>
            <a:rect l="l" t="t" r="r" b="b"/>
            <a:pathLst>
              <a:path w="1905" h="143510">
                <a:moveTo>
                  <a:pt x="1524" y="0"/>
                </a:moveTo>
                <a:lnTo>
                  <a:pt x="0" y="0"/>
                </a:lnTo>
                <a:lnTo>
                  <a:pt x="0" y="143256"/>
                </a:lnTo>
                <a:lnTo>
                  <a:pt x="1524" y="143256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58239" y="1633727"/>
            <a:ext cx="1905" cy="143510"/>
          </a:xfrm>
          <a:custGeom>
            <a:avLst/>
            <a:gdLst/>
            <a:ahLst/>
            <a:cxnLst/>
            <a:rect l="l" t="t" r="r" b="b"/>
            <a:pathLst>
              <a:path w="1905" h="143510">
                <a:moveTo>
                  <a:pt x="1523" y="0"/>
                </a:moveTo>
                <a:lnTo>
                  <a:pt x="0" y="0"/>
                </a:lnTo>
                <a:lnTo>
                  <a:pt x="0" y="143256"/>
                </a:lnTo>
                <a:lnTo>
                  <a:pt x="1523" y="143256"/>
                </a:lnTo>
                <a:lnTo>
                  <a:pt x="152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33272" y="1351787"/>
            <a:ext cx="1905" cy="143510"/>
          </a:xfrm>
          <a:custGeom>
            <a:avLst/>
            <a:gdLst/>
            <a:ahLst/>
            <a:cxnLst/>
            <a:rect l="l" t="t" r="r" b="b"/>
            <a:pathLst>
              <a:path w="1905" h="143509">
                <a:moveTo>
                  <a:pt x="1524" y="0"/>
                </a:moveTo>
                <a:lnTo>
                  <a:pt x="0" y="0"/>
                </a:lnTo>
                <a:lnTo>
                  <a:pt x="0" y="143255"/>
                </a:lnTo>
                <a:lnTo>
                  <a:pt x="1524" y="143255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29055" y="998219"/>
            <a:ext cx="0" cy="2545080"/>
          </a:xfrm>
          <a:custGeom>
            <a:avLst/>
            <a:gdLst/>
            <a:ahLst/>
            <a:cxnLst/>
            <a:rect l="l" t="t" r="r" b="b"/>
            <a:pathLst>
              <a:path h="2545079">
                <a:moveTo>
                  <a:pt x="0" y="2545080"/>
                </a:moveTo>
                <a:lnTo>
                  <a:pt x="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204975" y="3351682"/>
            <a:ext cx="15176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42%</a:t>
            </a:r>
            <a:endParaRPr sz="5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398524" y="3068827"/>
            <a:ext cx="15176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70%</a:t>
            </a:r>
            <a:endParaRPr sz="5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16227" y="2786252"/>
            <a:ext cx="1517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70%</a:t>
            </a:r>
            <a:endParaRPr sz="5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00429" y="2503423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71%</a:t>
            </a:r>
            <a:endParaRPr sz="5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31519" y="2220594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77%</a:t>
            </a:r>
            <a:endParaRPr sz="5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283079" y="3351682"/>
            <a:ext cx="15176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58%</a:t>
            </a:r>
            <a:endParaRPr sz="5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303526" y="3068827"/>
            <a:ext cx="15176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28%</a:t>
            </a:r>
            <a:endParaRPr sz="5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098039" y="2786252"/>
            <a:ext cx="15176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27%</a:t>
            </a:r>
            <a:endParaRPr sz="5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569847" y="2503423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25%</a:t>
            </a:r>
            <a:endParaRPr sz="5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609725" y="2220594"/>
            <a:ext cx="15240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20%</a:t>
            </a:r>
            <a:endParaRPr sz="5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943762" y="1937765"/>
            <a:ext cx="37973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FFFFFF"/>
                </a:solidFill>
                <a:latin typeface="Arial"/>
                <a:cs typeface="Arial"/>
              </a:rPr>
              <a:t>82%</a:t>
            </a:r>
            <a:r>
              <a:rPr sz="500" spc="24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16%</a:t>
            </a:r>
            <a:endParaRPr sz="5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95908" y="1654809"/>
            <a:ext cx="31369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FFFFFF"/>
                </a:solidFill>
                <a:latin typeface="Arial"/>
                <a:cs typeface="Arial"/>
              </a:rPr>
              <a:t>86%</a:t>
            </a:r>
            <a:r>
              <a:rPr sz="50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12%</a:t>
            </a:r>
            <a:endParaRPr sz="5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43483" y="1371980"/>
            <a:ext cx="2533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35" dirty="0">
                <a:solidFill>
                  <a:srgbClr val="FFFFFF"/>
                </a:solidFill>
                <a:latin typeface="Arial"/>
                <a:cs typeface="Arial"/>
              </a:rPr>
              <a:t>88%11%</a:t>
            </a:r>
            <a:endParaRPr sz="5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84656" y="3591255"/>
            <a:ext cx="501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-</a:t>
            </a:r>
            <a:endParaRPr sz="6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629282" y="3591255"/>
            <a:ext cx="1562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200</a:t>
            </a:r>
            <a:endParaRPr sz="6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507107" y="3591255"/>
            <a:ext cx="1562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400</a:t>
            </a:r>
            <a:endParaRPr sz="6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3384930" y="3591255"/>
            <a:ext cx="1562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600</a:t>
            </a:r>
            <a:endParaRPr sz="6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02995" y="1089151"/>
            <a:ext cx="31369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" spc="-15" baseline="5555" dirty="0">
                <a:latin typeface="Arial"/>
                <a:cs typeface="Arial"/>
              </a:rPr>
              <a:t>&lt;10K</a:t>
            </a:r>
            <a:r>
              <a:rPr sz="750" spc="-7" baseline="5555" dirty="0">
                <a:latin typeface="Arial"/>
                <a:cs typeface="Arial"/>
              </a:rPr>
              <a:t> </a:t>
            </a:r>
            <a:r>
              <a:rPr sz="500" spc="-65" dirty="0">
                <a:solidFill>
                  <a:srgbClr val="FFFFFF"/>
                </a:solidFill>
                <a:latin typeface="Arial"/>
                <a:cs typeface="Arial"/>
              </a:rPr>
              <a:t>982%</a:t>
            </a:r>
            <a:endParaRPr sz="5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20979" y="3346500"/>
            <a:ext cx="15621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25" dirty="0">
                <a:latin typeface="Arial"/>
                <a:cs typeface="Arial"/>
              </a:rPr>
              <a:t>&gt;5M</a:t>
            </a:r>
            <a:endParaRPr sz="5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00557" y="3063646"/>
            <a:ext cx="17653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10" dirty="0">
                <a:latin typeface="Arial"/>
                <a:cs typeface="Arial"/>
              </a:rPr>
              <a:t>2-</a:t>
            </a:r>
            <a:r>
              <a:rPr sz="500" spc="-25" dirty="0">
                <a:latin typeface="Arial"/>
                <a:cs typeface="Arial"/>
              </a:rPr>
              <a:t>5M</a:t>
            </a:r>
            <a:endParaRPr sz="5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00557" y="2780791"/>
            <a:ext cx="17653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10" dirty="0">
                <a:latin typeface="Arial"/>
                <a:cs typeface="Arial"/>
              </a:rPr>
              <a:t>1-</a:t>
            </a:r>
            <a:r>
              <a:rPr sz="500" spc="-25" dirty="0">
                <a:latin typeface="Arial"/>
                <a:cs typeface="Arial"/>
              </a:rPr>
              <a:t>2M</a:t>
            </a:r>
            <a:endParaRPr sz="5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89000" y="2497277"/>
            <a:ext cx="28765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10" dirty="0">
                <a:latin typeface="Arial"/>
                <a:cs typeface="Arial"/>
              </a:rPr>
              <a:t>500K-</a:t>
            </a:r>
            <a:r>
              <a:rPr sz="500" spc="-25" dirty="0">
                <a:latin typeface="Arial"/>
                <a:cs typeface="Arial"/>
              </a:rPr>
              <a:t>1M</a:t>
            </a:r>
            <a:endParaRPr sz="5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73455" y="2214448"/>
            <a:ext cx="302895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dirty="0">
                <a:latin typeface="Arial"/>
                <a:cs typeface="Arial"/>
              </a:rPr>
              <a:t>200-</a:t>
            </a:r>
            <a:r>
              <a:rPr sz="500" spc="-20" dirty="0">
                <a:latin typeface="Arial"/>
                <a:cs typeface="Arial"/>
              </a:rPr>
              <a:t>500K</a:t>
            </a:r>
            <a:endParaRPr sz="5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3455" y="1931923"/>
            <a:ext cx="30289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latin typeface="Arial"/>
                <a:cs typeface="Arial"/>
              </a:rPr>
              <a:t>100-</a:t>
            </a:r>
            <a:r>
              <a:rPr sz="500" spc="-20" dirty="0">
                <a:latin typeface="Arial"/>
                <a:cs typeface="Arial"/>
              </a:rPr>
              <a:t>200K</a:t>
            </a:r>
            <a:endParaRPr sz="5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509727" y="1649094"/>
            <a:ext cx="26733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latin typeface="Arial"/>
                <a:cs typeface="Arial"/>
              </a:rPr>
              <a:t>50-</a:t>
            </a:r>
            <a:r>
              <a:rPr sz="500" spc="-20" dirty="0">
                <a:latin typeface="Arial"/>
                <a:cs typeface="Arial"/>
              </a:rPr>
              <a:t>100K</a:t>
            </a:r>
            <a:endParaRPr sz="5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46303" y="1366265"/>
            <a:ext cx="23114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latin typeface="Arial"/>
                <a:cs typeface="Arial"/>
              </a:rPr>
              <a:t>10-</a:t>
            </a:r>
            <a:r>
              <a:rPr sz="500" spc="-25" dirty="0">
                <a:latin typeface="Arial"/>
                <a:cs typeface="Arial"/>
              </a:rPr>
              <a:t>50K</a:t>
            </a:r>
            <a:endParaRPr sz="5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176777" y="3732682"/>
            <a:ext cx="261620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10" dirty="0">
                <a:latin typeface="Arial"/>
                <a:cs typeface="Arial"/>
              </a:rPr>
              <a:t>Tỷ</a:t>
            </a:r>
            <a:r>
              <a:rPr sz="500" spc="-20" dirty="0">
                <a:latin typeface="Arial"/>
                <a:cs typeface="Arial"/>
              </a:rPr>
              <a:t> đồng</a:t>
            </a:r>
            <a:endParaRPr sz="5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1248155" y="384962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45719" y="0"/>
                </a:moveTo>
                <a:lnTo>
                  <a:pt x="0" y="0"/>
                </a:lnTo>
                <a:lnTo>
                  <a:pt x="0" y="45719"/>
                </a:lnTo>
                <a:lnTo>
                  <a:pt x="45719" y="45719"/>
                </a:lnTo>
                <a:lnTo>
                  <a:pt x="45719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08404" y="3849623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3" y="0"/>
                </a:moveTo>
                <a:lnTo>
                  <a:pt x="0" y="0"/>
                </a:lnTo>
                <a:lnTo>
                  <a:pt x="0" y="45719"/>
                </a:lnTo>
                <a:lnTo>
                  <a:pt x="47243" y="45719"/>
                </a:lnTo>
                <a:lnTo>
                  <a:pt x="47243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1300733" y="3806748"/>
            <a:ext cx="7562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93395" algn="l"/>
              </a:tabLst>
            </a:pPr>
            <a:r>
              <a:rPr sz="600" spc="-10" dirty="0">
                <a:latin typeface="Arial"/>
                <a:cs typeface="Arial"/>
              </a:rPr>
              <a:t>Shopee</a:t>
            </a:r>
            <a:r>
              <a:rPr sz="600" dirty="0">
                <a:latin typeface="Arial"/>
                <a:cs typeface="Arial"/>
              </a:rPr>
              <a:t>	</a:t>
            </a:r>
            <a:r>
              <a:rPr sz="600" spc="-10" dirty="0">
                <a:latin typeface="Arial"/>
                <a:cs typeface="Arial"/>
              </a:rPr>
              <a:t>Lazada</a:t>
            </a:r>
            <a:endParaRPr sz="6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191511" y="3849623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3" y="0"/>
                </a:moveTo>
                <a:lnTo>
                  <a:pt x="0" y="0"/>
                </a:lnTo>
                <a:lnTo>
                  <a:pt x="0" y="45719"/>
                </a:lnTo>
                <a:lnTo>
                  <a:pt x="47243" y="45719"/>
                </a:lnTo>
                <a:lnTo>
                  <a:pt x="4724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2264791" y="3806748"/>
            <a:ext cx="145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latin typeface="Arial"/>
                <a:cs typeface="Arial"/>
              </a:rPr>
              <a:t>Tiki</a:t>
            </a:r>
            <a:endParaRPr sz="6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546604" y="384962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45719" y="0"/>
                </a:moveTo>
                <a:lnTo>
                  <a:pt x="0" y="0"/>
                </a:lnTo>
                <a:lnTo>
                  <a:pt x="0" y="45719"/>
                </a:lnTo>
                <a:lnTo>
                  <a:pt x="45719" y="45719"/>
                </a:lnTo>
                <a:lnTo>
                  <a:pt x="4571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2619248" y="3806748"/>
            <a:ext cx="24955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Sendo</a:t>
            </a:r>
            <a:endParaRPr sz="600">
              <a:latin typeface="Arial"/>
              <a:cs typeface="Arial"/>
            </a:endParaRPr>
          </a:p>
        </p:txBody>
      </p:sp>
      <p:pic>
        <p:nvPicPr>
          <p:cNvPr id="71" name="object 7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436" y="172577"/>
            <a:ext cx="618744" cy="124602"/>
          </a:xfrm>
          <a:prstGeom prst="rect">
            <a:avLst/>
          </a:prstGeom>
        </p:spPr>
      </p:pic>
      <p:sp>
        <p:nvSpPr>
          <p:cNvPr id="72" name="object 72"/>
          <p:cNvSpPr txBox="1"/>
          <p:nvPr/>
        </p:nvSpPr>
        <p:spPr>
          <a:xfrm>
            <a:off x="432003" y="4081373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1A1846"/>
                </a:solidFill>
                <a:latin typeface="Arial"/>
                <a:cs typeface="Arial"/>
              </a:rPr>
              <a:t>28</a:t>
            </a:r>
            <a:endParaRPr sz="600">
              <a:latin typeface="Arial"/>
              <a:cs typeface="Arial"/>
            </a:endParaRPr>
          </a:p>
        </p:txBody>
      </p:sp>
      <p:pic>
        <p:nvPicPr>
          <p:cNvPr id="73" name="object 7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78679" y="551687"/>
            <a:ext cx="521208" cy="519683"/>
          </a:xfrm>
          <a:prstGeom prst="rect">
            <a:avLst/>
          </a:prstGeom>
        </p:spPr>
      </p:pic>
      <p:sp>
        <p:nvSpPr>
          <p:cNvPr id="74" name="object 74"/>
          <p:cNvSpPr txBox="1"/>
          <p:nvPr/>
        </p:nvSpPr>
        <p:spPr>
          <a:xfrm>
            <a:off x="3846703" y="1156461"/>
            <a:ext cx="5632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Ghế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văn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phòng</a:t>
            </a:r>
            <a:endParaRPr sz="6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652009" y="1170177"/>
            <a:ext cx="593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Sofa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giường</a:t>
            </a:r>
            <a:r>
              <a:rPr sz="600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gấp</a:t>
            </a:r>
            <a:endParaRPr sz="6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5444997" y="1172031"/>
            <a:ext cx="57150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Bàn</a:t>
            </a:r>
            <a:r>
              <a:rPr sz="6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trang</a:t>
            </a:r>
            <a:r>
              <a:rPr sz="6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điểm</a:t>
            </a:r>
            <a:endParaRPr sz="6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3907916" y="1983993"/>
            <a:ext cx="5327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Tủ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giường</a:t>
            </a:r>
            <a:endParaRPr sz="6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4726940" y="1985517"/>
            <a:ext cx="42290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Bộ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bàn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học</a:t>
            </a:r>
            <a:endParaRPr sz="6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5558409" y="1987422"/>
            <a:ext cx="339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Ghế</a:t>
            </a:r>
            <a:r>
              <a:rPr sz="600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sofa</a:t>
            </a:r>
            <a:endParaRPr sz="6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692652" y="434339"/>
            <a:ext cx="2505710" cy="3584575"/>
          </a:xfrm>
          <a:custGeom>
            <a:avLst/>
            <a:gdLst/>
            <a:ahLst/>
            <a:cxnLst/>
            <a:rect l="l" t="t" r="r" b="b"/>
            <a:pathLst>
              <a:path w="2505710" h="3584575">
                <a:moveTo>
                  <a:pt x="0" y="150875"/>
                </a:moveTo>
                <a:lnTo>
                  <a:pt x="7693" y="103193"/>
                </a:lnTo>
                <a:lnTo>
                  <a:pt x="29114" y="61776"/>
                </a:lnTo>
                <a:lnTo>
                  <a:pt x="61776" y="29114"/>
                </a:lnTo>
                <a:lnTo>
                  <a:pt x="103193" y="7693"/>
                </a:lnTo>
                <a:lnTo>
                  <a:pt x="150875" y="0"/>
                </a:lnTo>
                <a:lnTo>
                  <a:pt x="2354580" y="0"/>
                </a:lnTo>
                <a:lnTo>
                  <a:pt x="2402262" y="7693"/>
                </a:lnTo>
                <a:lnTo>
                  <a:pt x="2443679" y="29114"/>
                </a:lnTo>
                <a:lnTo>
                  <a:pt x="2476341" y="61776"/>
                </a:lnTo>
                <a:lnTo>
                  <a:pt x="2497762" y="103193"/>
                </a:lnTo>
                <a:lnTo>
                  <a:pt x="2505456" y="150875"/>
                </a:lnTo>
                <a:lnTo>
                  <a:pt x="2505456" y="1600200"/>
                </a:lnTo>
                <a:lnTo>
                  <a:pt x="2497762" y="1647882"/>
                </a:lnTo>
                <a:lnTo>
                  <a:pt x="2476341" y="1689299"/>
                </a:lnTo>
                <a:lnTo>
                  <a:pt x="2443679" y="1721961"/>
                </a:lnTo>
                <a:lnTo>
                  <a:pt x="2402262" y="1743382"/>
                </a:lnTo>
                <a:lnTo>
                  <a:pt x="2354580" y="1751076"/>
                </a:lnTo>
                <a:lnTo>
                  <a:pt x="150875" y="1751076"/>
                </a:lnTo>
                <a:lnTo>
                  <a:pt x="103193" y="1743382"/>
                </a:lnTo>
                <a:lnTo>
                  <a:pt x="61776" y="1721961"/>
                </a:lnTo>
                <a:lnTo>
                  <a:pt x="29114" y="1689299"/>
                </a:lnTo>
                <a:lnTo>
                  <a:pt x="7693" y="1647882"/>
                </a:lnTo>
                <a:lnTo>
                  <a:pt x="0" y="1600200"/>
                </a:lnTo>
                <a:lnTo>
                  <a:pt x="0" y="150875"/>
                </a:lnTo>
                <a:close/>
              </a:path>
              <a:path w="2505710" h="3584575">
                <a:moveTo>
                  <a:pt x="0" y="1982851"/>
                </a:moveTo>
                <a:lnTo>
                  <a:pt x="7694" y="1935106"/>
                </a:lnTo>
                <a:lnTo>
                  <a:pt x="29122" y="1893652"/>
                </a:lnTo>
                <a:lnTo>
                  <a:pt x="61804" y="1860970"/>
                </a:lnTo>
                <a:lnTo>
                  <a:pt x="103258" y="1839542"/>
                </a:lnTo>
                <a:lnTo>
                  <a:pt x="151002" y="1831848"/>
                </a:lnTo>
                <a:lnTo>
                  <a:pt x="2354453" y="1831848"/>
                </a:lnTo>
                <a:lnTo>
                  <a:pt x="2402197" y="1839542"/>
                </a:lnTo>
                <a:lnTo>
                  <a:pt x="2443651" y="1860970"/>
                </a:lnTo>
                <a:lnTo>
                  <a:pt x="2476333" y="1893652"/>
                </a:lnTo>
                <a:lnTo>
                  <a:pt x="2497761" y="1935106"/>
                </a:lnTo>
                <a:lnTo>
                  <a:pt x="2505456" y="1982851"/>
                </a:lnTo>
                <a:lnTo>
                  <a:pt x="2505456" y="3433445"/>
                </a:lnTo>
                <a:lnTo>
                  <a:pt x="2497761" y="3481175"/>
                </a:lnTo>
                <a:lnTo>
                  <a:pt x="2476333" y="3522627"/>
                </a:lnTo>
                <a:lnTo>
                  <a:pt x="2443651" y="3555314"/>
                </a:lnTo>
                <a:lnTo>
                  <a:pt x="2402197" y="3576750"/>
                </a:lnTo>
                <a:lnTo>
                  <a:pt x="2354453" y="3584448"/>
                </a:lnTo>
                <a:lnTo>
                  <a:pt x="151002" y="3584448"/>
                </a:lnTo>
                <a:lnTo>
                  <a:pt x="103258" y="3576750"/>
                </a:lnTo>
                <a:lnTo>
                  <a:pt x="61804" y="3555314"/>
                </a:lnTo>
                <a:lnTo>
                  <a:pt x="29122" y="3522627"/>
                </a:lnTo>
                <a:lnTo>
                  <a:pt x="7694" y="3481175"/>
                </a:lnTo>
                <a:lnTo>
                  <a:pt x="0" y="3433445"/>
                </a:lnTo>
                <a:lnTo>
                  <a:pt x="0" y="1982851"/>
                </a:lnTo>
                <a:close/>
              </a:path>
            </a:pathLst>
          </a:custGeom>
          <a:ln w="6350">
            <a:solidFill>
              <a:srgbClr val="03125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4012438" y="2924301"/>
            <a:ext cx="1968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Nệm</a:t>
            </a:r>
            <a:endParaRPr sz="6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695571" y="2904489"/>
            <a:ext cx="5010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Ghế</a:t>
            </a:r>
            <a:r>
              <a:rPr sz="600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massage</a:t>
            </a:r>
            <a:endParaRPr sz="6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450204" y="2912490"/>
            <a:ext cx="593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Sofa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giường</a:t>
            </a:r>
            <a:r>
              <a:rPr sz="600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gấp</a:t>
            </a:r>
            <a:endParaRPr sz="6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907282" y="3784803"/>
            <a:ext cx="4667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Ghế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chủ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tịch</a:t>
            </a:r>
            <a:endParaRPr sz="600">
              <a:latin typeface="Arial"/>
              <a:cs typeface="Arial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4729353" y="3779316"/>
            <a:ext cx="44513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Bàn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ăn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cơm</a:t>
            </a:r>
            <a:endParaRPr sz="6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456682" y="3788460"/>
            <a:ext cx="5715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Bàn</a:t>
            </a:r>
            <a:r>
              <a:rPr sz="6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trang</a:t>
            </a:r>
            <a:r>
              <a:rPr sz="6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điểm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87" name="object 87"/>
          <p:cNvGrpSpPr/>
          <p:nvPr/>
        </p:nvGrpSpPr>
        <p:grpSpPr>
          <a:xfrm>
            <a:off x="2702051" y="551687"/>
            <a:ext cx="3304540" cy="3162300"/>
            <a:chOff x="2702051" y="551687"/>
            <a:chExt cx="3304540" cy="3162300"/>
          </a:xfrm>
        </p:grpSpPr>
        <p:pic>
          <p:nvPicPr>
            <p:cNvPr id="88" name="object 8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7483" y="570083"/>
              <a:ext cx="464496" cy="496689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66587" y="551687"/>
              <a:ext cx="519684" cy="515085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01439" y="1438655"/>
              <a:ext cx="521208" cy="521207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89347" y="1438655"/>
              <a:ext cx="519684" cy="52120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75731" y="1438655"/>
              <a:ext cx="519684" cy="52120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81627" y="2382011"/>
              <a:ext cx="521208" cy="519683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83251" y="2382011"/>
              <a:ext cx="521208" cy="519683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86400" y="2382011"/>
              <a:ext cx="519684" cy="519683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87723" y="3192779"/>
              <a:ext cx="521208" cy="521208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86300" y="3192779"/>
              <a:ext cx="521208" cy="521208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84875" y="3192779"/>
              <a:ext cx="519684" cy="521208"/>
            </a:xfrm>
            <a:prstGeom prst="rect">
              <a:avLst/>
            </a:prstGeom>
          </p:spPr>
        </p:pic>
        <p:sp>
          <p:nvSpPr>
            <p:cNvPr id="99" name="object 99"/>
            <p:cNvSpPr/>
            <p:nvPr/>
          </p:nvSpPr>
          <p:spPr>
            <a:xfrm>
              <a:off x="2702052" y="2065019"/>
              <a:ext cx="1011555" cy="1339215"/>
            </a:xfrm>
            <a:custGeom>
              <a:avLst/>
              <a:gdLst/>
              <a:ahLst/>
              <a:cxnLst/>
              <a:rect l="l" t="t" r="r" b="b"/>
              <a:pathLst>
                <a:path w="1011554" h="1339214">
                  <a:moveTo>
                    <a:pt x="50800" y="1005624"/>
                  </a:moveTo>
                  <a:lnTo>
                    <a:pt x="0" y="1005624"/>
                  </a:lnTo>
                  <a:lnTo>
                    <a:pt x="0" y="1018324"/>
                  </a:lnTo>
                  <a:lnTo>
                    <a:pt x="50800" y="1018324"/>
                  </a:lnTo>
                  <a:lnTo>
                    <a:pt x="50800" y="1005624"/>
                  </a:lnTo>
                  <a:close/>
                </a:path>
                <a:path w="1011554" h="1339214">
                  <a:moveTo>
                    <a:pt x="139700" y="1005624"/>
                  </a:moveTo>
                  <a:lnTo>
                    <a:pt x="88900" y="1005624"/>
                  </a:lnTo>
                  <a:lnTo>
                    <a:pt x="88900" y="1018324"/>
                  </a:lnTo>
                  <a:lnTo>
                    <a:pt x="139700" y="1018324"/>
                  </a:lnTo>
                  <a:lnTo>
                    <a:pt x="139700" y="1005624"/>
                  </a:lnTo>
                  <a:close/>
                </a:path>
                <a:path w="1011554" h="1339214">
                  <a:moveTo>
                    <a:pt x="228600" y="1005624"/>
                  </a:moveTo>
                  <a:lnTo>
                    <a:pt x="177800" y="1005624"/>
                  </a:lnTo>
                  <a:lnTo>
                    <a:pt x="177800" y="1018324"/>
                  </a:lnTo>
                  <a:lnTo>
                    <a:pt x="228600" y="1018324"/>
                  </a:lnTo>
                  <a:lnTo>
                    <a:pt x="228600" y="1005624"/>
                  </a:lnTo>
                  <a:close/>
                </a:path>
                <a:path w="1011554" h="1339214">
                  <a:moveTo>
                    <a:pt x="317500" y="1005624"/>
                  </a:moveTo>
                  <a:lnTo>
                    <a:pt x="266700" y="1005624"/>
                  </a:lnTo>
                  <a:lnTo>
                    <a:pt x="266700" y="1018324"/>
                  </a:lnTo>
                  <a:lnTo>
                    <a:pt x="317500" y="1018324"/>
                  </a:lnTo>
                  <a:lnTo>
                    <a:pt x="317500" y="1005624"/>
                  </a:lnTo>
                  <a:close/>
                </a:path>
                <a:path w="1011554" h="1339214">
                  <a:moveTo>
                    <a:pt x="352552" y="1326375"/>
                  </a:moveTo>
                  <a:lnTo>
                    <a:pt x="301752" y="1326375"/>
                  </a:lnTo>
                  <a:lnTo>
                    <a:pt x="301752" y="1339075"/>
                  </a:lnTo>
                  <a:lnTo>
                    <a:pt x="352552" y="1339075"/>
                  </a:lnTo>
                  <a:lnTo>
                    <a:pt x="352552" y="1326375"/>
                  </a:lnTo>
                  <a:close/>
                </a:path>
                <a:path w="1011554" h="1339214">
                  <a:moveTo>
                    <a:pt x="406400" y="1005624"/>
                  </a:moveTo>
                  <a:lnTo>
                    <a:pt x="355600" y="1005624"/>
                  </a:lnTo>
                  <a:lnTo>
                    <a:pt x="355600" y="1018324"/>
                  </a:lnTo>
                  <a:lnTo>
                    <a:pt x="406400" y="1018324"/>
                  </a:lnTo>
                  <a:lnTo>
                    <a:pt x="406400" y="1005624"/>
                  </a:lnTo>
                  <a:close/>
                </a:path>
                <a:path w="1011554" h="1339214">
                  <a:moveTo>
                    <a:pt x="441452" y="1326375"/>
                  </a:moveTo>
                  <a:lnTo>
                    <a:pt x="390652" y="1326375"/>
                  </a:lnTo>
                  <a:lnTo>
                    <a:pt x="390652" y="1339075"/>
                  </a:lnTo>
                  <a:lnTo>
                    <a:pt x="441452" y="1339075"/>
                  </a:lnTo>
                  <a:lnTo>
                    <a:pt x="441452" y="1326375"/>
                  </a:lnTo>
                  <a:close/>
                </a:path>
                <a:path w="1011554" h="1339214">
                  <a:moveTo>
                    <a:pt x="495300" y="1005624"/>
                  </a:moveTo>
                  <a:lnTo>
                    <a:pt x="444500" y="1005624"/>
                  </a:lnTo>
                  <a:lnTo>
                    <a:pt x="444500" y="1018324"/>
                  </a:lnTo>
                  <a:lnTo>
                    <a:pt x="495300" y="1018324"/>
                  </a:lnTo>
                  <a:lnTo>
                    <a:pt x="495300" y="1005624"/>
                  </a:lnTo>
                  <a:close/>
                </a:path>
                <a:path w="1011554" h="1339214">
                  <a:moveTo>
                    <a:pt x="504444" y="925830"/>
                  </a:moveTo>
                  <a:lnTo>
                    <a:pt x="491744" y="925830"/>
                  </a:lnTo>
                  <a:lnTo>
                    <a:pt x="491744" y="976630"/>
                  </a:lnTo>
                  <a:lnTo>
                    <a:pt x="504444" y="976630"/>
                  </a:lnTo>
                  <a:lnTo>
                    <a:pt x="504444" y="925830"/>
                  </a:lnTo>
                  <a:close/>
                </a:path>
                <a:path w="1011554" h="1339214">
                  <a:moveTo>
                    <a:pt x="504444" y="836930"/>
                  </a:moveTo>
                  <a:lnTo>
                    <a:pt x="491744" y="836930"/>
                  </a:lnTo>
                  <a:lnTo>
                    <a:pt x="491744" y="887730"/>
                  </a:lnTo>
                  <a:lnTo>
                    <a:pt x="504444" y="887730"/>
                  </a:lnTo>
                  <a:lnTo>
                    <a:pt x="504444" y="836930"/>
                  </a:lnTo>
                  <a:close/>
                </a:path>
                <a:path w="1011554" h="1339214">
                  <a:moveTo>
                    <a:pt x="504444" y="748030"/>
                  </a:moveTo>
                  <a:lnTo>
                    <a:pt x="491744" y="748030"/>
                  </a:lnTo>
                  <a:lnTo>
                    <a:pt x="491744" y="798830"/>
                  </a:lnTo>
                  <a:lnTo>
                    <a:pt x="504444" y="798830"/>
                  </a:lnTo>
                  <a:lnTo>
                    <a:pt x="504444" y="748030"/>
                  </a:lnTo>
                  <a:close/>
                </a:path>
                <a:path w="1011554" h="1339214">
                  <a:moveTo>
                    <a:pt x="504444" y="659130"/>
                  </a:moveTo>
                  <a:lnTo>
                    <a:pt x="491744" y="659130"/>
                  </a:lnTo>
                  <a:lnTo>
                    <a:pt x="491744" y="709930"/>
                  </a:lnTo>
                  <a:lnTo>
                    <a:pt x="504444" y="709930"/>
                  </a:lnTo>
                  <a:lnTo>
                    <a:pt x="504444" y="659130"/>
                  </a:lnTo>
                  <a:close/>
                </a:path>
                <a:path w="1011554" h="1339214">
                  <a:moveTo>
                    <a:pt x="504444" y="570230"/>
                  </a:moveTo>
                  <a:lnTo>
                    <a:pt x="491744" y="570230"/>
                  </a:lnTo>
                  <a:lnTo>
                    <a:pt x="491744" y="621030"/>
                  </a:lnTo>
                  <a:lnTo>
                    <a:pt x="504444" y="621030"/>
                  </a:lnTo>
                  <a:lnTo>
                    <a:pt x="504444" y="570230"/>
                  </a:lnTo>
                  <a:close/>
                </a:path>
                <a:path w="1011554" h="1339214">
                  <a:moveTo>
                    <a:pt x="504444" y="481330"/>
                  </a:moveTo>
                  <a:lnTo>
                    <a:pt x="491744" y="481330"/>
                  </a:lnTo>
                  <a:lnTo>
                    <a:pt x="491744" y="532130"/>
                  </a:lnTo>
                  <a:lnTo>
                    <a:pt x="504444" y="532130"/>
                  </a:lnTo>
                  <a:lnTo>
                    <a:pt x="504444" y="481330"/>
                  </a:lnTo>
                  <a:close/>
                </a:path>
                <a:path w="1011554" h="1339214">
                  <a:moveTo>
                    <a:pt x="504444" y="392430"/>
                  </a:moveTo>
                  <a:lnTo>
                    <a:pt x="491744" y="392430"/>
                  </a:lnTo>
                  <a:lnTo>
                    <a:pt x="491744" y="443230"/>
                  </a:lnTo>
                  <a:lnTo>
                    <a:pt x="504444" y="443230"/>
                  </a:lnTo>
                  <a:lnTo>
                    <a:pt x="504444" y="392430"/>
                  </a:lnTo>
                  <a:close/>
                </a:path>
                <a:path w="1011554" h="1339214">
                  <a:moveTo>
                    <a:pt x="504444" y="303530"/>
                  </a:moveTo>
                  <a:lnTo>
                    <a:pt x="491744" y="303530"/>
                  </a:lnTo>
                  <a:lnTo>
                    <a:pt x="491744" y="354330"/>
                  </a:lnTo>
                  <a:lnTo>
                    <a:pt x="504444" y="354330"/>
                  </a:lnTo>
                  <a:lnTo>
                    <a:pt x="504444" y="303530"/>
                  </a:lnTo>
                  <a:close/>
                </a:path>
                <a:path w="1011554" h="1339214">
                  <a:moveTo>
                    <a:pt x="504444" y="214630"/>
                  </a:moveTo>
                  <a:lnTo>
                    <a:pt x="491744" y="214630"/>
                  </a:lnTo>
                  <a:lnTo>
                    <a:pt x="491744" y="265430"/>
                  </a:lnTo>
                  <a:lnTo>
                    <a:pt x="504444" y="265430"/>
                  </a:lnTo>
                  <a:lnTo>
                    <a:pt x="504444" y="214630"/>
                  </a:lnTo>
                  <a:close/>
                </a:path>
                <a:path w="1011554" h="1339214">
                  <a:moveTo>
                    <a:pt x="504444" y="125730"/>
                  </a:moveTo>
                  <a:lnTo>
                    <a:pt x="491744" y="125730"/>
                  </a:lnTo>
                  <a:lnTo>
                    <a:pt x="491744" y="176530"/>
                  </a:lnTo>
                  <a:lnTo>
                    <a:pt x="504444" y="176530"/>
                  </a:lnTo>
                  <a:lnTo>
                    <a:pt x="504444" y="125730"/>
                  </a:lnTo>
                  <a:close/>
                </a:path>
                <a:path w="1011554" h="1339214">
                  <a:moveTo>
                    <a:pt x="504444" y="38100"/>
                  </a:moveTo>
                  <a:lnTo>
                    <a:pt x="499364" y="43180"/>
                  </a:lnTo>
                  <a:lnTo>
                    <a:pt x="499364" y="31750"/>
                  </a:lnTo>
                  <a:lnTo>
                    <a:pt x="494538" y="31750"/>
                  </a:lnTo>
                  <a:lnTo>
                    <a:pt x="491744" y="34544"/>
                  </a:lnTo>
                  <a:lnTo>
                    <a:pt x="491744" y="87630"/>
                  </a:lnTo>
                  <a:lnTo>
                    <a:pt x="504444" y="87630"/>
                  </a:lnTo>
                  <a:lnTo>
                    <a:pt x="504444" y="44450"/>
                  </a:lnTo>
                  <a:lnTo>
                    <a:pt x="504444" y="38100"/>
                  </a:lnTo>
                  <a:close/>
                </a:path>
                <a:path w="1011554" h="1339214">
                  <a:moveTo>
                    <a:pt x="530352" y="1326375"/>
                  </a:moveTo>
                  <a:lnTo>
                    <a:pt x="479552" y="1326375"/>
                  </a:lnTo>
                  <a:lnTo>
                    <a:pt x="479552" y="1339075"/>
                  </a:lnTo>
                  <a:lnTo>
                    <a:pt x="530352" y="1339075"/>
                  </a:lnTo>
                  <a:lnTo>
                    <a:pt x="530352" y="1326375"/>
                  </a:lnTo>
                  <a:close/>
                </a:path>
                <a:path w="1011554" h="1339214">
                  <a:moveTo>
                    <a:pt x="588251" y="31750"/>
                  </a:moveTo>
                  <a:lnTo>
                    <a:pt x="537464" y="31750"/>
                  </a:lnTo>
                  <a:lnTo>
                    <a:pt x="537464" y="44450"/>
                  </a:lnTo>
                  <a:lnTo>
                    <a:pt x="588251" y="44450"/>
                  </a:lnTo>
                  <a:lnTo>
                    <a:pt x="588251" y="31750"/>
                  </a:lnTo>
                  <a:close/>
                </a:path>
                <a:path w="1011554" h="1339214">
                  <a:moveTo>
                    <a:pt x="619239" y="1326375"/>
                  </a:moveTo>
                  <a:lnTo>
                    <a:pt x="568439" y="1326375"/>
                  </a:lnTo>
                  <a:lnTo>
                    <a:pt x="568439" y="1339075"/>
                  </a:lnTo>
                  <a:lnTo>
                    <a:pt x="619239" y="1339075"/>
                  </a:lnTo>
                  <a:lnTo>
                    <a:pt x="619239" y="1326375"/>
                  </a:lnTo>
                  <a:close/>
                </a:path>
                <a:path w="1011554" h="1339214">
                  <a:moveTo>
                    <a:pt x="642620" y="1260779"/>
                  </a:moveTo>
                  <a:lnTo>
                    <a:pt x="629920" y="1260779"/>
                  </a:lnTo>
                  <a:lnTo>
                    <a:pt x="629920" y="1311579"/>
                  </a:lnTo>
                  <a:lnTo>
                    <a:pt x="642620" y="1311579"/>
                  </a:lnTo>
                  <a:lnTo>
                    <a:pt x="642620" y="1260779"/>
                  </a:lnTo>
                  <a:close/>
                </a:path>
                <a:path w="1011554" h="1339214">
                  <a:moveTo>
                    <a:pt x="642620" y="1171879"/>
                  </a:moveTo>
                  <a:lnTo>
                    <a:pt x="629920" y="1171879"/>
                  </a:lnTo>
                  <a:lnTo>
                    <a:pt x="629920" y="1222679"/>
                  </a:lnTo>
                  <a:lnTo>
                    <a:pt x="642620" y="1222679"/>
                  </a:lnTo>
                  <a:lnTo>
                    <a:pt x="642620" y="1171879"/>
                  </a:lnTo>
                  <a:close/>
                </a:path>
                <a:path w="1011554" h="1339214">
                  <a:moveTo>
                    <a:pt x="642620" y="1082979"/>
                  </a:moveTo>
                  <a:lnTo>
                    <a:pt x="629920" y="1082979"/>
                  </a:lnTo>
                  <a:lnTo>
                    <a:pt x="629920" y="1133779"/>
                  </a:lnTo>
                  <a:lnTo>
                    <a:pt x="642620" y="1133779"/>
                  </a:lnTo>
                  <a:lnTo>
                    <a:pt x="642620" y="1082979"/>
                  </a:lnTo>
                  <a:close/>
                </a:path>
                <a:path w="1011554" h="1339214">
                  <a:moveTo>
                    <a:pt x="677164" y="31750"/>
                  </a:moveTo>
                  <a:lnTo>
                    <a:pt x="626351" y="31750"/>
                  </a:lnTo>
                  <a:lnTo>
                    <a:pt x="626351" y="44450"/>
                  </a:lnTo>
                  <a:lnTo>
                    <a:pt x="677164" y="44450"/>
                  </a:lnTo>
                  <a:lnTo>
                    <a:pt x="677164" y="31750"/>
                  </a:lnTo>
                  <a:close/>
                </a:path>
                <a:path w="1011554" h="1339214">
                  <a:moveTo>
                    <a:pt x="699770" y="1051306"/>
                  </a:moveTo>
                  <a:lnTo>
                    <a:pt x="648970" y="1051306"/>
                  </a:lnTo>
                  <a:lnTo>
                    <a:pt x="648970" y="1064006"/>
                  </a:lnTo>
                  <a:lnTo>
                    <a:pt x="699770" y="1064006"/>
                  </a:lnTo>
                  <a:lnTo>
                    <a:pt x="699770" y="1051306"/>
                  </a:lnTo>
                  <a:close/>
                </a:path>
                <a:path w="1011554" h="1339214">
                  <a:moveTo>
                    <a:pt x="766064" y="31750"/>
                  </a:moveTo>
                  <a:lnTo>
                    <a:pt x="715264" y="31750"/>
                  </a:lnTo>
                  <a:lnTo>
                    <a:pt x="715264" y="44450"/>
                  </a:lnTo>
                  <a:lnTo>
                    <a:pt x="766064" y="44450"/>
                  </a:lnTo>
                  <a:lnTo>
                    <a:pt x="766064" y="31750"/>
                  </a:lnTo>
                  <a:close/>
                </a:path>
                <a:path w="1011554" h="1339214">
                  <a:moveTo>
                    <a:pt x="788670" y="1051306"/>
                  </a:moveTo>
                  <a:lnTo>
                    <a:pt x="737870" y="1051306"/>
                  </a:lnTo>
                  <a:lnTo>
                    <a:pt x="737870" y="1064006"/>
                  </a:lnTo>
                  <a:lnTo>
                    <a:pt x="788670" y="1064006"/>
                  </a:lnTo>
                  <a:lnTo>
                    <a:pt x="788670" y="1051306"/>
                  </a:lnTo>
                  <a:close/>
                </a:path>
                <a:path w="1011554" h="1339214">
                  <a:moveTo>
                    <a:pt x="854964" y="31750"/>
                  </a:moveTo>
                  <a:lnTo>
                    <a:pt x="804164" y="31750"/>
                  </a:lnTo>
                  <a:lnTo>
                    <a:pt x="804164" y="44450"/>
                  </a:lnTo>
                  <a:lnTo>
                    <a:pt x="854964" y="44450"/>
                  </a:lnTo>
                  <a:lnTo>
                    <a:pt x="854964" y="31750"/>
                  </a:lnTo>
                  <a:close/>
                </a:path>
                <a:path w="1011554" h="1339214">
                  <a:moveTo>
                    <a:pt x="877570" y="1051306"/>
                  </a:moveTo>
                  <a:lnTo>
                    <a:pt x="826770" y="1051306"/>
                  </a:lnTo>
                  <a:lnTo>
                    <a:pt x="826770" y="1064006"/>
                  </a:lnTo>
                  <a:lnTo>
                    <a:pt x="877570" y="1064006"/>
                  </a:lnTo>
                  <a:lnTo>
                    <a:pt x="877570" y="1051306"/>
                  </a:lnTo>
                  <a:close/>
                </a:path>
                <a:path w="1011554" h="1339214">
                  <a:moveTo>
                    <a:pt x="970661" y="1057656"/>
                  </a:moveTo>
                  <a:lnTo>
                    <a:pt x="894461" y="1019556"/>
                  </a:lnTo>
                  <a:lnTo>
                    <a:pt x="894461" y="1095756"/>
                  </a:lnTo>
                  <a:lnTo>
                    <a:pt x="970661" y="1057656"/>
                  </a:lnTo>
                  <a:close/>
                </a:path>
                <a:path w="1011554" h="1339214">
                  <a:moveTo>
                    <a:pt x="1011047" y="38100"/>
                  </a:moveTo>
                  <a:lnTo>
                    <a:pt x="998347" y="31750"/>
                  </a:lnTo>
                  <a:lnTo>
                    <a:pt x="934847" y="0"/>
                  </a:lnTo>
                  <a:lnTo>
                    <a:pt x="934847" y="31750"/>
                  </a:lnTo>
                  <a:lnTo>
                    <a:pt x="893064" y="31750"/>
                  </a:lnTo>
                  <a:lnTo>
                    <a:pt x="893064" y="44450"/>
                  </a:lnTo>
                  <a:lnTo>
                    <a:pt x="934847" y="44450"/>
                  </a:lnTo>
                  <a:lnTo>
                    <a:pt x="934847" y="76200"/>
                  </a:lnTo>
                  <a:lnTo>
                    <a:pt x="998347" y="44450"/>
                  </a:lnTo>
                  <a:lnTo>
                    <a:pt x="1011047" y="3810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0" name="object 100"/>
          <p:cNvSpPr txBox="1"/>
          <p:nvPr/>
        </p:nvSpPr>
        <p:spPr>
          <a:xfrm>
            <a:off x="784656" y="185165"/>
            <a:ext cx="5279390" cy="6584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83205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THỐNG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75" dirty="0">
                <a:solidFill>
                  <a:srgbClr val="1A1846"/>
                </a:solidFill>
                <a:latin typeface="Arial"/>
                <a:cs typeface="Arial"/>
              </a:rPr>
              <a:t>KÊ</a:t>
            </a:r>
            <a:r>
              <a:rPr sz="800" b="1" spc="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PHÂN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KHÚC</a:t>
            </a:r>
            <a:r>
              <a:rPr sz="800" b="1" spc="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GIÁ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&amp;</a:t>
            </a:r>
            <a:r>
              <a:rPr sz="800" b="1" spc="2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1A1846"/>
                </a:solidFill>
                <a:latin typeface="Arial"/>
                <a:cs typeface="Arial"/>
              </a:rPr>
              <a:t>SẢN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PHẨM</a:t>
            </a:r>
            <a:r>
              <a:rPr sz="800" b="1" spc="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NỔI</a:t>
            </a:r>
            <a:r>
              <a:rPr sz="800" b="1" spc="2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BẬT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R="2524125" algn="ctr">
              <a:lnSpc>
                <a:spcPct val="100000"/>
              </a:lnSpc>
              <a:spcBef>
                <a:spcPts val="700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Thống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dòng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nổi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bật</a:t>
            </a:r>
            <a:endParaRPr sz="800">
              <a:latin typeface="Arial"/>
              <a:cs typeface="Arial"/>
            </a:endParaRPr>
          </a:p>
          <a:p>
            <a:pPr marR="2525395" algn="ctr">
              <a:lnSpc>
                <a:spcPct val="100000"/>
              </a:lnSpc>
              <a:spcBef>
                <a:spcPts val="13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b="1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nhóm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Nội</a:t>
            </a:r>
            <a:r>
              <a:rPr sz="800" b="1" spc="8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35" dirty="0">
                <a:solidFill>
                  <a:srgbClr val="FA5F27"/>
                </a:solidFill>
                <a:latin typeface="Arial"/>
                <a:cs typeface="Arial"/>
              </a:rPr>
              <a:t>thất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01" name="object 10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46291" y="163067"/>
            <a:ext cx="45720" cy="181355"/>
          </a:xfrm>
          <a:prstGeom prst="rect">
            <a:avLst/>
          </a:prstGeom>
        </p:spPr>
      </p:pic>
      <p:sp>
        <p:nvSpPr>
          <p:cNvPr id="102" name="object 102"/>
          <p:cNvSpPr txBox="1"/>
          <p:nvPr/>
        </p:nvSpPr>
        <p:spPr>
          <a:xfrm>
            <a:off x="4138676" y="4079544"/>
            <a:ext cx="20491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TÍCH NGÀNH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HÀNG TIỀM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NĂNG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TĂNG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400" y="3282695"/>
            <a:ext cx="48895" cy="117475"/>
          </a:xfrm>
          <a:custGeom>
            <a:avLst/>
            <a:gdLst/>
            <a:ahLst/>
            <a:cxnLst/>
            <a:rect l="l" t="t" r="r" b="b"/>
            <a:pathLst>
              <a:path w="48894" h="117475">
                <a:moveTo>
                  <a:pt x="48768" y="0"/>
                </a:moveTo>
                <a:lnTo>
                  <a:pt x="0" y="0"/>
                </a:lnTo>
                <a:lnTo>
                  <a:pt x="0" y="117348"/>
                </a:lnTo>
                <a:lnTo>
                  <a:pt x="48768" y="117348"/>
                </a:lnTo>
                <a:lnTo>
                  <a:pt x="48768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4400" y="914399"/>
            <a:ext cx="143510" cy="119380"/>
          </a:xfrm>
          <a:custGeom>
            <a:avLst/>
            <a:gdLst/>
            <a:ahLst/>
            <a:cxnLst/>
            <a:rect l="l" t="t" r="r" b="b"/>
            <a:pathLst>
              <a:path w="143509" h="119380">
                <a:moveTo>
                  <a:pt x="143256" y="0"/>
                </a:moveTo>
                <a:lnTo>
                  <a:pt x="0" y="0"/>
                </a:lnTo>
                <a:lnTo>
                  <a:pt x="0" y="118871"/>
                </a:lnTo>
                <a:lnTo>
                  <a:pt x="143256" y="118871"/>
                </a:lnTo>
                <a:lnTo>
                  <a:pt x="143256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3167" y="3282695"/>
            <a:ext cx="96520" cy="117475"/>
          </a:xfrm>
          <a:custGeom>
            <a:avLst/>
            <a:gdLst/>
            <a:ahLst/>
            <a:cxnLst/>
            <a:rect l="l" t="t" r="r" b="b"/>
            <a:pathLst>
              <a:path w="96519" h="117475">
                <a:moveTo>
                  <a:pt x="96012" y="0"/>
                </a:moveTo>
                <a:lnTo>
                  <a:pt x="0" y="0"/>
                </a:lnTo>
                <a:lnTo>
                  <a:pt x="0" y="117348"/>
                </a:lnTo>
                <a:lnTo>
                  <a:pt x="96012" y="117348"/>
                </a:lnTo>
                <a:lnTo>
                  <a:pt x="96012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40635" y="2394203"/>
            <a:ext cx="579120" cy="119380"/>
          </a:xfrm>
          <a:custGeom>
            <a:avLst/>
            <a:gdLst/>
            <a:ahLst/>
            <a:cxnLst/>
            <a:rect l="l" t="t" r="r" b="b"/>
            <a:pathLst>
              <a:path w="579119" h="119380">
                <a:moveTo>
                  <a:pt x="579119" y="0"/>
                </a:moveTo>
                <a:lnTo>
                  <a:pt x="0" y="0"/>
                </a:lnTo>
                <a:lnTo>
                  <a:pt x="0" y="118872"/>
                </a:lnTo>
                <a:lnTo>
                  <a:pt x="579119" y="118872"/>
                </a:lnTo>
                <a:lnTo>
                  <a:pt x="579119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57655" y="914399"/>
            <a:ext cx="41275" cy="119380"/>
          </a:xfrm>
          <a:custGeom>
            <a:avLst/>
            <a:gdLst/>
            <a:ahLst/>
            <a:cxnLst/>
            <a:rect l="l" t="t" r="r" b="b"/>
            <a:pathLst>
              <a:path w="41275" h="119380">
                <a:moveTo>
                  <a:pt x="41147" y="0"/>
                </a:moveTo>
                <a:lnTo>
                  <a:pt x="0" y="0"/>
                </a:lnTo>
                <a:lnTo>
                  <a:pt x="0" y="118871"/>
                </a:lnTo>
                <a:lnTo>
                  <a:pt x="41147" y="118871"/>
                </a:lnTo>
                <a:lnTo>
                  <a:pt x="41147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59180" y="3282695"/>
            <a:ext cx="30480" cy="117475"/>
          </a:xfrm>
          <a:custGeom>
            <a:avLst/>
            <a:gdLst/>
            <a:ahLst/>
            <a:cxnLst/>
            <a:rect l="l" t="t" r="r" b="b"/>
            <a:pathLst>
              <a:path w="30480" h="117475">
                <a:moveTo>
                  <a:pt x="30479" y="0"/>
                </a:moveTo>
                <a:lnTo>
                  <a:pt x="0" y="0"/>
                </a:lnTo>
                <a:lnTo>
                  <a:pt x="0" y="117348"/>
                </a:lnTo>
                <a:lnTo>
                  <a:pt x="30479" y="117348"/>
                </a:lnTo>
                <a:lnTo>
                  <a:pt x="30479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86483" y="2985515"/>
            <a:ext cx="1905" cy="119380"/>
          </a:xfrm>
          <a:custGeom>
            <a:avLst/>
            <a:gdLst/>
            <a:ahLst/>
            <a:cxnLst/>
            <a:rect l="l" t="t" r="r" b="b"/>
            <a:pathLst>
              <a:path w="1905" h="119380">
                <a:moveTo>
                  <a:pt x="1524" y="0"/>
                </a:moveTo>
                <a:lnTo>
                  <a:pt x="0" y="0"/>
                </a:lnTo>
                <a:lnTo>
                  <a:pt x="0" y="118872"/>
                </a:lnTo>
                <a:lnTo>
                  <a:pt x="1524" y="118872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75204" y="2689859"/>
            <a:ext cx="1905" cy="119380"/>
          </a:xfrm>
          <a:custGeom>
            <a:avLst/>
            <a:gdLst/>
            <a:ahLst/>
            <a:cxnLst/>
            <a:rect l="l" t="t" r="r" b="b"/>
            <a:pathLst>
              <a:path w="1905" h="119380">
                <a:moveTo>
                  <a:pt x="1523" y="0"/>
                </a:moveTo>
                <a:lnTo>
                  <a:pt x="0" y="0"/>
                </a:lnTo>
                <a:lnTo>
                  <a:pt x="0" y="118872"/>
                </a:lnTo>
                <a:lnTo>
                  <a:pt x="1523" y="118872"/>
                </a:lnTo>
                <a:lnTo>
                  <a:pt x="152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19755" y="2394203"/>
            <a:ext cx="1905" cy="119380"/>
          </a:xfrm>
          <a:custGeom>
            <a:avLst/>
            <a:gdLst/>
            <a:ahLst/>
            <a:cxnLst/>
            <a:rect l="l" t="t" r="r" b="b"/>
            <a:pathLst>
              <a:path w="1905" h="119380">
                <a:moveTo>
                  <a:pt x="1524" y="0"/>
                </a:moveTo>
                <a:lnTo>
                  <a:pt x="0" y="0"/>
                </a:lnTo>
                <a:lnTo>
                  <a:pt x="0" y="118872"/>
                </a:lnTo>
                <a:lnTo>
                  <a:pt x="1524" y="118872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30195" y="2098547"/>
            <a:ext cx="1905" cy="119380"/>
          </a:xfrm>
          <a:custGeom>
            <a:avLst/>
            <a:gdLst/>
            <a:ahLst/>
            <a:cxnLst/>
            <a:rect l="l" t="t" r="r" b="b"/>
            <a:pathLst>
              <a:path w="1905" h="119380">
                <a:moveTo>
                  <a:pt x="1524" y="0"/>
                </a:moveTo>
                <a:lnTo>
                  <a:pt x="0" y="0"/>
                </a:lnTo>
                <a:lnTo>
                  <a:pt x="0" y="118872"/>
                </a:lnTo>
                <a:lnTo>
                  <a:pt x="1524" y="118872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73579" y="1802891"/>
            <a:ext cx="1905" cy="117475"/>
          </a:xfrm>
          <a:custGeom>
            <a:avLst/>
            <a:gdLst/>
            <a:ahLst/>
            <a:cxnLst/>
            <a:rect l="l" t="t" r="r" b="b"/>
            <a:pathLst>
              <a:path w="1905" h="117475">
                <a:moveTo>
                  <a:pt x="1524" y="0"/>
                </a:moveTo>
                <a:lnTo>
                  <a:pt x="0" y="0"/>
                </a:lnTo>
                <a:lnTo>
                  <a:pt x="0" y="117348"/>
                </a:lnTo>
                <a:lnTo>
                  <a:pt x="1524" y="117348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17192" y="1507235"/>
            <a:ext cx="1905" cy="117475"/>
          </a:xfrm>
          <a:custGeom>
            <a:avLst/>
            <a:gdLst/>
            <a:ahLst/>
            <a:cxnLst/>
            <a:rect l="l" t="t" r="r" b="b"/>
            <a:pathLst>
              <a:path w="1905" h="117475">
                <a:moveTo>
                  <a:pt x="1524" y="0"/>
                </a:moveTo>
                <a:lnTo>
                  <a:pt x="0" y="0"/>
                </a:lnTo>
                <a:lnTo>
                  <a:pt x="0" y="117348"/>
                </a:lnTo>
                <a:lnTo>
                  <a:pt x="1524" y="117348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20467" y="1210055"/>
            <a:ext cx="1905" cy="119380"/>
          </a:xfrm>
          <a:custGeom>
            <a:avLst/>
            <a:gdLst/>
            <a:ahLst/>
            <a:cxnLst/>
            <a:rect l="l" t="t" r="r" b="b"/>
            <a:pathLst>
              <a:path w="1905" h="119380">
                <a:moveTo>
                  <a:pt x="1524" y="0"/>
                </a:moveTo>
                <a:lnTo>
                  <a:pt x="0" y="0"/>
                </a:lnTo>
                <a:lnTo>
                  <a:pt x="0" y="118872"/>
                </a:lnTo>
                <a:lnTo>
                  <a:pt x="1524" y="118872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98803" y="914399"/>
            <a:ext cx="1905" cy="119380"/>
          </a:xfrm>
          <a:custGeom>
            <a:avLst/>
            <a:gdLst/>
            <a:ahLst/>
            <a:cxnLst/>
            <a:rect l="l" t="t" r="r" b="b"/>
            <a:pathLst>
              <a:path w="1905" h="119380">
                <a:moveTo>
                  <a:pt x="1524" y="0"/>
                </a:moveTo>
                <a:lnTo>
                  <a:pt x="0" y="0"/>
                </a:lnTo>
                <a:lnTo>
                  <a:pt x="0" y="118871"/>
                </a:lnTo>
                <a:lnTo>
                  <a:pt x="1524" y="118871"/>
                </a:lnTo>
                <a:lnTo>
                  <a:pt x="1524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4400" y="826007"/>
            <a:ext cx="0" cy="2662555"/>
          </a:xfrm>
          <a:custGeom>
            <a:avLst/>
            <a:gdLst/>
            <a:ahLst/>
            <a:cxnLst/>
            <a:rect l="l" t="t" r="r" b="b"/>
            <a:pathLst>
              <a:path h="2662554">
                <a:moveTo>
                  <a:pt x="0" y="2662428"/>
                </a:moveTo>
                <a:lnTo>
                  <a:pt x="0" y="0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14400" y="2985515"/>
            <a:ext cx="467995" cy="119380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28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70%</a:t>
            </a:r>
            <a:endParaRPr sz="5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4400" y="2689859"/>
            <a:ext cx="1397635" cy="119380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75%</a:t>
            </a:r>
            <a:endParaRPr sz="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4400" y="2394203"/>
            <a:ext cx="1126490" cy="119380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66%</a:t>
            </a:r>
            <a:endParaRPr sz="5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4400" y="2098547"/>
            <a:ext cx="818515" cy="119380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58%</a:t>
            </a:r>
            <a:endParaRPr sz="5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4400" y="1802891"/>
            <a:ext cx="597535" cy="117475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09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56%</a:t>
            </a:r>
            <a:endParaRPr sz="5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4400" y="1507235"/>
            <a:ext cx="577850" cy="117475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09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58%</a:t>
            </a:r>
            <a:endParaRPr sz="5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14400" y="1210055"/>
            <a:ext cx="722630" cy="119380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55%</a:t>
            </a:r>
            <a:endParaRPr sz="5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82267" y="2985515"/>
            <a:ext cx="204470" cy="119380"/>
          </a:xfrm>
          <a:prstGeom prst="rect">
            <a:avLst/>
          </a:prstGeom>
          <a:solidFill>
            <a:srgbClr val="031258"/>
          </a:solidFill>
        </p:spPr>
        <p:txBody>
          <a:bodyPr vert="horz" wrap="square" lIns="0" tIns="22860" rIns="0" bIns="0" rtlCol="0">
            <a:spAutoFit/>
          </a:bodyPr>
          <a:lstStyle/>
          <a:p>
            <a:pPr marL="38735">
              <a:lnSpc>
                <a:spcPct val="100000"/>
              </a:lnSpc>
              <a:spcBef>
                <a:spcPts val="18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30%</a:t>
            </a:r>
            <a:endParaRPr sz="5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11907" y="2689859"/>
            <a:ext cx="463550" cy="119380"/>
          </a:xfrm>
          <a:prstGeom prst="rect">
            <a:avLst/>
          </a:prstGeom>
          <a:solidFill>
            <a:srgbClr val="031258"/>
          </a:solidFill>
        </p:spPr>
        <p:txBody>
          <a:bodyPr vert="horz" wrap="square" lIns="0" tIns="215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25%</a:t>
            </a:r>
            <a:endParaRPr sz="5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040635" y="2402839"/>
            <a:ext cx="57912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34%</a:t>
            </a:r>
            <a:endParaRPr sz="5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732788" y="2098547"/>
            <a:ext cx="597535" cy="119380"/>
          </a:xfrm>
          <a:prstGeom prst="rect">
            <a:avLst/>
          </a:prstGeom>
          <a:solidFill>
            <a:srgbClr val="031258"/>
          </a:solidFill>
        </p:spPr>
        <p:txBody>
          <a:bodyPr vert="horz" wrap="square" lIns="0" tIns="2159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7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42%</a:t>
            </a:r>
            <a:endParaRPr sz="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11808" y="1802891"/>
            <a:ext cx="462280" cy="117475"/>
          </a:xfrm>
          <a:prstGeom prst="rect">
            <a:avLst/>
          </a:prstGeom>
          <a:solidFill>
            <a:srgbClr val="031258"/>
          </a:solidFill>
        </p:spPr>
        <p:txBody>
          <a:bodyPr vert="horz" wrap="square" lIns="0" tIns="209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44%</a:t>
            </a:r>
            <a:endParaRPr sz="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491996" y="1507235"/>
            <a:ext cx="425450" cy="117475"/>
          </a:xfrm>
          <a:prstGeom prst="rect">
            <a:avLst/>
          </a:prstGeom>
          <a:solidFill>
            <a:srgbClr val="031258"/>
          </a:solidFill>
        </p:spPr>
        <p:txBody>
          <a:bodyPr vert="horz" wrap="square" lIns="0" tIns="209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42%</a:t>
            </a:r>
            <a:endParaRPr sz="5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636776" y="1210055"/>
            <a:ext cx="584200" cy="119380"/>
          </a:xfrm>
          <a:prstGeom prst="rect">
            <a:avLst/>
          </a:prstGeom>
          <a:solidFill>
            <a:srgbClr val="031258"/>
          </a:solidFill>
        </p:spPr>
        <p:txBody>
          <a:bodyPr vert="horz" wrap="square" lIns="0" tIns="222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45%</a:t>
            </a:r>
            <a:endParaRPr sz="5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69086" y="3536695"/>
            <a:ext cx="501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-</a:t>
            </a:r>
            <a:endParaRPr sz="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42085" y="3536695"/>
            <a:ext cx="1562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048636" y="3536695"/>
            <a:ext cx="1562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200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654935" y="3536695"/>
            <a:ext cx="1562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300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6394" y="3278835"/>
            <a:ext cx="4629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aseline="4629" dirty="0">
                <a:latin typeface="Arial"/>
                <a:cs typeface="Arial"/>
              </a:rPr>
              <a:t>&gt;5M</a:t>
            </a:r>
            <a:r>
              <a:rPr sz="900" spc="502" baseline="4629" dirty="0">
                <a:latin typeface="Arial"/>
                <a:cs typeface="Arial"/>
              </a:rPr>
              <a:t> </a:t>
            </a:r>
            <a:r>
              <a:rPr sz="500" spc="-40" dirty="0">
                <a:solidFill>
                  <a:srgbClr val="FFFFFF"/>
                </a:solidFill>
                <a:latin typeface="Arial"/>
                <a:cs typeface="Arial"/>
              </a:rPr>
              <a:t>28%54%</a:t>
            </a:r>
            <a:endParaRPr sz="5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52952" y="3536695"/>
            <a:ext cx="364490" cy="244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400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500" spc="-20" dirty="0">
                <a:latin typeface="Arial"/>
                <a:cs typeface="Arial"/>
              </a:rPr>
              <a:t>Tỷ</a:t>
            </a:r>
            <a:r>
              <a:rPr sz="500" spc="-10" dirty="0">
                <a:latin typeface="Arial"/>
                <a:cs typeface="Arial"/>
              </a:rPr>
              <a:t> </a:t>
            </a:r>
            <a:r>
              <a:rPr sz="500" spc="-20" dirty="0">
                <a:latin typeface="Arial"/>
                <a:cs typeface="Arial"/>
              </a:rPr>
              <a:t>đồng</a:t>
            </a:r>
            <a:endParaRPr sz="5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42010" y="2979521"/>
            <a:ext cx="20510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2-</a:t>
            </a:r>
            <a:r>
              <a:rPr sz="600" spc="-25" dirty="0">
                <a:latin typeface="Arial"/>
                <a:cs typeface="Arial"/>
              </a:rPr>
              <a:t>5M</a:t>
            </a:r>
            <a:endParaRPr sz="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42010" y="2683255"/>
            <a:ext cx="20510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1-</a:t>
            </a:r>
            <a:r>
              <a:rPr sz="600" spc="-25" dirty="0">
                <a:latin typeface="Arial"/>
                <a:cs typeface="Arial"/>
              </a:rPr>
              <a:t>2M</a:t>
            </a:r>
            <a:endParaRPr sz="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8203" y="2387345"/>
            <a:ext cx="339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500K-</a:t>
            </a:r>
            <a:r>
              <a:rPr sz="600" spc="-25" dirty="0">
                <a:latin typeface="Arial"/>
                <a:cs typeface="Arial"/>
              </a:rPr>
              <a:t>1M</a:t>
            </a:r>
            <a:endParaRPr sz="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89610" y="2091308"/>
            <a:ext cx="3587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200-</a:t>
            </a:r>
            <a:r>
              <a:rPr sz="600" spc="-20" dirty="0">
                <a:latin typeface="Arial"/>
                <a:cs typeface="Arial"/>
              </a:rPr>
              <a:t>500K</a:t>
            </a:r>
            <a:endParaRPr sz="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9610" y="1795398"/>
            <a:ext cx="3587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100-</a:t>
            </a:r>
            <a:r>
              <a:rPr sz="600" spc="-20" dirty="0">
                <a:latin typeface="Arial"/>
                <a:cs typeface="Arial"/>
              </a:rPr>
              <a:t>200K</a:t>
            </a:r>
            <a:endParaRPr sz="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33196" y="1499361"/>
            <a:ext cx="3143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50-</a:t>
            </a:r>
            <a:r>
              <a:rPr sz="600" spc="-20" dirty="0">
                <a:latin typeface="Arial"/>
                <a:cs typeface="Arial"/>
              </a:rPr>
              <a:t>100K</a:t>
            </a:r>
            <a:endParaRPr sz="6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6783" y="1203451"/>
            <a:ext cx="270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10-</a:t>
            </a:r>
            <a:r>
              <a:rPr sz="600" spc="-25" dirty="0">
                <a:latin typeface="Arial"/>
                <a:cs typeface="Arial"/>
              </a:rPr>
              <a:t>50K</a:t>
            </a:r>
            <a:endParaRPr sz="6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443227" y="3953255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45719" y="0"/>
                </a:moveTo>
                <a:lnTo>
                  <a:pt x="0" y="0"/>
                </a:lnTo>
                <a:lnTo>
                  <a:pt x="0" y="45720"/>
                </a:lnTo>
                <a:lnTo>
                  <a:pt x="45719" y="45720"/>
                </a:lnTo>
                <a:lnTo>
                  <a:pt x="45719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01951" y="3953255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20">
                <a:moveTo>
                  <a:pt x="45719" y="0"/>
                </a:moveTo>
                <a:lnTo>
                  <a:pt x="0" y="0"/>
                </a:lnTo>
                <a:lnTo>
                  <a:pt x="0" y="45720"/>
                </a:lnTo>
                <a:lnTo>
                  <a:pt x="45719" y="45720"/>
                </a:lnTo>
                <a:lnTo>
                  <a:pt x="45719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342388" y="3953255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20">
                <a:moveTo>
                  <a:pt x="47243" y="0"/>
                </a:moveTo>
                <a:lnTo>
                  <a:pt x="0" y="0"/>
                </a:lnTo>
                <a:lnTo>
                  <a:pt x="0" y="45720"/>
                </a:lnTo>
                <a:lnTo>
                  <a:pt x="47243" y="45720"/>
                </a:lnTo>
                <a:lnTo>
                  <a:pt x="4724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3926204" y="1163192"/>
            <a:ext cx="4146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Máy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khoan</a:t>
            </a:r>
            <a:endParaRPr sz="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624196" y="1170177"/>
            <a:ext cx="5861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Máy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siết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bulong</a:t>
            </a:r>
            <a:endParaRPr sz="6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403341" y="1172031"/>
            <a:ext cx="59626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Máy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rửa</a:t>
            </a:r>
            <a:r>
              <a:rPr sz="6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xe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mini</a:t>
            </a:r>
            <a:endParaRPr sz="6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866515" y="1983993"/>
            <a:ext cx="5035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Máy</a:t>
            </a:r>
            <a:r>
              <a:rPr sz="6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hàn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mini</a:t>
            </a:r>
            <a:endParaRPr sz="6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692141" y="1985517"/>
            <a:ext cx="4724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Thang</a:t>
            </a:r>
            <a:r>
              <a:rPr sz="600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nhôm</a:t>
            </a:r>
            <a:endParaRPr sz="6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558409" y="1987422"/>
            <a:ext cx="5219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solidFill>
                  <a:srgbClr val="001F5F"/>
                </a:solidFill>
                <a:latin typeface="Arial"/>
                <a:cs typeface="Arial"/>
              </a:rPr>
              <a:t>Xe</a:t>
            </a:r>
            <a:r>
              <a:rPr sz="6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để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cụ</a:t>
            </a:r>
            <a:endParaRPr sz="6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692652" y="434339"/>
            <a:ext cx="2505710" cy="3584575"/>
          </a:xfrm>
          <a:custGeom>
            <a:avLst/>
            <a:gdLst/>
            <a:ahLst/>
            <a:cxnLst/>
            <a:rect l="l" t="t" r="r" b="b"/>
            <a:pathLst>
              <a:path w="2505710" h="3584575">
                <a:moveTo>
                  <a:pt x="0" y="150875"/>
                </a:moveTo>
                <a:lnTo>
                  <a:pt x="7693" y="103193"/>
                </a:lnTo>
                <a:lnTo>
                  <a:pt x="29114" y="61776"/>
                </a:lnTo>
                <a:lnTo>
                  <a:pt x="61776" y="29114"/>
                </a:lnTo>
                <a:lnTo>
                  <a:pt x="103193" y="7693"/>
                </a:lnTo>
                <a:lnTo>
                  <a:pt x="150875" y="0"/>
                </a:lnTo>
                <a:lnTo>
                  <a:pt x="2354580" y="0"/>
                </a:lnTo>
                <a:lnTo>
                  <a:pt x="2402262" y="7693"/>
                </a:lnTo>
                <a:lnTo>
                  <a:pt x="2443679" y="29114"/>
                </a:lnTo>
                <a:lnTo>
                  <a:pt x="2476341" y="61776"/>
                </a:lnTo>
                <a:lnTo>
                  <a:pt x="2497762" y="103193"/>
                </a:lnTo>
                <a:lnTo>
                  <a:pt x="2505456" y="150875"/>
                </a:lnTo>
                <a:lnTo>
                  <a:pt x="2505456" y="1600200"/>
                </a:lnTo>
                <a:lnTo>
                  <a:pt x="2497762" y="1647882"/>
                </a:lnTo>
                <a:lnTo>
                  <a:pt x="2476341" y="1689299"/>
                </a:lnTo>
                <a:lnTo>
                  <a:pt x="2443679" y="1721961"/>
                </a:lnTo>
                <a:lnTo>
                  <a:pt x="2402262" y="1743382"/>
                </a:lnTo>
                <a:lnTo>
                  <a:pt x="2354580" y="1751076"/>
                </a:lnTo>
                <a:lnTo>
                  <a:pt x="150875" y="1751076"/>
                </a:lnTo>
                <a:lnTo>
                  <a:pt x="103193" y="1743382"/>
                </a:lnTo>
                <a:lnTo>
                  <a:pt x="61776" y="1721961"/>
                </a:lnTo>
                <a:lnTo>
                  <a:pt x="29114" y="1689299"/>
                </a:lnTo>
                <a:lnTo>
                  <a:pt x="7693" y="1647882"/>
                </a:lnTo>
                <a:lnTo>
                  <a:pt x="0" y="1600200"/>
                </a:lnTo>
                <a:lnTo>
                  <a:pt x="0" y="150875"/>
                </a:lnTo>
                <a:close/>
              </a:path>
              <a:path w="2505710" h="3584575">
                <a:moveTo>
                  <a:pt x="0" y="1982851"/>
                </a:moveTo>
                <a:lnTo>
                  <a:pt x="7694" y="1935106"/>
                </a:lnTo>
                <a:lnTo>
                  <a:pt x="29122" y="1893652"/>
                </a:lnTo>
                <a:lnTo>
                  <a:pt x="61804" y="1860970"/>
                </a:lnTo>
                <a:lnTo>
                  <a:pt x="103258" y="1839542"/>
                </a:lnTo>
                <a:lnTo>
                  <a:pt x="151002" y="1831848"/>
                </a:lnTo>
                <a:lnTo>
                  <a:pt x="2354453" y="1831848"/>
                </a:lnTo>
                <a:lnTo>
                  <a:pt x="2402197" y="1839542"/>
                </a:lnTo>
                <a:lnTo>
                  <a:pt x="2443651" y="1860970"/>
                </a:lnTo>
                <a:lnTo>
                  <a:pt x="2476333" y="1893652"/>
                </a:lnTo>
                <a:lnTo>
                  <a:pt x="2497761" y="1935106"/>
                </a:lnTo>
                <a:lnTo>
                  <a:pt x="2505456" y="1982851"/>
                </a:lnTo>
                <a:lnTo>
                  <a:pt x="2505456" y="3433445"/>
                </a:lnTo>
                <a:lnTo>
                  <a:pt x="2497761" y="3481175"/>
                </a:lnTo>
                <a:lnTo>
                  <a:pt x="2476333" y="3522627"/>
                </a:lnTo>
                <a:lnTo>
                  <a:pt x="2443651" y="3555314"/>
                </a:lnTo>
                <a:lnTo>
                  <a:pt x="2402197" y="3576750"/>
                </a:lnTo>
                <a:lnTo>
                  <a:pt x="2354453" y="3584448"/>
                </a:lnTo>
                <a:lnTo>
                  <a:pt x="151002" y="3584448"/>
                </a:lnTo>
                <a:lnTo>
                  <a:pt x="103258" y="3576750"/>
                </a:lnTo>
                <a:lnTo>
                  <a:pt x="61804" y="3555314"/>
                </a:lnTo>
                <a:lnTo>
                  <a:pt x="29122" y="3522627"/>
                </a:lnTo>
                <a:lnTo>
                  <a:pt x="7694" y="3481175"/>
                </a:lnTo>
                <a:lnTo>
                  <a:pt x="0" y="3433445"/>
                </a:lnTo>
                <a:lnTo>
                  <a:pt x="0" y="1982851"/>
                </a:lnTo>
                <a:close/>
              </a:path>
            </a:pathLst>
          </a:custGeom>
          <a:ln w="6350">
            <a:solidFill>
              <a:srgbClr val="031258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3923157" y="2931363"/>
            <a:ext cx="48831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Chậu</a:t>
            </a:r>
            <a:r>
              <a:rPr sz="600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rửa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bát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747640" y="2911855"/>
            <a:ext cx="4203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Máy rửa</a:t>
            </a:r>
            <a:r>
              <a:rPr sz="6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xe</a:t>
            </a:r>
            <a:endParaRPr sz="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471540" y="2912490"/>
            <a:ext cx="4724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Thang</a:t>
            </a:r>
            <a:r>
              <a:rPr sz="600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nhôm</a:t>
            </a:r>
            <a:endParaRPr sz="6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799713" y="3799738"/>
            <a:ext cx="7835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Máy</a:t>
            </a:r>
            <a:r>
              <a:rPr sz="6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thổi</a:t>
            </a:r>
            <a:r>
              <a:rPr sz="6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công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nghiệp</a:t>
            </a:r>
            <a:endParaRPr sz="6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716017" y="3801567"/>
            <a:ext cx="4851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Máy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cưa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xích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2575560" y="574547"/>
            <a:ext cx="3442970" cy="3188335"/>
            <a:chOff x="2575560" y="574547"/>
            <a:chExt cx="3442970" cy="3188335"/>
          </a:xfrm>
        </p:grpSpPr>
        <p:pic>
          <p:nvPicPr>
            <p:cNvPr id="60" name="object 6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63340" y="574547"/>
              <a:ext cx="544067" cy="54406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8680" y="609599"/>
              <a:ext cx="510539" cy="510539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54395" y="595883"/>
              <a:ext cx="530351" cy="53035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57244" y="1411223"/>
              <a:ext cx="550163" cy="513486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64964" y="1405127"/>
              <a:ext cx="510539" cy="509015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60492" y="1417319"/>
              <a:ext cx="530351" cy="530351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2575560" y="1798319"/>
              <a:ext cx="1130300" cy="1327785"/>
            </a:xfrm>
            <a:custGeom>
              <a:avLst/>
              <a:gdLst/>
              <a:ahLst/>
              <a:cxnLst/>
              <a:rect l="l" t="t" r="r" b="b"/>
              <a:pathLst>
                <a:path w="1130300" h="1327785">
                  <a:moveTo>
                    <a:pt x="50800" y="641350"/>
                  </a:moveTo>
                  <a:lnTo>
                    <a:pt x="0" y="641350"/>
                  </a:lnTo>
                  <a:lnTo>
                    <a:pt x="0" y="654050"/>
                  </a:lnTo>
                  <a:lnTo>
                    <a:pt x="50800" y="654050"/>
                  </a:lnTo>
                  <a:lnTo>
                    <a:pt x="50800" y="641350"/>
                  </a:lnTo>
                  <a:close/>
                </a:path>
                <a:path w="1130300" h="1327785">
                  <a:moveTo>
                    <a:pt x="139700" y="641350"/>
                  </a:moveTo>
                  <a:lnTo>
                    <a:pt x="88900" y="641350"/>
                  </a:lnTo>
                  <a:lnTo>
                    <a:pt x="88900" y="654050"/>
                  </a:lnTo>
                  <a:lnTo>
                    <a:pt x="139700" y="654050"/>
                  </a:lnTo>
                  <a:lnTo>
                    <a:pt x="139700" y="641350"/>
                  </a:lnTo>
                  <a:close/>
                </a:path>
                <a:path w="1130300" h="1327785">
                  <a:moveTo>
                    <a:pt x="228600" y="641350"/>
                  </a:moveTo>
                  <a:lnTo>
                    <a:pt x="177800" y="641350"/>
                  </a:lnTo>
                  <a:lnTo>
                    <a:pt x="177800" y="654050"/>
                  </a:lnTo>
                  <a:lnTo>
                    <a:pt x="228600" y="654050"/>
                  </a:lnTo>
                  <a:lnTo>
                    <a:pt x="228600" y="641350"/>
                  </a:lnTo>
                  <a:close/>
                </a:path>
                <a:path w="1130300" h="1327785">
                  <a:moveTo>
                    <a:pt x="274828" y="961390"/>
                  </a:moveTo>
                  <a:lnTo>
                    <a:pt x="224028" y="961390"/>
                  </a:lnTo>
                  <a:lnTo>
                    <a:pt x="224028" y="974090"/>
                  </a:lnTo>
                  <a:lnTo>
                    <a:pt x="274828" y="974090"/>
                  </a:lnTo>
                  <a:lnTo>
                    <a:pt x="274828" y="961390"/>
                  </a:lnTo>
                  <a:close/>
                </a:path>
                <a:path w="1130300" h="1327785">
                  <a:moveTo>
                    <a:pt x="317500" y="641350"/>
                  </a:moveTo>
                  <a:lnTo>
                    <a:pt x="266700" y="641350"/>
                  </a:lnTo>
                  <a:lnTo>
                    <a:pt x="266700" y="654050"/>
                  </a:lnTo>
                  <a:lnTo>
                    <a:pt x="317500" y="654050"/>
                  </a:lnTo>
                  <a:lnTo>
                    <a:pt x="317500" y="641350"/>
                  </a:lnTo>
                  <a:close/>
                </a:path>
                <a:path w="1130300" h="1327785">
                  <a:moveTo>
                    <a:pt x="363728" y="961390"/>
                  </a:moveTo>
                  <a:lnTo>
                    <a:pt x="312928" y="961390"/>
                  </a:lnTo>
                  <a:lnTo>
                    <a:pt x="312928" y="974090"/>
                  </a:lnTo>
                  <a:lnTo>
                    <a:pt x="363728" y="974090"/>
                  </a:lnTo>
                  <a:lnTo>
                    <a:pt x="363728" y="961390"/>
                  </a:lnTo>
                  <a:close/>
                </a:path>
                <a:path w="1130300" h="1327785">
                  <a:moveTo>
                    <a:pt x="406400" y="641350"/>
                  </a:moveTo>
                  <a:lnTo>
                    <a:pt x="355600" y="641350"/>
                  </a:lnTo>
                  <a:lnTo>
                    <a:pt x="355600" y="654050"/>
                  </a:lnTo>
                  <a:lnTo>
                    <a:pt x="406400" y="654050"/>
                  </a:lnTo>
                  <a:lnTo>
                    <a:pt x="406400" y="641350"/>
                  </a:lnTo>
                  <a:close/>
                </a:path>
                <a:path w="1130300" h="1327785">
                  <a:moveTo>
                    <a:pt x="452628" y="961390"/>
                  </a:moveTo>
                  <a:lnTo>
                    <a:pt x="401828" y="961390"/>
                  </a:lnTo>
                  <a:lnTo>
                    <a:pt x="401828" y="974090"/>
                  </a:lnTo>
                  <a:lnTo>
                    <a:pt x="452628" y="974090"/>
                  </a:lnTo>
                  <a:lnTo>
                    <a:pt x="452628" y="961390"/>
                  </a:lnTo>
                  <a:close/>
                </a:path>
                <a:path w="1130300" h="1327785">
                  <a:moveTo>
                    <a:pt x="495300" y="641350"/>
                  </a:moveTo>
                  <a:lnTo>
                    <a:pt x="444500" y="641350"/>
                  </a:lnTo>
                  <a:lnTo>
                    <a:pt x="444500" y="654050"/>
                  </a:lnTo>
                  <a:lnTo>
                    <a:pt x="495300" y="654050"/>
                  </a:lnTo>
                  <a:lnTo>
                    <a:pt x="495300" y="641350"/>
                  </a:lnTo>
                  <a:close/>
                </a:path>
                <a:path w="1130300" h="1327785">
                  <a:moveTo>
                    <a:pt x="541528" y="961390"/>
                  </a:moveTo>
                  <a:lnTo>
                    <a:pt x="490728" y="961390"/>
                  </a:lnTo>
                  <a:lnTo>
                    <a:pt x="490728" y="974090"/>
                  </a:lnTo>
                  <a:lnTo>
                    <a:pt x="541528" y="974090"/>
                  </a:lnTo>
                  <a:lnTo>
                    <a:pt x="541528" y="961390"/>
                  </a:lnTo>
                  <a:close/>
                </a:path>
                <a:path w="1130300" h="1327785">
                  <a:moveTo>
                    <a:pt x="571373" y="628523"/>
                  </a:moveTo>
                  <a:lnTo>
                    <a:pt x="558673" y="628523"/>
                  </a:lnTo>
                  <a:lnTo>
                    <a:pt x="558673" y="641350"/>
                  </a:lnTo>
                  <a:lnTo>
                    <a:pt x="533400" y="641350"/>
                  </a:lnTo>
                  <a:lnTo>
                    <a:pt x="533400" y="654050"/>
                  </a:lnTo>
                  <a:lnTo>
                    <a:pt x="568452" y="654050"/>
                  </a:lnTo>
                  <a:lnTo>
                    <a:pt x="571373" y="651256"/>
                  </a:lnTo>
                  <a:lnTo>
                    <a:pt x="571373" y="647700"/>
                  </a:lnTo>
                  <a:lnTo>
                    <a:pt x="571373" y="641350"/>
                  </a:lnTo>
                  <a:lnTo>
                    <a:pt x="571373" y="628523"/>
                  </a:lnTo>
                  <a:close/>
                </a:path>
                <a:path w="1130300" h="1327785">
                  <a:moveTo>
                    <a:pt x="571373" y="539623"/>
                  </a:moveTo>
                  <a:lnTo>
                    <a:pt x="558673" y="539623"/>
                  </a:lnTo>
                  <a:lnTo>
                    <a:pt x="558673" y="590423"/>
                  </a:lnTo>
                  <a:lnTo>
                    <a:pt x="571373" y="590423"/>
                  </a:lnTo>
                  <a:lnTo>
                    <a:pt x="571373" y="539623"/>
                  </a:lnTo>
                  <a:close/>
                </a:path>
                <a:path w="1130300" h="1327785">
                  <a:moveTo>
                    <a:pt x="571373" y="450723"/>
                  </a:moveTo>
                  <a:lnTo>
                    <a:pt x="558673" y="450723"/>
                  </a:lnTo>
                  <a:lnTo>
                    <a:pt x="558673" y="501523"/>
                  </a:lnTo>
                  <a:lnTo>
                    <a:pt x="571373" y="501523"/>
                  </a:lnTo>
                  <a:lnTo>
                    <a:pt x="571373" y="450723"/>
                  </a:lnTo>
                  <a:close/>
                </a:path>
                <a:path w="1130300" h="1327785">
                  <a:moveTo>
                    <a:pt x="571373" y="361823"/>
                  </a:moveTo>
                  <a:lnTo>
                    <a:pt x="558673" y="361823"/>
                  </a:lnTo>
                  <a:lnTo>
                    <a:pt x="558673" y="412623"/>
                  </a:lnTo>
                  <a:lnTo>
                    <a:pt x="571373" y="412623"/>
                  </a:lnTo>
                  <a:lnTo>
                    <a:pt x="571373" y="361823"/>
                  </a:lnTo>
                  <a:close/>
                </a:path>
                <a:path w="1130300" h="1327785">
                  <a:moveTo>
                    <a:pt x="571373" y="272923"/>
                  </a:moveTo>
                  <a:lnTo>
                    <a:pt x="558673" y="272923"/>
                  </a:lnTo>
                  <a:lnTo>
                    <a:pt x="558673" y="323723"/>
                  </a:lnTo>
                  <a:lnTo>
                    <a:pt x="571373" y="323723"/>
                  </a:lnTo>
                  <a:lnTo>
                    <a:pt x="571373" y="272923"/>
                  </a:lnTo>
                  <a:close/>
                </a:path>
                <a:path w="1130300" h="1327785">
                  <a:moveTo>
                    <a:pt x="571373" y="184023"/>
                  </a:moveTo>
                  <a:lnTo>
                    <a:pt x="558673" y="184023"/>
                  </a:lnTo>
                  <a:lnTo>
                    <a:pt x="558673" y="234823"/>
                  </a:lnTo>
                  <a:lnTo>
                    <a:pt x="571373" y="234823"/>
                  </a:lnTo>
                  <a:lnTo>
                    <a:pt x="571373" y="184023"/>
                  </a:lnTo>
                  <a:close/>
                </a:path>
                <a:path w="1130300" h="1327785">
                  <a:moveTo>
                    <a:pt x="571373" y="95123"/>
                  </a:moveTo>
                  <a:lnTo>
                    <a:pt x="558673" y="95123"/>
                  </a:lnTo>
                  <a:lnTo>
                    <a:pt x="558673" y="145923"/>
                  </a:lnTo>
                  <a:lnTo>
                    <a:pt x="571373" y="145923"/>
                  </a:lnTo>
                  <a:lnTo>
                    <a:pt x="571373" y="95123"/>
                  </a:lnTo>
                  <a:close/>
                </a:path>
                <a:path w="1130300" h="1327785">
                  <a:moveTo>
                    <a:pt x="596900" y="31750"/>
                  </a:moveTo>
                  <a:lnTo>
                    <a:pt x="561467" y="31750"/>
                  </a:lnTo>
                  <a:lnTo>
                    <a:pt x="558673" y="34544"/>
                  </a:lnTo>
                  <a:lnTo>
                    <a:pt x="558673" y="57023"/>
                  </a:lnTo>
                  <a:lnTo>
                    <a:pt x="571373" y="57023"/>
                  </a:lnTo>
                  <a:lnTo>
                    <a:pt x="571373" y="44450"/>
                  </a:lnTo>
                  <a:lnTo>
                    <a:pt x="596900" y="44450"/>
                  </a:lnTo>
                  <a:lnTo>
                    <a:pt x="596900" y="38100"/>
                  </a:lnTo>
                  <a:lnTo>
                    <a:pt x="596900" y="31750"/>
                  </a:lnTo>
                  <a:close/>
                </a:path>
                <a:path w="1130300" h="1327785">
                  <a:moveTo>
                    <a:pt x="630428" y="961390"/>
                  </a:moveTo>
                  <a:lnTo>
                    <a:pt x="579628" y="961390"/>
                  </a:lnTo>
                  <a:lnTo>
                    <a:pt x="579628" y="974090"/>
                  </a:lnTo>
                  <a:lnTo>
                    <a:pt x="630428" y="974090"/>
                  </a:lnTo>
                  <a:lnTo>
                    <a:pt x="630428" y="961390"/>
                  </a:lnTo>
                  <a:close/>
                </a:path>
                <a:path w="1130300" h="1327785">
                  <a:moveTo>
                    <a:pt x="672211" y="1237107"/>
                  </a:moveTo>
                  <a:lnTo>
                    <a:pt x="659511" y="1237107"/>
                  </a:lnTo>
                  <a:lnTo>
                    <a:pt x="659511" y="1287919"/>
                  </a:lnTo>
                  <a:lnTo>
                    <a:pt x="672211" y="1287919"/>
                  </a:lnTo>
                  <a:lnTo>
                    <a:pt x="672211" y="1237107"/>
                  </a:lnTo>
                  <a:close/>
                </a:path>
                <a:path w="1130300" h="1327785">
                  <a:moveTo>
                    <a:pt x="672211" y="1148207"/>
                  </a:moveTo>
                  <a:lnTo>
                    <a:pt x="659511" y="1148207"/>
                  </a:lnTo>
                  <a:lnTo>
                    <a:pt x="659511" y="1199007"/>
                  </a:lnTo>
                  <a:lnTo>
                    <a:pt x="672211" y="1199007"/>
                  </a:lnTo>
                  <a:lnTo>
                    <a:pt x="672211" y="1148207"/>
                  </a:lnTo>
                  <a:close/>
                </a:path>
                <a:path w="1130300" h="1327785">
                  <a:moveTo>
                    <a:pt x="672211" y="1059307"/>
                  </a:moveTo>
                  <a:lnTo>
                    <a:pt x="659511" y="1059307"/>
                  </a:lnTo>
                  <a:lnTo>
                    <a:pt x="659511" y="1110107"/>
                  </a:lnTo>
                  <a:lnTo>
                    <a:pt x="672211" y="1110107"/>
                  </a:lnTo>
                  <a:lnTo>
                    <a:pt x="672211" y="1059307"/>
                  </a:lnTo>
                  <a:close/>
                </a:path>
                <a:path w="1130300" h="1327785">
                  <a:moveTo>
                    <a:pt x="672211" y="970407"/>
                  </a:moveTo>
                  <a:lnTo>
                    <a:pt x="659511" y="970407"/>
                  </a:lnTo>
                  <a:lnTo>
                    <a:pt x="659511" y="1021207"/>
                  </a:lnTo>
                  <a:lnTo>
                    <a:pt x="672211" y="1021207"/>
                  </a:lnTo>
                  <a:lnTo>
                    <a:pt x="672211" y="970407"/>
                  </a:lnTo>
                  <a:close/>
                </a:path>
                <a:path w="1130300" h="1327785">
                  <a:moveTo>
                    <a:pt x="685800" y="31750"/>
                  </a:moveTo>
                  <a:lnTo>
                    <a:pt x="635000" y="31750"/>
                  </a:lnTo>
                  <a:lnTo>
                    <a:pt x="635000" y="44450"/>
                  </a:lnTo>
                  <a:lnTo>
                    <a:pt x="685800" y="44450"/>
                  </a:lnTo>
                  <a:lnTo>
                    <a:pt x="685800" y="31750"/>
                  </a:lnTo>
                  <a:close/>
                </a:path>
                <a:path w="1130300" h="1327785">
                  <a:moveTo>
                    <a:pt x="753491" y="1282877"/>
                  </a:moveTo>
                  <a:lnTo>
                    <a:pt x="702691" y="1282877"/>
                  </a:lnTo>
                  <a:lnTo>
                    <a:pt x="702691" y="1295577"/>
                  </a:lnTo>
                  <a:lnTo>
                    <a:pt x="753491" y="1295577"/>
                  </a:lnTo>
                  <a:lnTo>
                    <a:pt x="753491" y="1282877"/>
                  </a:lnTo>
                  <a:close/>
                </a:path>
                <a:path w="1130300" h="1327785">
                  <a:moveTo>
                    <a:pt x="774700" y="31750"/>
                  </a:moveTo>
                  <a:lnTo>
                    <a:pt x="723900" y="31750"/>
                  </a:lnTo>
                  <a:lnTo>
                    <a:pt x="723900" y="44450"/>
                  </a:lnTo>
                  <a:lnTo>
                    <a:pt x="774700" y="44450"/>
                  </a:lnTo>
                  <a:lnTo>
                    <a:pt x="774700" y="31750"/>
                  </a:lnTo>
                  <a:close/>
                </a:path>
                <a:path w="1130300" h="1327785">
                  <a:moveTo>
                    <a:pt x="842391" y="1282877"/>
                  </a:moveTo>
                  <a:lnTo>
                    <a:pt x="791591" y="1282877"/>
                  </a:lnTo>
                  <a:lnTo>
                    <a:pt x="791591" y="1295577"/>
                  </a:lnTo>
                  <a:lnTo>
                    <a:pt x="842391" y="1295577"/>
                  </a:lnTo>
                  <a:lnTo>
                    <a:pt x="842391" y="1282877"/>
                  </a:lnTo>
                  <a:close/>
                </a:path>
                <a:path w="1130300" h="1327785">
                  <a:moveTo>
                    <a:pt x="863600" y="31750"/>
                  </a:moveTo>
                  <a:lnTo>
                    <a:pt x="812800" y="31750"/>
                  </a:lnTo>
                  <a:lnTo>
                    <a:pt x="812800" y="44450"/>
                  </a:lnTo>
                  <a:lnTo>
                    <a:pt x="863600" y="44450"/>
                  </a:lnTo>
                  <a:lnTo>
                    <a:pt x="863600" y="31750"/>
                  </a:lnTo>
                  <a:close/>
                </a:path>
                <a:path w="1130300" h="1327785">
                  <a:moveTo>
                    <a:pt x="931291" y="1282877"/>
                  </a:moveTo>
                  <a:lnTo>
                    <a:pt x="880491" y="1282877"/>
                  </a:lnTo>
                  <a:lnTo>
                    <a:pt x="880491" y="1295577"/>
                  </a:lnTo>
                  <a:lnTo>
                    <a:pt x="931291" y="1295577"/>
                  </a:lnTo>
                  <a:lnTo>
                    <a:pt x="931291" y="1282877"/>
                  </a:lnTo>
                  <a:close/>
                </a:path>
                <a:path w="1130300" h="1327785">
                  <a:moveTo>
                    <a:pt x="952500" y="31750"/>
                  </a:moveTo>
                  <a:lnTo>
                    <a:pt x="901700" y="31750"/>
                  </a:lnTo>
                  <a:lnTo>
                    <a:pt x="901700" y="44450"/>
                  </a:lnTo>
                  <a:lnTo>
                    <a:pt x="952500" y="44450"/>
                  </a:lnTo>
                  <a:lnTo>
                    <a:pt x="952500" y="31750"/>
                  </a:lnTo>
                  <a:close/>
                </a:path>
                <a:path w="1130300" h="1327785">
                  <a:moveTo>
                    <a:pt x="1020191" y="1282877"/>
                  </a:moveTo>
                  <a:lnTo>
                    <a:pt x="969391" y="1282877"/>
                  </a:lnTo>
                  <a:lnTo>
                    <a:pt x="969391" y="1295577"/>
                  </a:lnTo>
                  <a:lnTo>
                    <a:pt x="1020191" y="1295577"/>
                  </a:lnTo>
                  <a:lnTo>
                    <a:pt x="1020191" y="1282877"/>
                  </a:lnTo>
                  <a:close/>
                </a:path>
                <a:path w="1130300" h="1327785">
                  <a:moveTo>
                    <a:pt x="1041400" y="31750"/>
                  </a:moveTo>
                  <a:lnTo>
                    <a:pt x="990600" y="31750"/>
                  </a:lnTo>
                  <a:lnTo>
                    <a:pt x="990600" y="44450"/>
                  </a:lnTo>
                  <a:lnTo>
                    <a:pt x="1041400" y="44450"/>
                  </a:lnTo>
                  <a:lnTo>
                    <a:pt x="1041400" y="31750"/>
                  </a:lnTo>
                  <a:close/>
                </a:path>
                <a:path w="1130300" h="1327785">
                  <a:moveTo>
                    <a:pt x="1107694" y="1289227"/>
                  </a:moveTo>
                  <a:lnTo>
                    <a:pt x="1031494" y="1251127"/>
                  </a:lnTo>
                  <a:lnTo>
                    <a:pt x="1031494" y="1327327"/>
                  </a:lnTo>
                  <a:lnTo>
                    <a:pt x="1107694" y="1289227"/>
                  </a:lnTo>
                  <a:close/>
                </a:path>
                <a:path w="1130300" h="1327785">
                  <a:moveTo>
                    <a:pt x="1130046" y="38100"/>
                  </a:moveTo>
                  <a:lnTo>
                    <a:pt x="1053846" y="0"/>
                  </a:lnTo>
                  <a:lnTo>
                    <a:pt x="1053846" y="76200"/>
                  </a:lnTo>
                  <a:lnTo>
                    <a:pt x="1130046" y="3810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93820" y="2394203"/>
              <a:ext cx="519684" cy="519684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03064" y="2363723"/>
              <a:ext cx="528827" cy="528827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439155" y="2305811"/>
              <a:ext cx="579120" cy="579120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6012" y="3197351"/>
              <a:ext cx="528827" cy="52882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89348" y="3227831"/>
              <a:ext cx="533400" cy="534923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57444" y="3218687"/>
              <a:ext cx="544068" cy="544068"/>
            </a:xfrm>
            <a:prstGeom prst="rect">
              <a:avLst/>
            </a:prstGeom>
          </p:spPr>
        </p:pic>
      </p:grpSp>
      <p:sp>
        <p:nvSpPr>
          <p:cNvPr id="73" name="object 73"/>
          <p:cNvSpPr txBox="1"/>
          <p:nvPr/>
        </p:nvSpPr>
        <p:spPr>
          <a:xfrm>
            <a:off x="5521197" y="3807053"/>
            <a:ext cx="4146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Máy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khoan</a:t>
            </a:r>
            <a:endParaRPr sz="6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71296" y="183006"/>
            <a:ext cx="2685415" cy="844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THỐNG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75" dirty="0">
                <a:solidFill>
                  <a:srgbClr val="1A1846"/>
                </a:solidFill>
                <a:latin typeface="Arial"/>
                <a:cs typeface="Arial"/>
              </a:rPr>
              <a:t>KÊ</a:t>
            </a:r>
            <a:r>
              <a:rPr sz="800" b="1" spc="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PHÂN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KHÚC</a:t>
            </a:r>
            <a:r>
              <a:rPr sz="800" b="1" spc="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GIÁ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&amp;</a:t>
            </a:r>
            <a:r>
              <a:rPr sz="800" b="1" spc="2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1A1846"/>
                </a:solidFill>
                <a:latin typeface="Arial"/>
                <a:cs typeface="Arial"/>
              </a:rPr>
              <a:t>SẢN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PHẨM</a:t>
            </a:r>
            <a:r>
              <a:rPr sz="800" b="1" spc="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NỔI</a:t>
            </a:r>
            <a:r>
              <a:rPr sz="800" b="1" spc="2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BẬT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215900" algn="ctr">
              <a:lnSpc>
                <a:spcPct val="100000"/>
              </a:lnSpc>
              <a:spcBef>
                <a:spcPts val="680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Thống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nổi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bật</a:t>
            </a:r>
            <a:endParaRPr sz="800">
              <a:latin typeface="Arial"/>
              <a:cs typeface="Arial"/>
            </a:endParaRPr>
          </a:p>
          <a:p>
            <a:pPr marL="215900" algn="ctr">
              <a:lnSpc>
                <a:spcPct val="100000"/>
              </a:lnSpc>
              <a:spcBef>
                <a:spcPts val="13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nhóm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Dụng</a:t>
            </a:r>
            <a:r>
              <a:rPr sz="800" b="1" spc="5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cụ</a:t>
            </a:r>
            <a:r>
              <a:rPr sz="800" b="1" spc="6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&amp;</a:t>
            </a:r>
            <a:r>
              <a:rPr sz="800" b="1" spc="6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Thiết</a:t>
            </a:r>
            <a:r>
              <a:rPr sz="800" b="1" spc="4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bị</a:t>
            </a:r>
            <a:r>
              <a:rPr sz="800" b="1" spc="7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tiện</a:t>
            </a:r>
            <a:r>
              <a:rPr sz="800" b="1" spc="6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ích</a:t>
            </a:r>
            <a:endParaRPr sz="800">
              <a:latin typeface="Arial"/>
              <a:cs typeface="Arial"/>
            </a:endParaRPr>
          </a:p>
          <a:p>
            <a:pPr marL="85725">
              <a:lnSpc>
                <a:spcPct val="100000"/>
              </a:lnSpc>
              <a:spcBef>
                <a:spcPts val="765"/>
              </a:spcBef>
            </a:pPr>
            <a:r>
              <a:rPr sz="900" baseline="4629" dirty="0">
                <a:latin typeface="Arial"/>
                <a:cs typeface="Arial"/>
              </a:rPr>
              <a:t>&lt;10K</a:t>
            </a:r>
            <a:r>
              <a:rPr sz="900" spc="705" baseline="4629" dirty="0">
                <a:latin typeface="Arial"/>
                <a:cs typeface="Arial"/>
              </a:rPr>
              <a:t> </a:t>
            </a:r>
            <a:r>
              <a:rPr sz="500" spc="-10" dirty="0">
                <a:solidFill>
                  <a:srgbClr val="FFFFFF"/>
                </a:solidFill>
                <a:latin typeface="Arial"/>
                <a:cs typeface="Arial"/>
              </a:rPr>
              <a:t>77%23%</a:t>
            </a:r>
            <a:endParaRPr sz="5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35660" y="3910685"/>
            <a:ext cx="2209800" cy="287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2515">
              <a:lnSpc>
                <a:spcPct val="100000"/>
              </a:lnSpc>
              <a:spcBef>
                <a:spcPts val="100"/>
              </a:spcBef>
              <a:tabLst>
                <a:tab pos="1530985" algn="l"/>
                <a:tab pos="1972310" algn="l"/>
              </a:tabLst>
            </a:pPr>
            <a:r>
              <a:rPr sz="600" spc="-10" dirty="0">
                <a:latin typeface="Arial"/>
                <a:cs typeface="Arial"/>
              </a:rPr>
              <a:t>Shopee</a:t>
            </a:r>
            <a:r>
              <a:rPr sz="600" dirty="0">
                <a:latin typeface="Arial"/>
                <a:cs typeface="Arial"/>
              </a:rPr>
              <a:t>	</a:t>
            </a:r>
            <a:r>
              <a:rPr sz="600" spc="-10" dirty="0">
                <a:latin typeface="Arial"/>
                <a:cs typeface="Arial"/>
              </a:rPr>
              <a:t>Lazada</a:t>
            </a:r>
            <a:r>
              <a:rPr sz="600" dirty="0">
                <a:latin typeface="Arial"/>
                <a:cs typeface="Arial"/>
              </a:rPr>
              <a:t>	</a:t>
            </a:r>
            <a:r>
              <a:rPr sz="600" spc="-20" dirty="0">
                <a:latin typeface="Arial"/>
                <a:cs typeface="Arial"/>
              </a:rPr>
              <a:t>Sendo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2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TÍCH NGÀNH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HÀNG TIỀM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NĂNG</a:t>
            </a: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  <p:pic>
        <p:nvPicPr>
          <p:cNvPr id="76" name="object 7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573267" y="169529"/>
            <a:ext cx="618743" cy="124602"/>
          </a:xfrm>
          <a:prstGeom prst="rect">
            <a:avLst/>
          </a:prstGeom>
        </p:spPr>
      </p:pic>
      <p:sp>
        <p:nvSpPr>
          <p:cNvPr id="77" name="object 77"/>
          <p:cNvSpPr txBox="1"/>
          <p:nvPr/>
        </p:nvSpPr>
        <p:spPr>
          <a:xfrm>
            <a:off x="6096761" y="4081068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031258"/>
                </a:solidFill>
                <a:latin typeface="Arial"/>
                <a:cs typeface="Arial"/>
              </a:rPr>
              <a:t>29</a:t>
            </a:r>
            <a:endParaRPr sz="600">
              <a:latin typeface="Arial"/>
              <a:cs typeface="Arial"/>
            </a:endParaRPr>
          </a:p>
        </p:txBody>
      </p:sp>
      <p:pic>
        <p:nvPicPr>
          <p:cNvPr id="78" name="object 7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46531" y="163067"/>
            <a:ext cx="45720" cy="1813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0408" y="166481"/>
            <a:ext cx="618743" cy="12460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69746" rIns="0" bIns="0" rtlCol="0">
            <a:spAutoFit/>
          </a:bodyPr>
          <a:lstStyle/>
          <a:p>
            <a:pPr marL="2313940">
              <a:lnSpc>
                <a:spcPct val="100000"/>
              </a:lnSpc>
              <a:spcBef>
                <a:spcPts val="100"/>
              </a:spcBef>
            </a:pPr>
            <a:r>
              <a:rPr spc="100" dirty="0">
                <a:solidFill>
                  <a:srgbClr val="1B1A46"/>
                </a:solidFill>
              </a:rPr>
              <a:t>NỘI</a:t>
            </a:r>
            <a:r>
              <a:rPr spc="50" dirty="0">
                <a:solidFill>
                  <a:srgbClr val="1B1A46"/>
                </a:solidFill>
              </a:rPr>
              <a:t> </a:t>
            </a:r>
            <a:r>
              <a:rPr dirty="0">
                <a:solidFill>
                  <a:srgbClr val="1B1A46"/>
                </a:solidFill>
              </a:rPr>
              <a:t>DUNG</a:t>
            </a:r>
            <a:r>
              <a:rPr spc="30" dirty="0">
                <a:solidFill>
                  <a:srgbClr val="1B1A46"/>
                </a:solidFill>
              </a:rPr>
              <a:t> </a:t>
            </a:r>
            <a:r>
              <a:rPr spc="-10" dirty="0">
                <a:solidFill>
                  <a:srgbClr val="1B1A46"/>
                </a:solidFill>
              </a:rPr>
              <a:t>CHÍNH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2360676" cy="431901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73521" y="4081068"/>
            <a:ext cx="1136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1A1846"/>
                </a:solidFill>
                <a:latin typeface="Arial"/>
                <a:cs typeface="Arial"/>
              </a:rPr>
              <a:t>03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32658" y="1847214"/>
            <a:ext cx="3267075" cy="939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0" indent="-114300">
              <a:lnSpc>
                <a:spcPct val="100000"/>
              </a:lnSpc>
              <a:spcBef>
                <a:spcPts val="95"/>
              </a:spcBef>
              <a:buFont typeface="Arial"/>
              <a:buAutoNum type="romanUcPeriod"/>
              <a:tabLst>
                <a:tab pos="127000" algn="l"/>
              </a:tabLst>
            </a:pPr>
            <a:r>
              <a:rPr sz="1000" spc="-25" dirty="0">
                <a:solidFill>
                  <a:srgbClr val="1B1A46"/>
                </a:solidFill>
                <a:latin typeface="Arial"/>
                <a:cs typeface="Arial"/>
              </a:rPr>
              <a:t>TỔNG</a:t>
            </a:r>
            <a:r>
              <a:rPr sz="1000" spc="-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1B1A46"/>
                </a:solidFill>
                <a:latin typeface="Arial"/>
                <a:cs typeface="Arial"/>
              </a:rPr>
              <a:t>QUAN</a:t>
            </a:r>
            <a:r>
              <a:rPr sz="1000" spc="-1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1B1A46"/>
                </a:solidFill>
                <a:latin typeface="Arial"/>
                <a:cs typeface="Arial"/>
              </a:rPr>
              <a:t>SÀN</a:t>
            </a:r>
            <a:r>
              <a:rPr sz="1000" spc="-2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1B1A46"/>
                </a:solidFill>
                <a:latin typeface="Arial"/>
                <a:cs typeface="Arial"/>
              </a:rPr>
              <a:t>TMĐT</a:t>
            </a:r>
            <a:r>
              <a:rPr sz="1000" spc="-2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spc="-70" dirty="0">
                <a:solidFill>
                  <a:srgbClr val="1B1A46"/>
                </a:solidFill>
                <a:latin typeface="Arial"/>
                <a:cs typeface="Arial"/>
              </a:rPr>
              <a:t>VIỆT</a:t>
            </a:r>
            <a:r>
              <a:rPr sz="1000" spc="-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1B1A46"/>
                </a:solidFill>
                <a:latin typeface="Arial"/>
                <a:cs typeface="Arial"/>
              </a:rPr>
              <a:t>NAM</a:t>
            </a:r>
            <a:r>
              <a:rPr sz="1000" spc="-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spc="-40" dirty="0">
                <a:solidFill>
                  <a:srgbClr val="1B1A46"/>
                </a:solidFill>
                <a:latin typeface="Arial"/>
                <a:cs typeface="Arial"/>
              </a:rPr>
              <a:t>NỬA</a:t>
            </a:r>
            <a:r>
              <a:rPr sz="1000" spc="-1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1B1A46"/>
                </a:solidFill>
                <a:latin typeface="Arial"/>
                <a:cs typeface="Arial"/>
              </a:rPr>
              <a:t>ĐẦU</a:t>
            </a:r>
            <a:r>
              <a:rPr sz="1000" spc="-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1B1A46"/>
                </a:solidFill>
                <a:latin typeface="Arial"/>
                <a:cs typeface="Arial"/>
              </a:rPr>
              <a:t>2023</a:t>
            </a:r>
            <a:r>
              <a:rPr sz="1000" spc="47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spc="-50" dirty="0">
                <a:solidFill>
                  <a:srgbClr val="1B1A46"/>
                </a:solidFill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  <a:p>
            <a:pPr marL="167640" indent="-154940">
              <a:lnSpc>
                <a:spcPct val="100000"/>
              </a:lnSpc>
              <a:spcBef>
                <a:spcPts val="805"/>
              </a:spcBef>
              <a:buFont typeface="Arial"/>
              <a:buAutoNum type="romanUcPeriod"/>
              <a:tabLst>
                <a:tab pos="167640" algn="l"/>
                <a:tab pos="3177540" algn="l"/>
              </a:tabLst>
            </a:pPr>
            <a:r>
              <a:rPr sz="1000" spc="-20" dirty="0">
                <a:solidFill>
                  <a:srgbClr val="1B1A46"/>
                </a:solidFill>
                <a:latin typeface="Arial"/>
                <a:cs typeface="Arial"/>
              </a:rPr>
              <a:t>PHÂN</a:t>
            </a:r>
            <a:r>
              <a:rPr sz="1000" spc="-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spc="-45" dirty="0">
                <a:solidFill>
                  <a:srgbClr val="1B1A46"/>
                </a:solidFill>
                <a:latin typeface="Arial"/>
                <a:cs typeface="Arial"/>
              </a:rPr>
              <a:t>TÍCH</a:t>
            </a:r>
            <a:r>
              <a:rPr sz="1000" spc="-2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1B1A46"/>
                </a:solidFill>
                <a:latin typeface="Arial"/>
                <a:cs typeface="Arial"/>
              </a:rPr>
              <a:t>THỊ</a:t>
            </a:r>
            <a:r>
              <a:rPr sz="1000" spc="-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spc="-70" dirty="0">
                <a:solidFill>
                  <a:srgbClr val="1B1A46"/>
                </a:solidFill>
                <a:latin typeface="Arial"/>
                <a:cs typeface="Arial"/>
              </a:rPr>
              <a:t>TRƯỜNG</a:t>
            </a:r>
            <a:r>
              <a:rPr sz="1000" spc="-10" dirty="0">
                <a:solidFill>
                  <a:srgbClr val="1B1A46"/>
                </a:solidFill>
                <a:latin typeface="Arial"/>
                <a:cs typeface="Arial"/>
              </a:rPr>
              <a:t> TMĐT</a:t>
            </a:r>
            <a:r>
              <a:rPr sz="1000" spc="-3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spc="-40" dirty="0">
                <a:solidFill>
                  <a:srgbClr val="1B1A46"/>
                </a:solidFill>
                <a:latin typeface="Arial"/>
                <a:cs typeface="Arial"/>
              </a:rPr>
              <a:t>NỬA</a:t>
            </a:r>
            <a:r>
              <a:rPr sz="1000" spc="-2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1B1A46"/>
                </a:solidFill>
                <a:latin typeface="Arial"/>
                <a:cs typeface="Arial"/>
              </a:rPr>
              <a:t>ĐẦU</a:t>
            </a:r>
            <a:r>
              <a:rPr sz="1000" spc="-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1B1A46"/>
                </a:solidFill>
                <a:latin typeface="Arial"/>
                <a:cs typeface="Arial"/>
              </a:rPr>
              <a:t>2023</a:t>
            </a:r>
            <a:r>
              <a:rPr sz="1000" dirty="0">
                <a:solidFill>
                  <a:srgbClr val="1B1A46"/>
                </a:solidFill>
                <a:latin typeface="Arial"/>
                <a:cs typeface="Arial"/>
              </a:rPr>
              <a:t>	</a:t>
            </a:r>
            <a:r>
              <a:rPr sz="1000" spc="-50" dirty="0">
                <a:solidFill>
                  <a:srgbClr val="1B1A46"/>
                </a:solidFill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  <a:p>
            <a:pPr marL="208279" indent="-195580">
              <a:lnSpc>
                <a:spcPct val="100000"/>
              </a:lnSpc>
              <a:spcBef>
                <a:spcPts val="790"/>
              </a:spcBef>
              <a:buFont typeface="Arial"/>
              <a:buAutoNum type="romanUcPeriod"/>
              <a:tabLst>
                <a:tab pos="208279" algn="l"/>
                <a:tab pos="3110865" algn="l"/>
              </a:tabLst>
            </a:pPr>
            <a:r>
              <a:rPr sz="1000" spc="-20" dirty="0">
                <a:solidFill>
                  <a:srgbClr val="1B1A46"/>
                </a:solidFill>
                <a:latin typeface="Arial"/>
                <a:cs typeface="Arial"/>
              </a:rPr>
              <a:t>PHÂN</a:t>
            </a:r>
            <a:r>
              <a:rPr sz="1000" spc="-5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spc="-45" dirty="0">
                <a:solidFill>
                  <a:srgbClr val="1B1A46"/>
                </a:solidFill>
                <a:latin typeface="Arial"/>
                <a:cs typeface="Arial"/>
              </a:rPr>
              <a:t>TÍCH</a:t>
            </a:r>
            <a:r>
              <a:rPr sz="1000" spc="-2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1B1A46"/>
                </a:solidFill>
                <a:latin typeface="Arial"/>
                <a:cs typeface="Arial"/>
              </a:rPr>
              <a:t>NGÀNH</a:t>
            </a:r>
            <a:r>
              <a:rPr sz="1000" spc="-4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1B1A46"/>
                </a:solidFill>
                <a:latin typeface="Arial"/>
                <a:cs typeface="Arial"/>
              </a:rPr>
              <a:t>HÀNG</a:t>
            </a:r>
            <a:r>
              <a:rPr sz="1000" spc="-2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spc="-30" dirty="0">
                <a:solidFill>
                  <a:srgbClr val="1B1A46"/>
                </a:solidFill>
                <a:latin typeface="Arial"/>
                <a:cs typeface="Arial"/>
              </a:rPr>
              <a:t>TIỀM</a:t>
            </a:r>
            <a:r>
              <a:rPr sz="1000" spc="-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1B1A46"/>
                </a:solidFill>
                <a:latin typeface="Arial"/>
                <a:cs typeface="Arial"/>
              </a:rPr>
              <a:t>NĂNG</a:t>
            </a:r>
            <a:r>
              <a:rPr sz="1000" dirty="0">
                <a:solidFill>
                  <a:srgbClr val="1B1A46"/>
                </a:solidFill>
                <a:latin typeface="Arial"/>
                <a:cs typeface="Arial"/>
              </a:rPr>
              <a:t>	</a:t>
            </a:r>
            <a:r>
              <a:rPr sz="1000" spc="-25" dirty="0">
                <a:solidFill>
                  <a:srgbClr val="1B1A46"/>
                </a:solidFill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  <a:p>
            <a:pPr marL="209550" indent="-196850">
              <a:lnSpc>
                <a:spcPct val="100000"/>
              </a:lnSpc>
              <a:spcBef>
                <a:spcPts val="805"/>
              </a:spcBef>
              <a:buFont typeface="Arial"/>
              <a:buAutoNum type="romanUcPeriod"/>
              <a:tabLst>
                <a:tab pos="209550" algn="l"/>
                <a:tab pos="3110865" algn="l"/>
              </a:tabLst>
            </a:pPr>
            <a:r>
              <a:rPr sz="1000" spc="-30" dirty="0">
                <a:solidFill>
                  <a:srgbClr val="1B1A46"/>
                </a:solidFill>
                <a:latin typeface="Arial"/>
                <a:cs typeface="Arial"/>
              </a:rPr>
              <a:t>DỰ</a:t>
            </a:r>
            <a:r>
              <a:rPr sz="1000" spc="-4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1B1A46"/>
                </a:solidFill>
                <a:latin typeface="Arial"/>
                <a:cs typeface="Arial"/>
              </a:rPr>
              <a:t>BÁO</a:t>
            </a:r>
            <a:r>
              <a:rPr sz="1000" spc="-3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1B1A46"/>
                </a:solidFill>
                <a:latin typeface="Arial"/>
                <a:cs typeface="Arial"/>
              </a:rPr>
              <a:t>THỊ</a:t>
            </a:r>
            <a:r>
              <a:rPr sz="1000" spc="-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spc="-75" dirty="0">
                <a:solidFill>
                  <a:srgbClr val="1B1A46"/>
                </a:solidFill>
                <a:latin typeface="Arial"/>
                <a:cs typeface="Arial"/>
              </a:rPr>
              <a:t>TRƯỜNG</a:t>
            </a:r>
            <a:r>
              <a:rPr sz="1000" spc="-10" dirty="0">
                <a:solidFill>
                  <a:srgbClr val="1B1A46"/>
                </a:solidFill>
                <a:latin typeface="Arial"/>
                <a:cs typeface="Arial"/>
              </a:rPr>
              <a:t> TMĐT</a:t>
            </a:r>
            <a:r>
              <a:rPr sz="1000" spc="-3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spc="-45" dirty="0">
                <a:solidFill>
                  <a:srgbClr val="1B1A46"/>
                </a:solidFill>
                <a:latin typeface="Arial"/>
                <a:cs typeface="Arial"/>
              </a:rPr>
              <a:t>QUÝ</a:t>
            </a:r>
            <a:r>
              <a:rPr sz="1000" spc="-3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1B1A46"/>
                </a:solidFill>
                <a:latin typeface="Arial"/>
                <a:cs typeface="Arial"/>
              </a:rPr>
              <a:t>III/2023</a:t>
            </a:r>
            <a:r>
              <a:rPr sz="1000" dirty="0">
                <a:solidFill>
                  <a:srgbClr val="1B1A46"/>
                </a:solidFill>
                <a:latin typeface="Arial"/>
                <a:cs typeface="Arial"/>
              </a:rPr>
              <a:t>	</a:t>
            </a:r>
            <a:r>
              <a:rPr sz="1000" spc="-25" dirty="0">
                <a:solidFill>
                  <a:srgbClr val="1B1A46"/>
                </a:solidFill>
                <a:latin typeface="Arial"/>
                <a:cs typeface="Arial"/>
              </a:rPr>
              <a:t>43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436" y="172577"/>
            <a:ext cx="618744" cy="1246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3222" y="4084116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1A1846"/>
                </a:solidFill>
                <a:latin typeface="Arial"/>
                <a:cs typeface="Arial"/>
              </a:rPr>
              <a:t>30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85253" y="926591"/>
            <a:ext cx="321945" cy="2519680"/>
            <a:chOff x="885253" y="926591"/>
            <a:chExt cx="321945" cy="2519680"/>
          </a:xfrm>
        </p:grpSpPr>
        <p:sp>
          <p:nvSpPr>
            <p:cNvPr id="5" name="object 5"/>
            <p:cNvSpPr/>
            <p:nvPr/>
          </p:nvSpPr>
          <p:spPr>
            <a:xfrm>
              <a:off x="890016" y="3243071"/>
              <a:ext cx="26034" cy="123825"/>
            </a:xfrm>
            <a:custGeom>
              <a:avLst/>
              <a:gdLst/>
              <a:ahLst/>
              <a:cxnLst/>
              <a:rect l="l" t="t" r="r" b="b"/>
              <a:pathLst>
                <a:path w="26034" h="123825">
                  <a:moveTo>
                    <a:pt x="25908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25908" y="123443"/>
                  </a:lnTo>
                  <a:lnTo>
                    <a:pt x="25908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5924" y="3243071"/>
              <a:ext cx="21590" cy="123825"/>
            </a:xfrm>
            <a:custGeom>
              <a:avLst/>
              <a:gdLst/>
              <a:ahLst/>
              <a:cxnLst/>
              <a:rect l="l" t="t" r="r" b="b"/>
              <a:pathLst>
                <a:path w="21590" h="123825">
                  <a:moveTo>
                    <a:pt x="21335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21335" y="123443"/>
                  </a:lnTo>
                  <a:lnTo>
                    <a:pt x="21335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7260" y="3243071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3048" y="123443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0016" y="2964179"/>
              <a:ext cx="247015" cy="121920"/>
            </a:xfrm>
            <a:custGeom>
              <a:avLst/>
              <a:gdLst/>
              <a:ahLst/>
              <a:cxnLst/>
              <a:rect l="l" t="t" r="r" b="b"/>
              <a:pathLst>
                <a:path w="247015" h="121919">
                  <a:moveTo>
                    <a:pt x="246887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246887" y="121920"/>
                  </a:lnTo>
                  <a:lnTo>
                    <a:pt x="246887" y="0"/>
                  </a:lnTo>
                  <a:close/>
                </a:path>
              </a:pathLst>
            </a:custGeom>
            <a:solidFill>
              <a:srgbClr val="F95E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36904" y="2964179"/>
              <a:ext cx="58419" cy="121920"/>
            </a:xfrm>
            <a:custGeom>
              <a:avLst/>
              <a:gdLst/>
              <a:ahLst/>
              <a:cxnLst/>
              <a:rect l="l" t="t" r="r" b="b"/>
              <a:pathLst>
                <a:path w="58419" h="121919">
                  <a:moveTo>
                    <a:pt x="57912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57912" y="121920"/>
                  </a:lnTo>
                  <a:lnTo>
                    <a:pt x="57912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94816" y="2964179"/>
              <a:ext cx="10795" cy="121920"/>
            </a:xfrm>
            <a:custGeom>
              <a:avLst/>
              <a:gdLst/>
              <a:ahLst/>
              <a:cxnLst/>
              <a:rect l="l" t="t" r="r" b="b"/>
              <a:pathLst>
                <a:path w="10794" h="121919">
                  <a:moveTo>
                    <a:pt x="10668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10668" y="121920"/>
                  </a:lnTo>
                  <a:lnTo>
                    <a:pt x="1066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05484" y="2964179"/>
              <a:ext cx="1905" cy="121920"/>
            </a:xfrm>
            <a:custGeom>
              <a:avLst/>
              <a:gdLst/>
              <a:ahLst/>
              <a:cxnLst/>
              <a:rect l="l" t="t" r="r" b="b"/>
              <a:pathLst>
                <a:path w="1905" h="121919">
                  <a:moveTo>
                    <a:pt x="1524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1524" y="121920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90016" y="926591"/>
              <a:ext cx="0" cy="2519680"/>
            </a:xfrm>
            <a:custGeom>
              <a:avLst/>
              <a:gdLst/>
              <a:ahLst/>
              <a:cxnLst/>
              <a:rect l="l" t="t" r="r" b="b"/>
              <a:pathLst>
                <a:path h="2519679">
                  <a:moveTo>
                    <a:pt x="0" y="2519172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746504" y="2403347"/>
            <a:ext cx="454659" cy="123825"/>
            <a:chOff x="1746504" y="2403347"/>
            <a:chExt cx="454659" cy="123825"/>
          </a:xfrm>
        </p:grpSpPr>
        <p:sp>
          <p:nvSpPr>
            <p:cNvPr id="14" name="object 14"/>
            <p:cNvSpPr/>
            <p:nvPr/>
          </p:nvSpPr>
          <p:spPr>
            <a:xfrm>
              <a:off x="1746504" y="2403347"/>
              <a:ext cx="399415" cy="123825"/>
            </a:xfrm>
            <a:custGeom>
              <a:avLst/>
              <a:gdLst/>
              <a:ahLst/>
              <a:cxnLst/>
              <a:rect l="l" t="t" r="r" b="b"/>
              <a:pathLst>
                <a:path w="399414" h="123825">
                  <a:moveTo>
                    <a:pt x="399288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399288" y="123443"/>
                  </a:lnTo>
                  <a:lnTo>
                    <a:pt x="399288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45792" y="2403347"/>
              <a:ext cx="52069" cy="123825"/>
            </a:xfrm>
            <a:custGeom>
              <a:avLst/>
              <a:gdLst/>
              <a:ahLst/>
              <a:cxnLst/>
              <a:rect l="l" t="t" r="r" b="b"/>
              <a:pathLst>
                <a:path w="52069" h="123825">
                  <a:moveTo>
                    <a:pt x="51815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51815" y="123443"/>
                  </a:lnTo>
                  <a:lnTo>
                    <a:pt x="5181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97608" y="2403347"/>
              <a:ext cx="3175" cy="123825"/>
            </a:xfrm>
            <a:custGeom>
              <a:avLst/>
              <a:gdLst/>
              <a:ahLst/>
              <a:cxnLst/>
              <a:rect l="l" t="t" r="r" b="b"/>
              <a:pathLst>
                <a:path w="3175" h="123825">
                  <a:moveTo>
                    <a:pt x="3048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3048" y="123443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045207" y="1844039"/>
            <a:ext cx="749935" cy="402590"/>
            <a:chOff x="2045207" y="1844039"/>
            <a:chExt cx="749935" cy="402590"/>
          </a:xfrm>
        </p:grpSpPr>
        <p:sp>
          <p:nvSpPr>
            <p:cNvPr id="18" name="object 18"/>
            <p:cNvSpPr/>
            <p:nvPr/>
          </p:nvSpPr>
          <p:spPr>
            <a:xfrm>
              <a:off x="2072639" y="2124455"/>
              <a:ext cx="654050" cy="121920"/>
            </a:xfrm>
            <a:custGeom>
              <a:avLst/>
              <a:gdLst/>
              <a:ahLst/>
              <a:cxnLst/>
              <a:rect l="l" t="t" r="r" b="b"/>
              <a:pathLst>
                <a:path w="654050" h="121919">
                  <a:moveTo>
                    <a:pt x="653796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653796" y="121920"/>
                  </a:lnTo>
                  <a:lnTo>
                    <a:pt x="653796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726435" y="2124455"/>
              <a:ext cx="64135" cy="121920"/>
            </a:xfrm>
            <a:custGeom>
              <a:avLst/>
              <a:gdLst/>
              <a:ahLst/>
              <a:cxnLst/>
              <a:rect l="l" t="t" r="r" b="b"/>
              <a:pathLst>
                <a:path w="64135" h="121919">
                  <a:moveTo>
                    <a:pt x="64007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64007" y="121920"/>
                  </a:lnTo>
                  <a:lnTo>
                    <a:pt x="6400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90443" y="2124455"/>
              <a:ext cx="5080" cy="121920"/>
            </a:xfrm>
            <a:custGeom>
              <a:avLst/>
              <a:gdLst/>
              <a:ahLst/>
              <a:cxnLst/>
              <a:rect l="l" t="t" r="r" b="b"/>
              <a:pathLst>
                <a:path w="5080" h="121919">
                  <a:moveTo>
                    <a:pt x="4572" y="0"/>
                  </a:moveTo>
                  <a:lnTo>
                    <a:pt x="0" y="0"/>
                  </a:lnTo>
                  <a:lnTo>
                    <a:pt x="0" y="121920"/>
                  </a:lnTo>
                  <a:lnTo>
                    <a:pt x="4572" y="121920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045207" y="1844039"/>
              <a:ext cx="487680" cy="123825"/>
            </a:xfrm>
            <a:custGeom>
              <a:avLst/>
              <a:gdLst/>
              <a:ahLst/>
              <a:cxnLst/>
              <a:rect l="l" t="t" r="r" b="b"/>
              <a:pathLst>
                <a:path w="487680" h="123825">
                  <a:moveTo>
                    <a:pt x="487680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487680" y="123443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32887" y="1844039"/>
              <a:ext cx="38100" cy="123825"/>
            </a:xfrm>
            <a:custGeom>
              <a:avLst/>
              <a:gdLst/>
              <a:ahLst/>
              <a:cxnLst/>
              <a:rect l="l" t="t" r="r" b="b"/>
              <a:pathLst>
                <a:path w="38100" h="123825">
                  <a:moveTo>
                    <a:pt x="38100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38100" y="123443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570987" y="1844039"/>
              <a:ext cx="6350" cy="123825"/>
            </a:xfrm>
            <a:custGeom>
              <a:avLst/>
              <a:gdLst/>
              <a:ahLst/>
              <a:cxnLst/>
              <a:rect l="l" t="t" r="r" b="b"/>
              <a:pathLst>
                <a:path w="6350" h="123825">
                  <a:moveTo>
                    <a:pt x="6095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6095" y="123443"/>
                  </a:lnTo>
                  <a:lnTo>
                    <a:pt x="6095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1780032" y="1563623"/>
            <a:ext cx="413384" cy="123825"/>
            <a:chOff x="1780032" y="1563623"/>
            <a:chExt cx="413384" cy="123825"/>
          </a:xfrm>
        </p:grpSpPr>
        <p:sp>
          <p:nvSpPr>
            <p:cNvPr id="25" name="object 25"/>
            <p:cNvSpPr/>
            <p:nvPr/>
          </p:nvSpPr>
          <p:spPr>
            <a:xfrm>
              <a:off x="1780032" y="1563623"/>
              <a:ext cx="390525" cy="123825"/>
            </a:xfrm>
            <a:custGeom>
              <a:avLst/>
              <a:gdLst/>
              <a:ahLst/>
              <a:cxnLst/>
              <a:rect l="l" t="t" r="r" b="b"/>
              <a:pathLst>
                <a:path w="390525" h="123825">
                  <a:moveTo>
                    <a:pt x="390144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390144" y="123443"/>
                  </a:lnTo>
                  <a:lnTo>
                    <a:pt x="390144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70176" y="1563623"/>
              <a:ext cx="18415" cy="123825"/>
            </a:xfrm>
            <a:custGeom>
              <a:avLst/>
              <a:gdLst/>
              <a:ahLst/>
              <a:cxnLst/>
              <a:rect l="l" t="t" r="r" b="b"/>
              <a:pathLst>
                <a:path w="18414" h="123825">
                  <a:moveTo>
                    <a:pt x="18287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18287" y="123443"/>
                  </a:lnTo>
                  <a:lnTo>
                    <a:pt x="1828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188464" y="1563623"/>
              <a:ext cx="5080" cy="123825"/>
            </a:xfrm>
            <a:custGeom>
              <a:avLst/>
              <a:gdLst/>
              <a:ahLst/>
              <a:cxnLst/>
              <a:rect l="l" t="t" r="r" b="b"/>
              <a:pathLst>
                <a:path w="5080" h="123825">
                  <a:moveTo>
                    <a:pt x="4572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4572" y="123443"/>
                  </a:lnTo>
                  <a:lnTo>
                    <a:pt x="457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101852" y="1004315"/>
            <a:ext cx="21590" cy="123825"/>
            <a:chOff x="1101852" y="1004315"/>
            <a:chExt cx="21590" cy="123825"/>
          </a:xfrm>
        </p:grpSpPr>
        <p:sp>
          <p:nvSpPr>
            <p:cNvPr id="29" name="object 29"/>
            <p:cNvSpPr/>
            <p:nvPr/>
          </p:nvSpPr>
          <p:spPr>
            <a:xfrm>
              <a:off x="1101852" y="1004315"/>
              <a:ext cx="20320" cy="123825"/>
            </a:xfrm>
            <a:custGeom>
              <a:avLst/>
              <a:gdLst/>
              <a:ahLst/>
              <a:cxnLst/>
              <a:rect l="l" t="t" r="r" b="b"/>
              <a:pathLst>
                <a:path w="20319" h="123825">
                  <a:moveTo>
                    <a:pt x="19811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19811" y="123443"/>
                  </a:lnTo>
                  <a:lnTo>
                    <a:pt x="19811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21664" y="1004315"/>
              <a:ext cx="1905" cy="123825"/>
            </a:xfrm>
            <a:custGeom>
              <a:avLst/>
              <a:gdLst/>
              <a:ahLst/>
              <a:cxnLst/>
              <a:rect l="l" t="t" r="r" b="b"/>
              <a:pathLst>
                <a:path w="1905" h="123825">
                  <a:moveTo>
                    <a:pt x="1524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1524" y="123443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121664" y="1004315"/>
              <a:ext cx="1905" cy="123825"/>
            </a:xfrm>
            <a:custGeom>
              <a:avLst/>
              <a:gdLst/>
              <a:ahLst/>
              <a:cxnLst/>
              <a:rect l="l" t="t" r="r" b="b"/>
              <a:pathLst>
                <a:path w="1905" h="123825">
                  <a:moveTo>
                    <a:pt x="1524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1524" y="123443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2" name="object 32"/>
          <p:cNvGrpSpPr/>
          <p:nvPr/>
        </p:nvGrpSpPr>
        <p:grpSpPr>
          <a:xfrm>
            <a:off x="1528572" y="2683763"/>
            <a:ext cx="29209" cy="123825"/>
            <a:chOff x="1528572" y="2683763"/>
            <a:chExt cx="29209" cy="123825"/>
          </a:xfrm>
        </p:grpSpPr>
        <p:sp>
          <p:nvSpPr>
            <p:cNvPr id="33" name="object 33"/>
            <p:cNvSpPr/>
            <p:nvPr/>
          </p:nvSpPr>
          <p:spPr>
            <a:xfrm>
              <a:off x="1528572" y="2683763"/>
              <a:ext cx="27940" cy="123825"/>
            </a:xfrm>
            <a:custGeom>
              <a:avLst/>
              <a:gdLst/>
              <a:ahLst/>
              <a:cxnLst/>
              <a:rect l="l" t="t" r="r" b="b"/>
              <a:pathLst>
                <a:path w="27940" h="123825">
                  <a:moveTo>
                    <a:pt x="27431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27431" y="123443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556004" y="2683763"/>
              <a:ext cx="1905" cy="123825"/>
            </a:xfrm>
            <a:custGeom>
              <a:avLst/>
              <a:gdLst/>
              <a:ahLst/>
              <a:cxnLst/>
              <a:rect l="l" t="t" r="r" b="b"/>
              <a:pathLst>
                <a:path w="1905" h="123825">
                  <a:moveTo>
                    <a:pt x="1524" y="0"/>
                  </a:moveTo>
                  <a:lnTo>
                    <a:pt x="0" y="0"/>
                  </a:lnTo>
                  <a:lnTo>
                    <a:pt x="0" y="123443"/>
                  </a:lnTo>
                  <a:lnTo>
                    <a:pt x="1524" y="123443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2478023" y="1284731"/>
            <a:ext cx="13970" cy="121920"/>
            <a:chOff x="2478023" y="1284731"/>
            <a:chExt cx="13970" cy="121920"/>
          </a:xfrm>
        </p:grpSpPr>
        <p:sp>
          <p:nvSpPr>
            <p:cNvPr id="36" name="object 36"/>
            <p:cNvSpPr/>
            <p:nvPr/>
          </p:nvSpPr>
          <p:spPr>
            <a:xfrm>
              <a:off x="2478023" y="1284731"/>
              <a:ext cx="12700" cy="121920"/>
            </a:xfrm>
            <a:custGeom>
              <a:avLst/>
              <a:gdLst/>
              <a:ahLst/>
              <a:cxnLst/>
              <a:rect l="l" t="t" r="r" b="b"/>
              <a:pathLst>
                <a:path w="12700" h="121919">
                  <a:moveTo>
                    <a:pt x="12192" y="0"/>
                  </a:moveTo>
                  <a:lnTo>
                    <a:pt x="0" y="0"/>
                  </a:lnTo>
                  <a:lnTo>
                    <a:pt x="0" y="121919"/>
                  </a:lnTo>
                  <a:lnTo>
                    <a:pt x="12192" y="121919"/>
                  </a:lnTo>
                  <a:lnTo>
                    <a:pt x="12192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490215" y="1284731"/>
              <a:ext cx="1905" cy="121920"/>
            </a:xfrm>
            <a:custGeom>
              <a:avLst/>
              <a:gdLst/>
              <a:ahLst/>
              <a:cxnLst/>
              <a:rect l="l" t="t" r="r" b="b"/>
              <a:pathLst>
                <a:path w="1905" h="121919">
                  <a:moveTo>
                    <a:pt x="1523" y="0"/>
                  </a:moveTo>
                  <a:lnTo>
                    <a:pt x="0" y="0"/>
                  </a:lnTo>
                  <a:lnTo>
                    <a:pt x="0" y="121919"/>
                  </a:lnTo>
                  <a:lnTo>
                    <a:pt x="1523" y="121919"/>
                  </a:lnTo>
                  <a:lnTo>
                    <a:pt x="152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890016" y="2683763"/>
            <a:ext cx="381000" cy="123825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4130" rIns="0" bIns="0" rtlCol="0">
            <a:spAutoFit/>
          </a:bodyPr>
          <a:lstStyle/>
          <a:p>
            <a:pPr marL="126364">
              <a:lnSpc>
                <a:spcPct val="100000"/>
              </a:lnSpc>
              <a:spcBef>
                <a:spcPts val="19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57%</a:t>
            </a:r>
            <a:endParaRPr sz="5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90016" y="2403347"/>
            <a:ext cx="856615" cy="123825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47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65%</a:t>
            </a:r>
            <a:endParaRPr sz="5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890016" y="2124455"/>
            <a:ext cx="1183005" cy="121920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34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62%</a:t>
            </a:r>
            <a:endParaRPr sz="5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90016" y="1844039"/>
            <a:ext cx="1155700" cy="123825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34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5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68%</a:t>
            </a:r>
            <a:endParaRPr sz="5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90016" y="1563623"/>
            <a:ext cx="890269" cy="123825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41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68%</a:t>
            </a:r>
            <a:endParaRPr sz="5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90016" y="1284731"/>
            <a:ext cx="1315720" cy="121920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28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82%</a:t>
            </a:r>
            <a:endParaRPr sz="5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324226" y="2134869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34%</a:t>
            </a:r>
            <a:endParaRPr sz="5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213229" y="1854834"/>
            <a:ext cx="15176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29%</a:t>
            </a:r>
            <a:endParaRPr sz="5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37666" y="2974949"/>
            <a:ext cx="32004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dirty="0">
                <a:solidFill>
                  <a:srgbClr val="FFFFFF"/>
                </a:solidFill>
                <a:latin typeface="Arial"/>
                <a:cs typeface="Arial"/>
              </a:rPr>
              <a:t>78%</a:t>
            </a:r>
            <a:r>
              <a:rPr sz="5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0" spc="-30" dirty="0">
                <a:solidFill>
                  <a:srgbClr val="FFFFFF"/>
                </a:solidFill>
                <a:latin typeface="Arial"/>
                <a:cs typeface="Arial"/>
              </a:rPr>
              <a:t>183%</a:t>
            </a:r>
            <a:endParaRPr sz="5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271016" y="2683763"/>
            <a:ext cx="270510" cy="123825"/>
          </a:xfrm>
          <a:prstGeom prst="rect">
            <a:avLst/>
          </a:prstGeom>
          <a:solidFill>
            <a:srgbClr val="031258"/>
          </a:solidFill>
        </p:spPr>
        <p:txBody>
          <a:bodyPr vert="horz" wrap="square" lIns="0" tIns="24130" rIns="0" bIns="0" rtlCol="0">
            <a:spAutoFit/>
          </a:bodyPr>
          <a:lstStyle/>
          <a:p>
            <a:pPr marL="65405">
              <a:lnSpc>
                <a:spcPct val="100000"/>
              </a:lnSpc>
              <a:spcBef>
                <a:spcPts val="190"/>
              </a:spcBef>
            </a:pPr>
            <a:r>
              <a:rPr sz="500" dirty="0">
                <a:solidFill>
                  <a:srgbClr val="FFFFFF"/>
                </a:solidFill>
                <a:latin typeface="Arial"/>
                <a:cs typeface="Arial"/>
              </a:rPr>
              <a:t>39%</a:t>
            </a:r>
            <a:r>
              <a:rPr sz="500" spc="10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0" spc="-5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5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521713" y="2694812"/>
            <a:ext cx="7874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30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5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870710" y="2415031"/>
            <a:ext cx="35877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FFFFFF"/>
                </a:solidFill>
                <a:latin typeface="Arial"/>
                <a:cs typeface="Arial"/>
              </a:rPr>
              <a:t>30%</a:t>
            </a:r>
            <a:r>
              <a:rPr sz="500" spc="31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4%</a:t>
            </a:r>
            <a:endParaRPr sz="5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701289" y="2134869"/>
            <a:ext cx="11493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3%</a:t>
            </a:r>
            <a:endParaRPr sz="5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494914" y="1854834"/>
            <a:ext cx="114935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2%</a:t>
            </a:r>
            <a:endParaRPr sz="5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899030" y="1575053"/>
            <a:ext cx="33782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dirty="0">
                <a:solidFill>
                  <a:srgbClr val="FFFFFF"/>
                </a:solidFill>
                <a:latin typeface="Arial"/>
                <a:cs typeface="Arial"/>
              </a:rPr>
              <a:t>30%</a:t>
            </a:r>
            <a:r>
              <a:rPr sz="500" spc="225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500" spc="-25" dirty="0">
                <a:solidFill>
                  <a:srgbClr val="FFFFFF"/>
                </a:solidFill>
                <a:latin typeface="Arial"/>
                <a:cs typeface="Arial"/>
              </a:rPr>
              <a:t>1%</a:t>
            </a:r>
            <a:endParaRPr sz="5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205227" y="1284731"/>
            <a:ext cx="273050" cy="121920"/>
          </a:xfrm>
          <a:prstGeom prst="rect">
            <a:avLst/>
          </a:prstGeom>
          <a:solidFill>
            <a:srgbClr val="031258"/>
          </a:solidFill>
        </p:spPr>
        <p:txBody>
          <a:bodyPr vert="horz" wrap="square" lIns="0" tIns="22860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180"/>
              </a:spcBef>
            </a:pPr>
            <a:r>
              <a:rPr sz="500" dirty="0">
                <a:solidFill>
                  <a:srgbClr val="FFFFFF"/>
                </a:solidFill>
                <a:latin typeface="Arial"/>
                <a:cs typeface="Arial"/>
              </a:rPr>
              <a:t>17%</a:t>
            </a:r>
            <a:r>
              <a:rPr sz="5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0" spc="-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5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462910" y="1294891"/>
            <a:ext cx="78740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spc="-30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5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94778" y="1004315"/>
            <a:ext cx="219710" cy="123825"/>
          </a:xfrm>
          <a:prstGeom prst="rect">
            <a:avLst/>
          </a:prstGeom>
          <a:solidFill>
            <a:srgbClr val="F95E25"/>
          </a:solidFill>
        </p:spPr>
        <p:txBody>
          <a:bodyPr vert="horz" wrap="square" lIns="0" tIns="23495" rIns="0" bIns="0" rtlCol="0">
            <a:spAutoFit/>
          </a:bodyPr>
          <a:lstStyle/>
          <a:p>
            <a:pPr marL="37465">
              <a:lnSpc>
                <a:spcPct val="100000"/>
              </a:lnSpc>
              <a:spcBef>
                <a:spcPts val="185"/>
              </a:spcBef>
            </a:pPr>
            <a:r>
              <a:rPr sz="500" spc="-10" dirty="0">
                <a:solidFill>
                  <a:srgbClr val="FFFFFF"/>
                </a:solidFill>
                <a:latin typeface="Arial"/>
                <a:cs typeface="Arial"/>
              </a:rPr>
              <a:t>91%</a:t>
            </a:r>
            <a:r>
              <a:rPr sz="500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500" spc="-114" dirty="0">
                <a:solidFill>
                  <a:srgbClr val="FFFFFF"/>
                </a:solidFill>
                <a:latin typeface="Arial"/>
                <a:cs typeface="Arial"/>
              </a:rPr>
              <a:t>90</a:t>
            </a:r>
            <a:endParaRPr sz="5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01039" y="1014729"/>
            <a:ext cx="7874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spc="-30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endParaRPr sz="5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845007" y="3492500"/>
            <a:ext cx="501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-</a:t>
            </a:r>
            <a:endParaRPr sz="6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673732" y="3492500"/>
            <a:ext cx="1562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2536063" y="3492500"/>
            <a:ext cx="1562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200</a:t>
            </a:r>
            <a:endParaRPr sz="6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42315" y="3242868"/>
            <a:ext cx="3359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aseline="4629" dirty="0">
                <a:latin typeface="Arial"/>
                <a:cs typeface="Arial"/>
              </a:rPr>
              <a:t>&gt;5M</a:t>
            </a:r>
            <a:r>
              <a:rPr sz="900" spc="120" baseline="4629" dirty="0">
                <a:latin typeface="Arial"/>
                <a:cs typeface="Arial"/>
              </a:rPr>
              <a:t> </a:t>
            </a:r>
            <a:r>
              <a:rPr sz="500" spc="-135" dirty="0">
                <a:solidFill>
                  <a:srgbClr val="FFFFFF"/>
                </a:solidFill>
                <a:latin typeface="Arial"/>
                <a:cs typeface="Arial"/>
              </a:rPr>
              <a:t>54153%</a:t>
            </a:r>
            <a:endParaRPr sz="5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190113" y="3492500"/>
            <a:ext cx="364490" cy="244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300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500" spc="-20" dirty="0">
                <a:latin typeface="Arial"/>
                <a:cs typeface="Arial"/>
              </a:rPr>
              <a:t>Tỷ</a:t>
            </a:r>
            <a:r>
              <a:rPr sz="500" spc="-10" dirty="0">
                <a:latin typeface="Arial"/>
                <a:cs typeface="Arial"/>
              </a:rPr>
              <a:t> </a:t>
            </a:r>
            <a:r>
              <a:rPr sz="500" spc="-20" dirty="0">
                <a:latin typeface="Arial"/>
                <a:cs typeface="Arial"/>
              </a:rPr>
              <a:t>đồng</a:t>
            </a:r>
            <a:endParaRPr sz="5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17626" y="2959353"/>
            <a:ext cx="20510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2-</a:t>
            </a:r>
            <a:r>
              <a:rPr sz="600" spc="-25" dirty="0">
                <a:latin typeface="Arial"/>
                <a:cs typeface="Arial"/>
              </a:rPr>
              <a:t>5M</a:t>
            </a:r>
            <a:endParaRPr sz="6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17626" y="2679318"/>
            <a:ext cx="20510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1-</a:t>
            </a:r>
            <a:r>
              <a:rPr sz="600" spc="-25" dirty="0">
                <a:latin typeface="Arial"/>
                <a:cs typeface="Arial"/>
              </a:rPr>
              <a:t>2M</a:t>
            </a:r>
            <a:endParaRPr sz="6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83819" y="2399537"/>
            <a:ext cx="3390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500K-</a:t>
            </a:r>
            <a:r>
              <a:rPr sz="600" spc="-25" dirty="0">
                <a:latin typeface="Arial"/>
                <a:cs typeface="Arial"/>
              </a:rPr>
              <a:t>1M</a:t>
            </a:r>
            <a:endParaRPr sz="6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65226" y="2119375"/>
            <a:ext cx="3587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200-</a:t>
            </a:r>
            <a:r>
              <a:rPr sz="600" spc="-20" dirty="0">
                <a:latin typeface="Arial"/>
                <a:cs typeface="Arial"/>
              </a:rPr>
              <a:t>500K</a:t>
            </a:r>
            <a:endParaRPr sz="6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65226" y="1839213"/>
            <a:ext cx="3587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100-</a:t>
            </a:r>
            <a:r>
              <a:rPr sz="600" spc="-20" dirty="0">
                <a:latin typeface="Arial"/>
                <a:cs typeface="Arial"/>
              </a:rPr>
              <a:t>200K</a:t>
            </a:r>
            <a:endParaRPr sz="6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08812" y="1559432"/>
            <a:ext cx="3143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50-</a:t>
            </a:r>
            <a:r>
              <a:rPr sz="600" spc="-20" dirty="0">
                <a:latin typeface="Arial"/>
                <a:cs typeface="Arial"/>
              </a:rPr>
              <a:t>100K</a:t>
            </a:r>
            <a:endParaRPr sz="6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52399" y="1279397"/>
            <a:ext cx="270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10-</a:t>
            </a:r>
            <a:r>
              <a:rPr sz="600" spc="-25" dirty="0">
                <a:latin typeface="Arial"/>
                <a:cs typeface="Arial"/>
              </a:rPr>
              <a:t>50K</a:t>
            </a:r>
            <a:endParaRPr sz="6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20369" y="999235"/>
            <a:ext cx="2044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latin typeface="Arial"/>
                <a:cs typeface="Arial"/>
              </a:rPr>
              <a:t>&lt;10K</a:t>
            </a:r>
            <a:endParaRPr sz="6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1318260" y="374903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0" y="0"/>
                </a:lnTo>
                <a:lnTo>
                  <a:pt x="0" y="47243"/>
                </a:lnTo>
                <a:lnTo>
                  <a:pt x="47243" y="47243"/>
                </a:lnTo>
                <a:lnTo>
                  <a:pt x="47243" y="0"/>
                </a:lnTo>
                <a:close/>
              </a:path>
            </a:pathLst>
          </a:custGeom>
          <a:solidFill>
            <a:srgbClr val="F95E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371727" y="3707383"/>
            <a:ext cx="2927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Shopee</a:t>
            </a:r>
            <a:endParaRPr sz="6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732788" y="374903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0" y="0"/>
                </a:lnTo>
                <a:lnTo>
                  <a:pt x="0" y="47243"/>
                </a:lnTo>
                <a:lnTo>
                  <a:pt x="47243" y="47243"/>
                </a:lnTo>
                <a:lnTo>
                  <a:pt x="47243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1805685" y="3707383"/>
            <a:ext cx="2749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Lazada</a:t>
            </a:r>
            <a:endParaRPr sz="6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168651" y="374903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0" y="0"/>
                </a:lnTo>
                <a:lnTo>
                  <a:pt x="0" y="47243"/>
                </a:lnTo>
                <a:lnTo>
                  <a:pt x="47243" y="47243"/>
                </a:lnTo>
                <a:lnTo>
                  <a:pt x="47243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2242185" y="3707383"/>
            <a:ext cx="145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latin typeface="Arial"/>
                <a:cs typeface="Arial"/>
              </a:rPr>
              <a:t>Tiki</a:t>
            </a:r>
            <a:endParaRPr sz="6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476500" y="3749039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0" y="0"/>
                </a:lnTo>
                <a:lnTo>
                  <a:pt x="0" y="47243"/>
                </a:lnTo>
                <a:lnTo>
                  <a:pt x="47243" y="47243"/>
                </a:lnTo>
                <a:lnTo>
                  <a:pt x="4724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2549779" y="3707383"/>
            <a:ext cx="24955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Sendo</a:t>
            </a:r>
            <a:endParaRPr sz="6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3978909" y="1156461"/>
            <a:ext cx="2755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Bộ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dao</a:t>
            </a:r>
            <a:endParaRPr sz="6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606544" y="1170177"/>
            <a:ext cx="6877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Hộp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cơm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cắm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endParaRPr sz="6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392928" y="1172031"/>
            <a:ext cx="74358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Máy</a:t>
            </a:r>
            <a:r>
              <a:rPr sz="6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hút</a:t>
            </a:r>
            <a:r>
              <a:rPr sz="6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chân</a:t>
            </a:r>
            <a:r>
              <a:rPr sz="6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không</a:t>
            </a:r>
            <a:endParaRPr sz="6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3906392" y="1983993"/>
            <a:ext cx="5187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Bình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giữ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nhiệt</a:t>
            </a:r>
            <a:endParaRPr sz="6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4725415" y="1985517"/>
            <a:ext cx="42925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Kệ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 đựng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đồ</a:t>
            </a:r>
            <a:endParaRPr sz="6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5595873" y="1979802"/>
            <a:ext cx="20827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Chảo</a:t>
            </a:r>
            <a:endParaRPr sz="60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3691128" y="434339"/>
            <a:ext cx="2505710" cy="3584575"/>
          </a:xfrm>
          <a:custGeom>
            <a:avLst/>
            <a:gdLst/>
            <a:ahLst/>
            <a:cxnLst/>
            <a:rect l="l" t="t" r="r" b="b"/>
            <a:pathLst>
              <a:path w="2505710" h="3584575">
                <a:moveTo>
                  <a:pt x="0" y="150875"/>
                </a:moveTo>
                <a:lnTo>
                  <a:pt x="7693" y="103193"/>
                </a:lnTo>
                <a:lnTo>
                  <a:pt x="29114" y="61776"/>
                </a:lnTo>
                <a:lnTo>
                  <a:pt x="61776" y="29114"/>
                </a:lnTo>
                <a:lnTo>
                  <a:pt x="103193" y="7693"/>
                </a:lnTo>
                <a:lnTo>
                  <a:pt x="150875" y="0"/>
                </a:lnTo>
                <a:lnTo>
                  <a:pt x="2354580" y="0"/>
                </a:lnTo>
                <a:lnTo>
                  <a:pt x="2402262" y="7693"/>
                </a:lnTo>
                <a:lnTo>
                  <a:pt x="2443679" y="29114"/>
                </a:lnTo>
                <a:lnTo>
                  <a:pt x="2476341" y="61776"/>
                </a:lnTo>
                <a:lnTo>
                  <a:pt x="2497762" y="103193"/>
                </a:lnTo>
                <a:lnTo>
                  <a:pt x="2505456" y="150875"/>
                </a:lnTo>
                <a:lnTo>
                  <a:pt x="2505456" y="1600200"/>
                </a:lnTo>
                <a:lnTo>
                  <a:pt x="2497762" y="1647882"/>
                </a:lnTo>
                <a:lnTo>
                  <a:pt x="2476341" y="1689299"/>
                </a:lnTo>
                <a:lnTo>
                  <a:pt x="2443679" y="1721961"/>
                </a:lnTo>
                <a:lnTo>
                  <a:pt x="2402262" y="1743382"/>
                </a:lnTo>
                <a:lnTo>
                  <a:pt x="2354580" y="1751076"/>
                </a:lnTo>
                <a:lnTo>
                  <a:pt x="150875" y="1751076"/>
                </a:lnTo>
                <a:lnTo>
                  <a:pt x="103193" y="1743382"/>
                </a:lnTo>
                <a:lnTo>
                  <a:pt x="61776" y="1721961"/>
                </a:lnTo>
                <a:lnTo>
                  <a:pt x="29114" y="1689299"/>
                </a:lnTo>
                <a:lnTo>
                  <a:pt x="7693" y="1647882"/>
                </a:lnTo>
                <a:lnTo>
                  <a:pt x="0" y="1600200"/>
                </a:lnTo>
                <a:lnTo>
                  <a:pt x="0" y="150875"/>
                </a:lnTo>
                <a:close/>
              </a:path>
              <a:path w="2505710" h="3584575">
                <a:moveTo>
                  <a:pt x="0" y="1982851"/>
                </a:moveTo>
                <a:lnTo>
                  <a:pt x="7694" y="1935106"/>
                </a:lnTo>
                <a:lnTo>
                  <a:pt x="29122" y="1893652"/>
                </a:lnTo>
                <a:lnTo>
                  <a:pt x="61804" y="1860970"/>
                </a:lnTo>
                <a:lnTo>
                  <a:pt x="103258" y="1839542"/>
                </a:lnTo>
                <a:lnTo>
                  <a:pt x="151002" y="1831848"/>
                </a:lnTo>
                <a:lnTo>
                  <a:pt x="2354453" y="1831848"/>
                </a:lnTo>
                <a:lnTo>
                  <a:pt x="2402197" y="1839542"/>
                </a:lnTo>
                <a:lnTo>
                  <a:pt x="2443651" y="1860970"/>
                </a:lnTo>
                <a:lnTo>
                  <a:pt x="2476333" y="1893652"/>
                </a:lnTo>
                <a:lnTo>
                  <a:pt x="2497761" y="1935106"/>
                </a:lnTo>
                <a:lnTo>
                  <a:pt x="2505456" y="1982851"/>
                </a:lnTo>
                <a:lnTo>
                  <a:pt x="2505456" y="3433445"/>
                </a:lnTo>
                <a:lnTo>
                  <a:pt x="2497761" y="3481175"/>
                </a:lnTo>
                <a:lnTo>
                  <a:pt x="2476333" y="3522627"/>
                </a:lnTo>
                <a:lnTo>
                  <a:pt x="2443651" y="3555314"/>
                </a:lnTo>
                <a:lnTo>
                  <a:pt x="2402197" y="3576750"/>
                </a:lnTo>
                <a:lnTo>
                  <a:pt x="2354453" y="3584448"/>
                </a:lnTo>
                <a:lnTo>
                  <a:pt x="151002" y="3584448"/>
                </a:lnTo>
                <a:lnTo>
                  <a:pt x="103258" y="3576750"/>
                </a:lnTo>
                <a:lnTo>
                  <a:pt x="61804" y="3555314"/>
                </a:lnTo>
                <a:lnTo>
                  <a:pt x="29122" y="3522627"/>
                </a:lnTo>
                <a:lnTo>
                  <a:pt x="7694" y="3481175"/>
                </a:lnTo>
                <a:lnTo>
                  <a:pt x="0" y="3433445"/>
                </a:lnTo>
                <a:lnTo>
                  <a:pt x="0" y="1982851"/>
                </a:lnTo>
                <a:close/>
              </a:path>
            </a:pathLst>
          </a:custGeom>
          <a:ln w="6350">
            <a:solidFill>
              <a:srgbClr val="1A1846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4010659" y="2924301"/>
            <a:ext cx="20827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Chảo</a:t>
            </a:r>
            <a:endParaRPr sz="600">
              <a:latin typeface="Arial"/>
              <a:cs typeface="Arial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4694046" y="2904489"/>
            <a:ext cx="5886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Bếp nướng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endParaRPr sz="60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3850004" y="3784803"/>
            <a:ext cx="5416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để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bát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đũa</a:t>
            </a:r>
            <a:endParaRPr sz="60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4709540" y="3779316"/>
            <a:ext cx="4743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Cân</a:t>
            </a:r>
            <a:r>
              <a:rPr sz="6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tính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tiền</a:t>
            </a:r>
            <a:endParaRPr sz="6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479160" y="3788460"/>
            <a:ext cx="4311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Kệ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đựng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đồ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90" name="object 90"/>
          <p:cNvGrpSpPr/>
          <p:nvPr/>
        </p:nvGrpSpPr>
        <p:grpSpPr>
          <a:xfrm>
            <a:off x="2596895" y="566927"/>
            <a:ext cx="3403600" cy="3205480"/>
            <a:chOff x="2596895" y="566927"/>
            <a:chExt cx="3403600" cy="3205480"/>
          </a:xfrm>
        </p:grpSpPr>
        <p:pic>
          <p:nvPicPr>
            <p:cNvPr id="91" name="object 9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1815" y="566927"/>
              <a:ext cx="563879" cy="563880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57344" y="573023"/>
              <a:ext cx="542544" cy="542544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7631" y="579119"/>
              <a:ext cx="530351" cy="530352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83151" y="1383791"/>
              <a:ext cx="551688" cy="551688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5819" y="1382267"/>
              <a:ext cx="562355" cy="56083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2391" y="1391411"/>
              <a:ext cx="513588" cy="513588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2596896" y="1360931"/>
              <a:ext cx="1097280" cy="1294765"/>
            </a:xfrm>
            <a:custGeom>
              <a:avLst/>
              <a:gdLst/>
              <a:ahLst/>
              <a:cxnLst/>
              <a:rect l="l" t="t" r="r" b="b"/>
              <a:pathLst>
                <a:path w="1097279" h="1294764">
                  <a:moveTo>
                    <a:pt x="50800" y="491490"/>
                  </a:moveTo>
                  <a:lnTo>
                    <a:pt x="0" y="491490"/>
                  </a:lnTo>
                  <a:lnTo>
                    <a:pt x="0" y="504190"/>
                  </a:lnTo>
                  <a:lnTo>
                    <a:pt x="50800" y="504190"/>
                  </a:lnTo>
                  <a:lnTo>
                    <a:pt x="50800" y="491490"/>
                  </a:lnTo>
                  <a:close/>
                </a:path>
                <a:path w="1097279" h="1294764">
                  <a:moveTo>
                    <a:pt x="139700" y="491490"/>
                  </a:moveTo>
                  <a:lnTo>
                    <a:pt x="88900" y="491490"/>
                  </a:lnTo>
                  <a:lnTo>
                    <a:pt x="88900" y="504190"/>
                  </a:lnTo>
                  <a:lnTo>
                    <a:pt x="139700" y="504190"/>
                  </a:lnTo>
                  <a:lnTo>
                    <a:pt x="139700" y="491490"/>
                  </a:lnTo>
                  <a:close/>
                </a:path>
                <a:path w="1097279" h="1294764">
                  <a:moveTo>
                    <a:pt x="228600" y="491490"/>
                  </a:moveTo>
                  <a:lnTo>
                    <a:pt x="177800" y="491490"/>
                  </a:lnTo>
                  <a:lnTo>
                    <a:pt x="177800" y="504190"/>
                  </a:lnTo>
                  <a:lnTo>
                    <a:pt x="228600" y="504190"/>
                  </a:lnTo>
                  <a:lnTo>
                    <a:pt x="228600" y="491490"/>
                  </a:lnTo>
                  <a:close/>
                </a:path>
                <a:path w="1097279" h="1294764">
                  <a:moveTo>
                    <a:pt x="288544" y="818134"/>
                  </a:moveTo>
                  <a:lnTo>
                    <a:pt x="237744" y="818134"/>
                  </a:lnTo>
                  <a:lnTo>
                    <a:pt x="237744" y="830834"/>
                  </a:lnTo>
                  <a:lnTo>
                    <a:pt x="288544" y="830834"/>
                  </a:lnTo>
                  <a:lnTo>
                    <a:pt x="288544" y="818134"/>
                  </a:lnTo>
                  <a:close/>
                </a:path>
                <a:path w="1097279" h="1294764">
                  <a:moveTo>
                    <a:pt x="317500" y="491490"/>
                  </a:moveTo>
                  <a:lnTo>
                    <a:pt x="266700" y="491490"/>
                  </a:lnTo>
                  <a:lnTo>
                    <a:pt x="266700" y="504190"/>
                  </a:lnTo>
                  <a:lnTo>
                    <a:pt x="317500" y="504190"/>
                  </a:lnTo>
                  <a:lnTo>
                    <a:pt x="317500" y="491490"/>
                  </a:lnTo>
                  <a:close/>
                </a:path>
                <a:path w="1097279" h="1294764">
                  <a:moveTo>
                    <a:pt x="377444" y="818134"/>
                  </a:moveTo>
                  <a:lnTo>
                    <a:pt x="326644" y="818134"/>
                  </a:lnTo>
                  <a:lnTo>
                    <a:pt x="326644" y="830834"/>
                  </a:lnTo>
                  <a:lnTo>
                    <a:pt x="377444" y="830834"/>
                  </a:lnTo>
                  <a:lnTo>
                    <a:pt x="377444" y="818134"/>
                  </a:lnTo>
                  <a:close/>
                </a:path>
                <a:path w="1097279" h="1294764">
                  <a:moveTo>
                    <a:pt x="406400" y="491490"/>
                  </a:moveTo>
                  <a:lnTo>
                    <a:pt x="355600" y="491490"/>
                  </a:lnTo>
                  <a:lnTo>
                    <a:pt x="355600" y="504190"/>
                  </a:lnTo>
                  <a:lnTo>
                    <a:pt x="406400" y="504190"/>
                  </a:lnTo>
                  <a:lnTo>
                    <a:pt x="406400" y="491490"/>
                  </a:lnTo>
                  <a:close/>
                </a:path>
                <a:path w="1097279" h="1294764">
                  <a:moveTo>
                    <a:pt x="466344" y="818134"/>
                  </a:moveTo>
                  <a:lnTo>
                    <a:pt x="415544" y="818134"/>
                  </a:lnTo>
                  <a:lnTo>
                    <a:pt x="415544" y="830834"/>
                  </a:lnTo>
                  <a:lnTo>
                    <a:pt x="466344" y="830834"/>
                  </a:lnTo>
                  <a:lnTo>
                    <a:pt x="466344" y="818134"/>
                  </a:lnTo>
                  <a:close/>
                </a:path>
                <a:path w="1097279" h="1294764">
                  <a:moveTo>
                    <a:pt x="495300" y="491490"/>
                  </a:moveTo>
                  <a:lnTo>
                    <a:pt x="444500" y="491490"/>
                  </a:lnTo>
                  <a:lnTo>
                    <a:pt x="444500" y="504190"/>
                  </a:lnTo>
                  <a:lnTo>
                    <a:pt x="495300" y="504190"/>
                  </a:lnTo>
                  <a:lnTo>
                    <a:pt x="495300" y="491490"/>
                  </a:lnTo>
                  <a:close/>
                </a:path>
                <a:path w="1097279" h="1294764">
                  <a:moveTo>
                    <a:pt x="554863" y="462026"/>
                  </a:moveTo>
                  <a:lnTo>
                    <a:pt x="542163" y="462026"/>
                  </a:lnTo>
                  <a:lnTo>
                    <a:pt x="542163" y="491490"/>
                  </a:lnTo>
                  <a:lnTo>
                    <a:pt x="533400" y="491490"/>
                  </a:lnTo>
                  <a:lnTo>
                    <a:pt x="533400" y="504190"/>
                  </a:lnTo>
                  <a:lnTo>
                    <a:pt x="551942" y="504190"/>
                  </a:lnTo>
                  <a:lnTo>
                    <a:pt x="554863" y="501396"/>
                  </a:lnTo>
                  <a:lnTo>
                    <a:pt x="554863" y="497840"/>
                  </a:lnTo>
                  <a:lnTo>
                    <a:pt x="554863" y="491490"/>
                  </a:lnTo>
                  <a:lnTo>
                    <a:pt x="554863" y="462026"/>
                  </a:lnTo>
                  <a:close/>
                </a:path>
                <a:path w="1097279" h="1294764">
                  <a:moveTo>
                    <a:pt x="554863" y="373126"/>
                  </a:moveTo>
                  <a:lnTo>
                    <a:pt x="542163" y="373126"/>
                  </a:lnTo>
                  <a:lnTo>
                    <a:pt x="542163" y="423926"/>
                  </a:lnTo>
                  <a:lnTo>
                    <a:pt x="554863" y="423926"/>
                  </a:lnTo>
                  <a:lnTo>
                    <a:pt x="554863" y="373126"/>
                  </a:lnTo>
                  <a:close/>
                </a:path>
                <a:path w="1097279" h="1294764">
                  <a:moveTo>
                    <a:pt x="554863" y="284226"/>
                  </a:moveTo>
                  <a:lnTo>
                    <a:pt x="542163" y="284226"/>
                  </a:lnTo>
                  <a:lnTo>
                    <a:pt x="542163" y="335026"/>
                  </a:lnTo>
                  <a:lnTo>
                    <a:pt x="554863" y="335026"/>
                  </a:lnTo>
                  <a:lnTo>
                    <a:pt x="554863" y="284226"/>
                  </a:lnTo>
                  <a:close/>
                </a:path>
                <a:path w="1097279" h="1294764">
                  <a:moveTo>
                    <a:pt x="554863" y="195326"/>
                  </a:moveTo>
                  <a:lnTo>
                    <a:pt x="542163" y="195326"/>
                  </a:lnTo>
                  <a:lnTo>
                    <a:pt x="542163" y="246126"/>
                  </a:lnTo>
                  <a:lnTo>
                    <a:pt x="554863" y="246126"/>
                  </a:lnTo>
                  <a:lnTo>
                    <a:pt x="554863" y="195326"/>
                  </a:lnTo>
                  <a:close/>
                </a:path>
                <a:path w="1097279" h="1294764">
                  <a:moveTo>
                    <a:pt x="554863" y="106426"/>
                  </a:moveTo>
                  <a:lnTo>
                    <a:pt x="542163" y="106426"/>
                  </a:lnTo>
                  <a:lnTo>
                    <a:pt x="542163" y="157226"/>
                  </a:lnTo>
                  <a:lnTo>
                    <a:pt x="554863" y="157226"/>
                  </a:lnTo>
                  <a:lnTo>
                    <a:pt x="554863" y="106426"/>
                  </a:lnTo>
                  <a:close/>
                </a:path>
                <a:path w="1097279" h="1294764">
                  <a:moveTo>
                    <a:pt x="555244" y="818134"/>
                  </a:moveTo>
                  <a:lnTo>
                    <a:pt x="504444" y="818134"/>
                  </a:lnTo>
                  <a:lnTo>
                    <a:pt x="504444" y="830834"/>
                  </a:lnTo>
                  <a:lnTo>
                    <a:pt x="555244" y="830834"/>
                  </a:lnTo>
                  <a:lnTo>
                    <a:pt x="555244" y="818134"/>
                  </a:lnTo>
                  <a:close/>
                </a:path>
                <a:path w="1097279" h="1294764">
                  <a:moveTo>
                    <a:pt x="568960" y="31750"/>
                  </a:moveTo>
                  <a:lnTo>
                    <a:pt x="544957" y="31750"/>
                  </a:lnTo>
                  <a:lnTo>
                    <a:pt x="542163" y="34544"/>
                  </a:lnTo>
                  <a:lnTo>
                    <a:pt x="542163" y="68326"/>
                  </a:lnTo>
                  <a:lnTo>
                    <a:pt x="554863" y="68326"/>
                  </a:lnTo>
                  <a:lnTo>
                    <a:pt x="554863" y="44450"/>
                  </a:lnTo>
                  <a:lnTo>
                    <a:pt x="568960" y="44450"/>
                  </a:lnTo>
                  <a:lnTo>
                    <a:pt x="568960" y="38100"/>
                  </a:lnTo>
                  <a:lnTo>
                    <a:pt x="568960" y="31750"/>
                  </a:lnTo>
                  <a:close/>
                </a:path>
                <a:path w="1097279" h="1294764">
                  <a:moveTo>
                    <a:pt x="644144" y="818134"/>
                  </a:moveTo>
                  <a:lnTo>
                    <a:pt x="593344" y="818134"/>
                  </a:lnTo>
                  <a:lnTo>
                    <a:pt x="593344" y="830834"/>
                  </a:lnTo>
                  <a:lnTo>
                    <a:pt x="644144" y="830834"/>
                  </a:lnTo>
                  <a:lnTo>
                    <a:pt x="644144" y="818134"/>
                  </a:lnTo>
                  <a:close/>
                </a:path>
                <a:path w="1097279" h="1294764">
                  <a:moveTo>
                    <a:pt x="657847" y="31750"/>
                  </a:moveTo>
                  <a:lnTo>
                    <a:pt x="607060" y="31750"/>
                  </a:lnTo>
                  <a:lnTo>
                    <a:pt x="607060" y="44450"/>
                  </a:lnTo>
                  <a:lnTo>
                    <a:pt x="657847" y="44450"/>
                  </a:lnTo>
                  <a:lnTo>
                    <a:pt x="657847" y="31750"/>
                  </a:lnTo>
                  <a:close/>
                </a:path>
                <a:path w="1097279" h="1294764">
                  <a:moveTo>
                    <a:pt x="673862" y="1194816"/>
                  </a:moveTo>
                  <a:lnTo>
                    <a:pt x="661162" y="1194816"/>
                  </a:lnTo>
                  <a:lnTo>
                    <a:pt x="661162" y="1245616"/>
                  </a:lnTo>
                  <a:lnTo>
                    <a:pt x="673862" y="1245616"/>
                  </a:lnTo>
                  <a:lnTo>
                    <a:pt x="673862" y="1194816"/>
                  </a:lnTo>
                  <a:close/>
                </a:path>
                <a:path w="1097279" h="1294764">
                  <a:moveTo>
                    <a:pt x="673862" y="1105916"/>
                  </a:moveTo>
                  <a:lnTo>
                    <a:pt x="661162" y="1105916"/>
                  </a:lnTo>
                  <a:lnTo>
                    <a:pt x="661162" y="1156716"/>
                  </a:lnTo>
                  <a:lnTo>
                    <a:pt x="673862" y="1156716"/>
                  </a:lnTo>
                  <a:lnTo>
                    <a:pt x="673862" y="1105916"/>
                  </a:lnTo>
                  <a:close/>
                </a:path>
                <a:path w="1097279" h="1294764">
                  <a:moveTo>
                    <a:pt x="673862" y="1017016"/>
                  </a:moveTo>
                  <a:lnTo>
                    <a:pt x="661162" y="1017016"/>
                  </a:lnTo>
                  <a:lnTo>
                    <a:pt x="661162" y="1067816"/>
                  </a:lnTo>
                  <a:lnTo>
                    <a:pt x="673862" y="1067816"/>
                  </a:lnTo>
                  <a:lnTo>
                    <a:pt x="673862" y="1017016"/>
                  </a:lnTo>
                  <a:close/>
                </a:path>
                <a:path w="1097279" h="1294764">
                  <a:moveTo>
                    <a:pt x="673862" y="928116"/>
                  </a:moveTo>
                  <a:lnTo>
                    <a:pt x="661162" y="928116"/>
                  </a:lnTo>
                  <a:lnTo>
                    <a:pt x="661162" y="978916"/>
                  </a:lnTo>
                  <a:lnTo>
                    <a:pt x="673862" y="978916"/>
                  </a:lnTo>
                  <a:lnTo>
                    <a:pt x="673862" y="928116"/>
                  </a:lnTo>
                  <a:close/>
                </a:path>
                <a:path w="1097279" h="1294764">
                  <a:moveTo>
                    <a:pt x="673862" y="839216"/>
                  </a:moveTo>
                  <a:lnTo>
                    <a:pt x="661162" y="839216"/>
                  </a:lnTo>
                  <a:lnTo>
                    <a:pt x="661162" y="890016"/>
                  </a:lnTo>
                  <a:lnTo>
                    <a:pt x="673862" y="890016"/>
                  </a:lnTo>
                  <a:lnTo>
                    <a:pt x="673862" y="839216"/>
                  </a:lnTo>
                  <a:close/>
                </a:path>
                <a:path w="1097279" h="1294764">
                  <a:moveTo>
                    <a:pt x="745363" y="1250315"/>
                  </a:moveTo>
                  <a:lnTo>
                    <a:pt x="694563" y="1250315"/>
                  </a:lnTo>
                  <a:lnTo>
                    <a:pt x="694563" y="1263015"/>
                  </a:lnTo>
                  <a:lnTo>
                    <a:pt x="745363" y="1263015"/>
                  </a:lnTo>
                  <a:lnTo>
                    <a:pt x="745363" y="1250315"/>
                  </a:lnTo>
                  <a:close/>
                </a:path>
                <a:path w="1097279" h="1294764">
                  <a:moveTo>
                    <a:pt x="746760" y="31750"/>
                  </a:moveTo>
                  <a:lnTo>
                    <a:pt x="695947" y="31750"/>
                  </a:lnTo>
                  <a:lnTo>
                    <a:pt x="695947" y="44450"/>
                  </a:lnTo>
                  <a:lnTo>
                    <a:pt x="746760" y="44450"/>
                  </a:lnTo>
                  <a:lnTo>
                    <a:pt x="746760" y="31750"/>
                  </a:lnTo>
                  <a:close/>
                </a:path>
                <a:path w="1097279" h="1294764">
                  <a:moveTo>
                    <a:pt x="834263" y="1250315"/>
                  </a:moveTo>
                  <a:lnTo>
                    <a:pt x="783463" y="1250315"/>
                  </a:lnTo>
                  <a:lnTo>
                    <a:pt x="783463" y="1263015"/>
                  </a:lnTo>
                  <a:lnTo>
                    <a:pt x="834263" y="1263015"/>
                  </a:lnTo>
                  <a:lnTo>
                    <a:pt x="834263" y="1250315"/>
                  </a:lnTo>
                  <a:close/>
                </a:path>
                <a:path w="1097279" h="1294764">
                  <a:moveTo>
                    <a:pt x="835660" y="31750"/>
                  </a:moveTo>
                  <a:lnTo>
                    <a:pt x="784860" y="31750"/>
                  </a:lnTo>
                  <a:lnTo>
                    <a:pt x="784860" y="44450"/>
                  </a:lnTo>
                  <a:lnTo>
                    <a:pt x="835660" y="44450"/>
                  </a:lnTo>
                  <a:lnTo>
                    <a:pt x="835660" y="31750"/>
                  </a:lnTo>
                  <a:close/>
                </a:path>
                <a:path w="1097279" h="1294764">
                  <a:moveTo>
                    <a:pt x="923163" y="1250315"/>
                  </a:moveTo>
                  <a:lnTo>
                    <a:pt x="872363" y="1250315"/>
                  </a:lnTo>
                  <a:lnTo>
                    <a:pt x="872363" y="1263015"/>
                  </a:lnTo>
                  <a:lnTo>
                    <a:pt x="923163" y="1263015"/>
                  </a:lnTo>
                  <a:lnTo>
                    <a:pt x="923163" y="1250315"/>
                  </a:lnTo>
                  <a:close/>
                </a:path>
                <a:path w="1097279" h="1294764">
                  <a:moveTo>
                    <a:pt x="924560" y="31750"/>
                  </a:moveTo>
                  <a:lnTo>
                    <a:pt x="873760" y="31750"/>
                  </a:lnTo>
                  <a:lnTo>
                    <a:pt x="873760" y="44450"/>
                  </a:lnTo>
                  <a:lnTo>
                    <a:pt x="924560" y="44450"/>
                  </a:lnTo>
                  <a:lnTo>
                    <a:pt x="924560" y="31750"/>
                  </a:lnTo>
                  <a:close/>
                </a:path>
                <a:path w="1097279" h="1294764">
                  <a:moveTo>
                    <a:pt x="1012063" y="1250315"/>
                  </a:moveTo>
                  <a:lnTo>
                    <a:pt x="961263" y="1250315"/>
                  </a:lnTo>
                  <a:lnTo>
                    <a:pt x="961263" y="1263015"/>
                  </a:lnTo>
                  <a:lnTo>
                    <a:pt x="1012063" y="1263015"/>
                  </a:lnTo>
                  <a:lnTo>
                    <a:pt x="1012063" y="1250315"/>
                  </a:lnTo>
                  <a:close/>
                </a:path>
                <a:path w="1097279" h="1294764">
                  <a:moveTo>
                    <a:pt x="1013460" y="31750"/>
                  </a:moveTo>
                  <a:lnTo>
                    <a:pt x="962660" y="31750"/>
                  </a:lnTo>
                  <a:lnTo>
                    <a:pt x="962660" y="44450"/>
                  </a:lnTo>
                  <a:lnTo>
                    <a:pt x="1013460" y="44450"/>
                  </a:lnTo>
                  <a:lnTo>
                    <a:pt x="1013460" y="31750"/>
                  </a:lnTo>
                  <a:close/>
                </a:path>
                <a:path w="1097279" h="1294764">
                  <a:moveTo>
                    <a:pt x="1096899" y="38100"/>
                  </a:moveTo>
                  <a:lnTo>
                    <a:pt x="1020699" y="0"/>
                  </a:lnTo>
                  <a:lnTo>
                    <a:pt x="1020699" y="76200"/>
                  </a:lnTo>
                  <a:lnTo>
                    <a:pt x="1096899" y="38100"/>
                  </a:lnTo>
                  <a:close/>
                </a:path>
                <a:path w="1097279" h="1294764">
                  <a:moveTo>
                    <a:pt x="1097153" y="1256665"/>
                  </a:moveTo>
                  <a:lnTo>
                    <a:pt x="1020953" y="1218565"/>
                  </a:lnTo>
                  <a:lnTo>
                    <a:pt x="1020953" y="1294765"/>
                  </a:lnTo>
                  <a:lnTo>
                    <a:pt x="1097153" y="1256665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43527" y="2374391"/>
              <a:ext cx="530351" cy="530352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03063" y="2343911"/>
              <a:ext cx="528827" cy="530352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77255" y="2351531"/>
              <a:ext cx="522731" cy="522732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03903" y="3186683"/>
              <a:ext cx="585215" cy="585216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93919" y="3218687"/>
              <a:ext cx="515112" cy="515112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75731" y="3201923"/>
              <a:ext cx="524256" cy="524256"/>
            </a:xfrm>
            <a:prstGeom prst="rect">
              <a:avLst/>
            </a:prstGeom>
          </p:spPr>
        </p:pic>
      </p:grpSp>
      <p:sp>
        <p:nvSpPr>
          <p:cNvPr id="104" name="object 104"/>
          <p:cNvSpPr txBox="1"/>
          <p:nvPr/>
        </p:nvSpPr>
        <p:spPr>
          <a:xfrm>
            <a:off x="773988" y="192404"/>
            <a:ext cx="5288915" cy="5784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79273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THỐNG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75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GIÁ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&amp;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NỔI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BẬT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661670" marR="2519680" indent="-649605">
              <a:lnSpc>
                <a:spcPct val="113799"/>
              </a:lnSpc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Thống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nổi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bật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trong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nhóm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Dụng</a:t>
            </a:r>
            <a:r>
              <a:rPr sz="800" b="1" spc="40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cụ</a:t>
            </a:r>
            <a:r>
              <a:rPr sz="800" b="1" spc="5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nhà</a:t>
            </a:r>
            <a:r>
              <a:rPr sz="800" b="1" spc="4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FA5F27"/>
                </a:solidFill>
                <a:latin typeface="Arial"/>
                <a:cs typeface="Arial"/>
              </a:rPr>
              <a:t>bếp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05" name="object 10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141720" y="163067"/>
            <a:ext cx="45720" cy="181355"/>
          </a:xfrm>
          <a:prstGeom prst="rect">
            <a:avLst/>
          </a:prstGeom>
        </p:spPr>
      </p:pic>
      <p:sp>
        <p:nvSpPr>
          <p:cNvPr id="106" name="object 106"/>
          <p:cNvSpPr txBox="1"/>
          <p:nvPr/>
        </p:nvSpPr>
        <p:spPr>
          <a:xfrm>
            <a:off x="5640451" y="2891408"/>
            <a:ext cx="1485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Nồi</a:t>
            </a:r>
            <a:endParaRPr sz="60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4138676" y="4079544"/>
            <a:ext cx="20491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TÍCH NGÀNH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HÀNG TIỀM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NĂNG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TĂNG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477" y="566070"/>
            <a:ext cx="6297570" cy="337818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7840" y="166481"/>
            <a:ext cx="618743" cy="1246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01334" y="408289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031258"/>
                </a:solidFill>
                <a:latin typeface="Arial"/>
                <a:cs typeface="Arial"/>
              </a:rPr>
              <a:t>31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660" y="4081068"/>
            <a:ext cx="2048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TÍCH NGÀNH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HÀNG TIỀM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NĂNG</a:t>
            </a: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8851" y="247014"/>
            <a:ext cx="340042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70" dirty="0">
                <a:solidFill>
                  <a:srgbClr val="001F5F"/>
                </a:solidFill>
              </a:rPr>
              <a:t>Ngành</a:t>
            </a:r>
            <a:r>
              <a:rPr spc="10" dirty="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hàng </a:t>
            </a:r>
            <a:r>
              <a:rPr spc="55" dirty="0">
                <a:solidFill>
                  <a:srgbClr val="001F5F"/>
                </a:solidFill>
              </a:rPr>
              <a:t>Điện</a:t>
            </a:r>
            <a:r>
              <a:rPr spc="10" dirty="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Gia</a:t>
            </a:r>
            <a:r>
              <a:rPr spc="25" dirty="0">
                <a:solidFill>
                  <a:srgbClr val="001F5F"/>
                </a:solidFill>
              </a:rPr>
              <a:t> </a:t>
            </a:r>
            <a:r>
              <a:rPr spc="-20" dirty="0">
                <a:solidFill>
                  <a:srgbClr val="001F5F"/>
                </a:solidFill>
              </a:rPr>
              <a:t>dụng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0436" y="481583"/>
            <a:ext cx="2516505" cy="1626235"/>
            <a:chOff x="440436" y="481583"/>
            <a:chExt cx="2516505" cy="1626235"/>
          </a:xfrm>
        </p:grpSpPr>
        <p:sp>
          <p:nvSpPr>
            <p:cNvPr id="3" name="object 3"/>
            <p:cNvSpPr/>
            <p:nvPr/>
          </p:nvSpPr>
          <p:spPr>
            <a:xfrm>
              <a:off x="440436" y="481583"/>
              <a:ext cx="2516505" cy="1626235"/>
            </a:xfrm>
            <a:custGeom>
              <a:avLst/>
              <a:gdLst/>
              <a:ahLst/>
              <a:cxnLst/>
              <a:rect l="l" t="t" r="r" b="b"/>
              <a:pathLst>
                <a:path w="2516505" h="1626235">
                  <a:moveTo>
                    <a:pt x="2516124" y="0"/>
                  </a:moveTo>
                  <a:lnTo>
                    <a:pt x="0" y="0"/>
                  </a:lnTo>
                  <a:lnTo>
                    <a:pt x="0" y="1626107"/>
                  </a:lnTo>
                  <a:lnTo>
                    <a:pt x="2516124" y="1626107"/>
                  </a:lnTo>
                  <a:lnTo>
                    <a:pt x="251612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72387" y="897762"/>
              <a:ext cx="852805" cy="1091565"/>
            </a:xfrm>
            <a:custGeom>
              <a:avLst/>
              <a:gdLst/>
              <a:ahLst/>
              <a:cxnLst/>
              <a:rect l="l" t="t" r="r" b="b"/>
              <a:pathLst>
                <a:path w="852805" h="1091564">
                  <a:moveTo>
                    <a:pt x="306781" y="0"/>
                  </a:moveTo>
                  <a:lnTo>
                    <a:pt x="306781" y="283717"/>
                  </a:lnTo>
                  <a:lnTo>
                    <a:pt x="345873" y="286640"/>
                  </a:lnTo>
                  <a:lnTo>
                    <a:pt x="383870" y="295290"/>
                  </a:lnTo>
                  <a:lnTo>
                    <a:pt x="420152" y="309489"/>
                  </a:lnTo>
                  <a:lnTo>
                    <a:pt x="454101" y="329056"/>
                  </a:lnTo>
                  <a:lnTo>
                    <a:pt x="490663" y="359003"/>
                  </a:lnTo>
                  <a:lnTo>
                    <a:pt x="520463" y="393970"/>
                  </a:lnTo>
                  <a:lnTo>
                    <a:pt x="543306" y="432928"/>
                  </a:lnTo>
                  <a:lnTo>
                    <a:pt x="558997" y="474850"/>
                  </a:lnTo>
                  <a:lnTo>
                    <a:pt x="567339" y="518707"/>
                  </a:lnTo>
                  <a:lnTo>
                    <a:pt x="568137" y="563470"/>
                  </a:lnTo>
                  <a:lnTo>
                    <a:pt x="561197" y="608111"/>
                  </a:lnTo>
                  <a:lnTo>
                    <a:pt x="546321" y="651601"/>
                  </a:lnTo>
                  <a:lnTo>
                    <a:pt x="523316" y="692911"/>
                  </a:lnTo>
                  <a:lnTo>
                    <a:pt x="493369" y="729440"/>
                  </a:lnTo>
                  <a:lnTo>
                    <a:pt x="458404" y="759223"/>
                  </a:lnTo>
                  <a:lnTo>
                    <a:pt x="419449" y="782061"/>
                  </a:lnTo>
                  <a:lnTo>
                    <a:pt x="377533" y="797755"/>
                  </a:lnTo>
                  <a:lnTo>
                    <a:pt x="333687" y="806108"/>
                  </a:lnTo>
                  <a:lnTo>
                    <a:pt x="288940" y="806920"/>
                  </a:lnTo>
                  <a:lnTo>
                    <a:pt x="244321" y="799993"/>
                  </a:lnTo>
                  <a:lnTo>
                    <a:pt x="200860" y="785128"/>
                  </a:lnTo>
                  <a:lnTo>
                    <a:pt x="159588" y="762126"/>
                  </a:lnTo>
                  <a:lnTo>
                    <a:pt x="0" y="996695"/>
                  </a:lnTo>
                  <a:lnTo>
                    <a:pt x="39747" y="1021324"/>
                  </a:lnTo>
                  <a:lnTo>
                    <a:pt x="81263" y="1042364"/>
                  </a:lnTo>
                  <a:lnTo>
                    <a:pt x="124303" y="1059744"/>
                  </a:lnTo>
                  <a:lnTo>
                    <a:pt x="168621" y="1073389"/>
                  </a:lnTo>
                  <a:lnTo>
                    <a:pt x="213970" y="1083226"/>
                  </a:lnTo>
                  <a:lnTo>
                    <a:pt x="260106" y="1089182"/>
                  </a:lnTo>
                  <a:lnTo>
                    <a:pt x="306781" y="1091183"/>
                  </a:lnTo>
                  <a:lnTo>
                    <a:pt x="353863" y="1089181"/>
                  </a:lnTo>
                  <a:lnTo>
                    <a:pt x="399833" y="1083284"/>
                  </a:lnTo>
                  <a:lnTo>
                    <a:pt x="444525" y="1073654"/>
                  </a:lnTo>
                  <a:lnTo>
                    <a:pt x="487776" y="1060456"/>
                  </a:lnTo>
                  <a:lnTo>
                    <a:pt x="529423" y="1043854"/>
                  </a:lnTo>
                  <a:lnTo>
                    <a:pt x="569301" y="1024011"/>
                  </a:lnTo>
                  <a:lnTo>
                    <a:pt x="607248" y="1001091"/>
                  </a:lnTo>
                  <a:lnTo>
                    <a:pt x="643100" y="975257"/>
                  </a:lnTo>
                  <a:lnTo>
                    <a:pt x="676693" y="946674"/>
                  </a:lnTo>
                  <a:lnTo>
                    <a:pt x="707863" y="915504"/>
                  </a:lnTo>
                  <a:lnTo>
                    <a:pt x="736446" y="881911"/>
                  </a:lnTo>
                  <a:lnTo>
                    <a:pt x="762280" y="846059"/>
                  </a:lnTo>
                  <a:lnTo>
                    <a:pt x="785200" y="808112"/>
                  </a:lnTo>
                  <a:lnTo>
                    <a:pt x="805043" y="768233"/>
                  </a:lnTo>
                  <a:lnTo>
                    <a:pt x="821646" y="726587"/>
                  </a:lnTo>
                  <a:lnTo>
                    <a:pt x="834843" y="683335"/>
                  </a:lnTo>
                  <a:lnTo>
                    <a:pt x="844473" y="638643"/>
                  </a:lnTo>
                  <a:lnTo>
                    <a:pt x="850370" y="592674"/>
                  </a:lnTo>
                  <a:lnTo>
                    <a:pt x="852373" y="545591"/>
                  </a:lnTo>
                  <a:lnTo>
                    <a:pt x="850370" y="498509"/>
                  </a:lnTo>
                  <a:lnTo>
                    <a:pt x="844473" y="452540"/>
                  </a:lnTo>
                  <a:lnTo>
                    <a:pt x="834843" y="407848"/>
                  </a:lnTo>
                  <a:lnTo>
                    <a:pt x="821646" y="364596"/>
                  </a:lnTo>
                  <a:lnTo>
                    <a:pt x="805043" y="322950"/>
                  </a:lnTo>
                  <a:lnTo>
                    <a:pt x="785200" y="283071"/>
                  </a:lnTo>
                  <a:lnTo>
                    <a:pt x="762280" y="245124"/>
                  </a:lnTo>
                  <a:lnTo>
                    <a:pt x="736446" y="209272"/>
                  </a:lnTo>
                  <a:lnTo>
                    <a:pt x="707863" y="175679"/>
                  </a:lnTo>
                  <a:lnTo>
                    <a:pt x="676693" y="144509"/>
                  </a:lnTo>
                  <a:lnTo>
                    <a:pt x="643100" y="115926"/>
                  </a:lnTo>
                  <a:lnTo>
                    <a:pt x="607248" y="90092"/>
                  </a:lnTo>
                  <a:lnTo>
                    <a:pt x="569301" y="67172"/>
                  </a:lnTo>
                  <a:lnTo>
                    <a:pt x="529423" y="47329"/>
                  </a:lnTo>
                  <a:lnTo>
                    <a:pt x="487776" y="30727"/>
                  </a:lnTo>
                  <a:lnTo>
                    <a:pt x="444525" y="17529"/>
                  </a:lnTo>
                  <a:lnTo>
                    <a:pt x="399833" y="7899"/>
                  </a:lnTo>
                  <a:lnTo>
                    <a:pt x="353863" y="2002"/>
                  </a:lnTo>
                  <a:lnTo>
                    <a:pt x="306781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3609" y="989075"/>
              <a:ext cx="400685" cy="905510"/>
            </a:xfrm>
            <a:custGeom>
              <a:avLst/>
              <a:gdLst/>
              <a:ahLst/>
              <a:cxnLst/>
              <a:rect l="l" t="t" r="r" b="b"/>
              <a:pathLst>
                <a:path w="400684" h="905510">
                  <a:moveTo>
                    <a:pt x="243489" y="0"/>
                  </a:moveTo>
                  <a:lnTo>
                    <a:pt x="200997" y="31289"/>
                  </a:lnTo>
                  <a:lnTo>
                    <a:pt x="161819" y="66484"/>
                  </a:lnTo>
                  <a:lnTo>
                    <a:pt x="126217" y="105298"/>
                  </a:lnTo>
                  <a:lnTo>
                    <a:pt x="94455" y="147446"/>
                  </a:lnTo>
                  <a:lnTo>
                    <a:pt x="69636" y="187501"/>
                  </a:lnTo>
                  <a:lnTo>
                    <a:pt x="48665" y="228827"/>
                  </a:lnTo>
                  <a:lnTo>
                    <a:pt x="31498" y="271196"/>
                  </a:lnTo>
                  <a:lnTo>
                    <a:pt x="18091" y="314382"/>
                  </a:lnTo>
                  <a:lnTo>
                    <a:pt x="8401" y="358156"/>
                  </a:lnTo>
                  <a:lnTo>
                    <a:pt x="2385" y="402291"/>
                  </a:lnTo>
                  <a:lnTo>
                    <a:pt x="0" y="446560"/>
                  </a:lnTo>
                  <a:lnTo>
                    <a:pt x="1201" y="490735"/>
                  </a:lnTo>
                  <a:lnTo>
                    <a:pt x="5946" y="534588"/>
                  </a:lnTo>
                  <a:lnTo>
                    <a:pt x="14192" y="577892"/>
                  </a:lnTo>
                  <a:lnTo>
                    <a:pt x="25895" y="620420"/>
                  </a:lnTo>
                  <a:lnTo>
                    <a:pt x="41012" y="661943"/>
                  </a:lnTo>
                  <a:lnTo>
                    <a:pt x="59499" y="702235"/>
                  </a:lnTo>
                  <a:lnTo>
                    <a:pt x="81314" y="741068"/>
                  </a:lnTo>
                  <a:lnTo>
                    <a:pt x="106412" y="778215"/>
                  </a:lnTo>
                  <a:lnTo>
                    <a:pt x="134751" y="813447"/>
                  </a:lnTo>
                  <a:lnTo>
                    <a:pt x="166287" y="846537"/>
                  </a:lnTo>
                  <a:lnTo>
                    <a:pt x="200977" y="877258"/>
                  </a:lnTo>
                  <a:lnTo>
                    <a:pt x="238777" y="905382"/>
                  </a:lnTo>
                  <a:lnTo>
                    <a:pt x="398366" y="670813"/>
                  </a:lnTo>
                  <a:lnTo>
                    <a:pt x="378096" y="655570"/>
                  </a:lnTo>
                  <a:lnTo>
                    <a:pt x="359459" y="638492"/>
                  </a:lnTo>
                  <a:lnTo>
                    <a:pt x="327525" y="599313"/>
                  </a:lnTo>
                  <a:lnTo>
                    <a:pt x="304973" y="557752"/>
                  </a:lnTo>
                  <a:lnTo>
                    <a:pt x="290568" y="514103"/>
                  </a:lnTo>
                  <a:lnTo>
                    <a:pt x="284105" y="469391"/>
                  </a:lnTo>
                  <a:lnTo>
                    <a:pt x="285377" y="424642"/>
                  </a:lnTo>
                  <a:lnTo>
                    <a:pt x="294177" y="380880"/>
                  </a:lnTo>
                  <a:lnTo>
                    <a:pt x="310298" y="339132"/>
                  </a:lnTo>
                  <a:lnTo>
                    <a:pt x="333534" y="300422"/>
                  </a:lnTo>
                  <a:lnTo>
                    <a:pt x="363679" y="265776"/>
                  </a:lnTo>
                  <a:lnTo>
                    <a:pt x="400525" y="236219"/>
                  </a:lnTo>
                  <a:lnTo>
                    <a:pt x="243489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77099" y="938910"/>
              <a:ext cx="202565" cy="286385"/>
            </a:xfrm>
            <a:custGeom>
              <a:avLst/>
              <a:gdLst/>
              <a:ahLst/>
              <a:cxnLst/>
              <a:rect l="l" t="t" r="r" b="b"/>
              <a:pathLst>
                <a:path w="202565" h="286384">
                  <a:moveTo>
                    <a:pt x="94297" y="0"/>
                  </a:moveTo>
                  <a:lnTo>
                    <a:pt x="69828" y="10785"/>
                  </a:lnTo>
                  <a:lnTo>
                    <a:pt x="45924" y="22748"/>
                  </a:lnTo>
                  <a:lnTo>
                    <a:pt x="22633" y="35879"/>
                  </a:lnTo>
                  <a:lnTo>
                    <a:pt x="0" y="50164"/>
                  </a:lnTo>
                  <a:lnTo>
                    <a:pt x="157035" y="286384"/>
                  </a:lnTo>
                  <a:lnTo>
                    <a:pt x="167941" y="279525"/>
                  </a:lnTo>
                  <a:lnTo>
                    <a:pt x="179133" y="273224"/>
                  </a:lnTo>
                  <a:lnTo>
                    <a:pt x="190611" y="267471"/>
                  </a:lnTo>
                  <a:lnTo>
                    <a:pt x="202374" y="262254"/>
                  </a:lnTo>
                  <a:lnTo>
                    <a:pt x="9429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71397" y="932179"/>
              <a:ext cx="116205" cy="269240"/>
            </a:xfrm>
            <a:custGeom>
              <a:avLst/>
              <a:gdLst/>
              <a:ahLst/>
              <a:cxnLst/>
              <a:rect l="l" t="t" r="r" b="b"/>
              <a:pathLst>
                <a:path w="116205" h="269240">
                  <a:moveTo>
                    <a:pt x="17018" y="0"/>
                  </a:moveTo>
                  <a:lnTo>
                    <a:pt x="5587" y="4318"/>
                  </a:lnTo>
                  <a:lnTo>
                    <a:pt x="0" y="6731"/>
                  </a:lnTo>
                  <a:lnTo>
                    <a:pt x="108077" y="268986"/>
                  </a:lnTo>
                  <a:lnTo>
                    <a:pt x="116205" y="265811"/>
                  </a:lnTo>
                  <a:lnTo>
                    <a:pt x="17018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88414" y="897762"/>
              <a:ext cx="191135" cy="300355"/>
            </a:xfrm>
            <a:custGeom>
              <a:avLst/>
              <a:gdLst/>
              <a:ahLst/>
              <a:cxnLst/>
              <a:rect l="l" t="t" r="r" b="b"/>
              <a:pathLst>
                <a:path w="191134" h="300355">
                  <a:moveTo>
                    <a:pt x="190753" y="0"/>
                  </a:moveTo>
                  <a:lnTo>
                    <a:pt x="142035" y="2180"/>
                  </a:lnTo>
                  <a:lnTo>
                    <a:pt x="93805" y="8683"/>
                  </a:lnTo>
                  <a:lnTo>
                    <a:pt x="46360" y="19448"/>
                  </a:lnTo>
                  <a:lnTo>
                    <a:pt x="0" y="34416"/>
                  </a:lnTo>
                  <a:lnTo>
                    <a:pt x="99187" y="300227"/>
                  </a:lnTo>
                  <a:lnTo>
                    <a:pt x="121477" y="293040"/>
                  </a:lnTo>
                  <a:lnTo>
                    <a:pt x="144256" y="287877"/>
                  </a:lnTo>
                  <a:lnTo>
                    <a:pt x="167391" y="284761"/>
                  </a:lnTo>
                  <a:lnTo>
                    <a:pt x="190753" y="283717"/>
                  </a:lnTo>
                  <a:lnTo>
                    <a:pt x="1907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75460" y="1495424"/>
            <a:ext cx="193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59%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5418" y="1374774"/>
            <a:ext cx="193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31%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7372" y="554554"/>
            <a:ext cx="1773555" cy="55689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22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endParaRPr sz="800">
              <a:latin typeface="Arial"/>
              <a:cs typeface="Arial"/>
            </a:endParaRPr>
          </a:p>
          <a:p>
            <a:pPr marR="2540" algn="ctr">
              <a:lnSpc>
                <a:spcPct val="100000"/>
              </a:lnSpc>
              <a:spcBef>
                <a:spcPts val="13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00">
              <a:latin typeface="Arial"/>
              <a:cs typeface="Arial"/>
            </a:endParaRPr>
          </a:p>
          <a:p>
            <a:pPr marL="406400">
              <a:lnSpc>
                <a:spcPct val="100000"/>
              </a:lnSpc>
            </a:pPr>
            <a:r>
              <a:rPr sz="1050" b="1" spc="-30" baseline="-23809" dirty="0">
                <a:solidFill>
                  <a:srgbClr val="FFFFFF"/>
                </a:solidFill>
                <a:latin typeface="Arial"/>
                <a:cs typeface="Arial"/>
              </a:rPr>
              <a:t>3%</a:t>
            </a:r>
            <a:r>
              <a:rPr sz="700" b="1" spc="-20" dirty="0">
                <a:solidFill>
                  <a:srgbClr val="FFFFFF"/>
                </a:solidFill>
                <a:latin typeface="Arial"/>
                <a:cs typeface="Arial"/>
              </a:rPr>
              <a:t>6%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462783" y="1107947"/>
            <a:ext cx="47625" cy="763905"/>
            <a:chOff x="2462783" y="1107947"/>
            <a:chExt cx="47625" cy="763905"/>
          </a:xfrm>
        </p:grpSpPr>
        <p:sp>
          <p:nvSpPr>
            <p:cNvPr id="13" name="object 13"/>
            <p:cNvSpPr/>
            <p:nvPr/>
          </p:nvSpPr>
          <p:spPr>
            <a:xfrm>
              <a:off x="2462783" y="110794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62783" y="128777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462783" y="146608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62783" y="1645919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3" y="457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62783" y="1824227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2548382" y="1065402"/>
            <a:ext cx="273685" cy="296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shopee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r>
              <a:rPr sz="600" spc="-10" dirty="0">
                <a:latin typeface="Arial"/>
                <a:cs typeface="Arial"/>
              </a:rPr>
              <a:t>lazada</a:t>
            </a:r>
            <a:endParaRPr sz="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548382" y="1423542"/>
            <a:ext cx="231140" cy="474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latin typeface="Arial"/>
                <a:cs typeface="Arial"/>
              </a:rPr>
              <a:t>tiki</a:t>
            </a:r>
            <a:endParaRPr sz="600">
              <a:latin typeface="Arial"/>
              <a:cs typeface="Arial"/>
            </a:endParaRPr>
          </a:p>
          <a:p>
            <a:pPr marR="5080">
              <a:lnSpc>
                <a:spcPts val="141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sendo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tiktok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40436" y="2159507"/>
            <a:ext cx="5759450" cy="1873250"/>
            <a:chOff x="440436" y="2159507"/>
            <a:chExt cx="5759450" cy="1873250"/>
          </a:xfrm>
        </p:grpSpPr>
        <p:sp>
          <p:nvSpPr>
            <p:cNvPr id="21" name="object 21"/>
            <p:cNvSpPr/>
            <p:nvPr/>
          </p:nvSpPr>
          <p:spPr>
            <a:xfrm>
              <a:off x="440436" y="2159507"/>
              <a:ext cx="5759450" cy="1873250"/>
            </a:xfrm>
            <a:custGeom>
              <a:avLst/>
              <a:gdLst/>
              <a:ahLst/>
              <a:cxnLst/>
              <a:rect l="l" t="t" r="r" b="b"/>
              <a:pathLst>
                <a:path w="5759450" h="1873250">
                  <a:moveTo>
                    <a:pt x="5759196" y="0"/>
                  </a:moveTo>
                  <a:lnTo>
                    <a:pt x="0" y="0"/>
                  </a:lnTo>
                  <a:lnTo>
                    <a:pt x="0" y="1872995"/>
                  </a:lnTo>
                  <a:lnTo>
                    <a:pt x="5759196" y="1872995"/>
                  </a:lnTo>
                  <a:lnTo>
                    <a:pt x="575919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43355" y="2653283"/>
              <a:ext cx="5119370" cy="777240"/>
            </a:xfrm>
            <a:custGeom>
              <a:avLst/>
              <a:gdLst/>
              <a:ahLst/>
              <a:cxnLst/>
              <a:rect l="l" t="t" r="r" b="b"/>
              <a:pathLst>
                <a:path w="5119370" h="777239">
                  <a:moveTo>
                    <a:pt x="0" y="777240"/>
                  </a:moveTo>
                  <a:lnTo>
                    <a:pt x="256031" y="777240"/>
                  </a:lnTo>
                </a:path>
                <a:path w="5119370" h="777239">
                  <a:moveTo>
                    <a:pt x="597407" y="777240"/>
                  </a:moveTo>
                  <a:lnTo>
                    <a:pt x="1109471" y="777240"/>
                  </a:lnTo>
                </a:path>
                <a:path w="5119370" h="777239">
                  <a:moveTo>
                    <a:pt x="1450848" y="777240"/>
                  </a:moveTo>
                  <a:lnTo>
                    <a:pt x="1962912" y="777240"/>
                  </a:lnTo>
                </a:path>
                <a:path w="5119370" h="777239">
                  <a:moveTo>
                    <a:pt x="2304288" y="777240"/>
                  </a:moveTo>
                  <a:lnTo>
                    <a:pt x="2816352" y="777240"/>
                  </a:lnTo>
                </a:path>
                <a:path w="5119370" h="777239">
                  <a:moveTo>
                    <a:pt x="3156204" y="777240"/>
                  </a:moveTo>
                  <a:lnTo>
                    <a:pt x="3668268" y="777240"/>
                  </a:lnTo>
                </a:path>
                <a:path w="5119370" h="777239">
                  <a:moveTo>
                    <a:pt x="4009644" y="777240"/>
                  </a:moveTo>
                  <a:lnTo>
                    <a:pt x="4521708" y="777240"/>
                  </a:lnTo>
                </a:path>
                <a:path w="5119370" h="777239">
                  <a:moveTo>
                    <a:pt x="4863083" y="777240"/>
                  </a:moveTo>
                  <a:lnTo>
                    <a:pt x="5119116" y="777240"/>
                  </a:lnTo>
                </a:path>
                <a:path w="5119370" h="777239">
                  <a:moveTo>
                    <a:pt x="0" y="583691"/>
                  </a:moveTo>
                  <a:lnTo>
                    <a:pt x="256031" y="583691"/>
                  </a:lnTo>
                </a:path>
                <a:path w="5119370" h="777239">
                  <a:moveTo>
                    <a:pt x="597407" y="583691"/>
                  </a:moveTo>
                  <a:lnTo>
                    <a:pt x="1109471" y="583691"/>
                  </a:lnTo>
                </a:path>
                <a:path w="5119370" h="777239">
                  <a:moveTo>
                    <a:pt x="1450848" y="583691"/>
                  </a:moveTo>
                  <a:lnTo>
                    <a:pt x="1962912" y="583691"/>
                  </a:lnTo>
                </a:path>
                <a:path w="5119370" h="777239">
                  <a:moveTo>
                    <a:pt x="2304288" y="583691"/>
                  </a:moveTo>
                  <a:lnTo>
                    <a:pt x="2816352" y="583691"/>
                  </a:lnTo>
                </a:path>
                <a:path w="5119370" h="777239">
                  <a:moveTo>
                    <a:pt x="3156204" y="583691"/>
                  </a:moveTo>
                  <a:lnTo>
                    <a:pt x="3668268" y="583691"/>
                  </a:lnTo>
                </a:path>
                <a:path w="5119370" h="777239">
                  <a:moveTo>
                    <a:pt x="4009644" y="583691"/>
                  </a:moveTo>
                  <a:lnTo>
                    <a:pt x="4521708" y="583691"/>
                  </a:lnTo>
                </a:path>
                <a:path w="5119370" h="777239">
                  <a:moveTo>
                    <a:pt x="4863083" y="583691"/>
                  </a:moveTo>
                  <a:lnTo>
                    <a:pt x="5119116" y="583691"/>
                  </a:lnTo>
                </a:path>
                <a:path w="5119370" h="777239">
                  <a:moveTo>
                    <a:pt x="0" y="388619"/>
                  </a:moveTo>
                  <a:lnTo>
                    <a:pt x="256031" y="388619"/>
                  </a:lnTo>
                </a:path>
                <a:path w="5119370" h="777239">
                  <a:moveTo>
                    <a:pt x="597407" y="388619"/>
                  </a:moveTo>
                  <a:lnTo>
                    <a:pt x="1109471" y="388619"/>
                  </a:lnTo>
                </a:path>
                <a:path w="5119370" h="777239">
                  <a:moveTo>
                    <a:pt x="1450848" y="388619"/>
                  </a:moveTo>
                  <a:lnTo>
                    <a:pt x="1962912" y="388619"/>
                  </a:lnTo>
                </a:path>
                <a:path w="5119370" h="777239">
                  <a:moveTo>
                    <a:pt x="2304288" y="388619"/>
                  </a:moveTo>
                  <a:lnTo>
                    <a:pt x="2816352" y="388619"/>
                  </a:lnTo>
                </a:path>
                <a:path w="5119370" h="777239">
                  <a:moveTo>
                    <a:pt x="3156204" y="388619"/>
                  </a:moveTo>
                  <a:lnTo>
                    <a:pt x="3668268" y="388619"/>
                  </a:lnTo>
                </a:path>
                <a:path w="5119370" h="777239">
                  <a:moveTo>
                    <a:pt x="4009644" y="388619"/>
                  </a:moveTo>
                  <a:lnTo>
                    <a:pt x="4521708" y="388619"/>
                  </a:lnTo>
                </a:path>
                <a:path w="5119370" h="777239">
                  <a:moveTo>
                    <a:pt x="4863083" y="388619"/>
                  </a:moveTo>
                  <a:lnTo>
                    <a:pt x="5119116" y="388619"/>
                  </a:lnTo>
                </a:path>
                <a:path w="5119370" h="777239">
                  <a:moveTo>
                    <a:pt x="0" y="193547"/>
                  </a:moveTo>
                  <a:lnTo>
                    <a:pt x="1962912" y="193547"/>
                  </a:lnTo>
                </a:path>
                <a:path w="5119370" h="777239">
                  <a:moveTo>
                    <a:pt x="2304288" y="193547"/>
                  </a:moveTo>
                  <a:lnTo>
                    <a:pt x="2816352" y="193547"/>
                  </a:lnTo>
                </a:path>
                <a:path w="5119370" h="777239">
                  <a:moveTo>
                    <a:pt x="3156204" y="193547"/>
                  </a:moveTo>
                  <a:lnTo>
                    <a:pt x="3668268" y="193547"/>
                  </a:lnTo>
                </a:path>
                <a:path w="5119370" h="777239">
                  <a:moveTo>
                    <a:pt x="4009644" y="193547"/>
                  </a:moveTo>
                  <a:lnTo>
                    <a:pt x="4521708" y="193547"/>
                  </a:lnTo>
                </a:path>
                <a:path w="5119370" h="777239">
                  <a:moveTo>
                    <a:pt x="4863083" y="193547"/>
                  </a:moveTo>
                  <a:lnTo>
                    <a:pt x="5119116" y="193547"/>
                  </a:lnTo>
                </a:path>
                <a:path w="5119370" h="777239">
                  <a:moveTo>
                    <a:pt x="0" y="0"/>
                  </a:moveTo>
                  <a:lnTo>
                    <a:pt x="1962912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247643" y="2650172"/>
              <a:ext cx="1363980" cy="3175"/>
            </a:xfrm>
            <a:custGeom>
              <a:avLst/>
              <a:gdLst/>
              <a:ahLst/>
              <a:cxnLst/>
              <a:rect l="l" t="t" r="r" b="b"/>
              <a:pathLst>
                <a:path w="1363979" h="3175">
                  <a:moveTo>
                    <a:pt x="0" y="0"/>
                  </a:moveTo>
                  <a:lnTo>
                    <a:pt x="1363980" y="0"/>
                  </a:lnTo>
                </a:path>
                <a:path w="1363979" h="3175">
                  <a:moveTo>
                    <a:pt x="0" y="3175"/>
                  </a:moveTo>
                  <a:lnTo>
                    <a:pt x="1363980" y="3175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43355" y="2458211"/>
              <a:ext cx="5119370" cy="195580"/>
            </a:xfrm>
            <a:custGeom>
              <a:avLst/>
              <a:gdLst/>
              <a:ahLst/>
              <a:cxnLst/>
              <a:rect l="l" t="t" r="r" b="b"/>
              <a:pathLst>
                <a:path w="5119370" h="195580">
                  <a:moveTo>
                    <a:pt x="4009644" y="195072"/>
                  </a:moveTo>
                  <a:lnTo>
                    <a:pt x="5119116" y="195072"/>
                  </a:lnTo>
                </a:path>
                <a:path w="5119370" h="195580">
                  <a:moveTo>
                    <a:pt x="0" y="0"/>
                  </a:moveTo>
                  <a:lnTo>
                    <a:pt x="5119116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99388" y="2887979"/>
              <a:ext cx="4607560" cy="737870"/>
            </a:xfrm>
            <a:custGeom>
              <a:avLst/>
              <a:gdLst/>
              <a:ahLst/>
              <a:cxnLst/>
              <a:rect l="l" t="t" r="r" b="b"/>
              <a:pathLst>
                <a:path w="4607560" h="737870">
                  <a:moveTo>
                    <a:pt x="341376" y="318516"/>
                  </a:moveTo>
                  <a:lnTo>
                    <a:pt x="0" y="318516"/>
                  </a:lnTo>
                  <a:lnTo>
                    <a:pt x="0" y="737616"/>
                  </a:lnTo>
                  <a:lnTo>
                    <a:pt x="341376" y="737616"/>
                  </a:lnTo>
                  <a:lnTo>
                    <a:pt x="341376" y="318516"/>
                  </a:lnTo>
                  <a:close/>
                </a:path>
                <a:path w="4607560" h="737870">
                  <a:moveTo>
                    <a:pt x="1194816" y="251460"/>
                  </a:moveTo>
                  <a:lnTo>
                    <a:pt x="853440" y="251460"/>
                  </a:lnTo>
                  <a:lnTo>
                    <a:pt x="853440" y="737616"/>
                  </a:lnTo>
                  <a:lnTo>
                    <a:pt x="1194816" y="737616"/>
                  </a:lnTo>
                  <a:lnTo>
                    <a:pt x="1194816" y="251460"/>
                  </a:lnTo>
                  <a:close/>
                </a:path>
                <a:path w="4607560" h="737870">
                  <a:moveTo>
                    <a:pt x="2048256" y="99060"/>
                  </a:moveTo>
                  <a:lnTo>
                    <a:pt x="1706880" y="99060"/>
                  </a:lnTo>
                  <a:lnTo>
                    <a:pt x="1706880" y="737616"/>
                  </a:lnTo>
                  <a:lnTo>
                    <a:pt x="2048256" y="737616"/>
                  </a:lnTo>
                  <a:lnTo>
                    <a:pt x="2048256" y="99060"/>
                  </a:lnTo>
                  <a:close/>
                </a:path>
                <a:path w="4607560" h="737870">
                  <a:moveTo>
                    <a:pt x="2900172" y="103632"/>
                  </a:moveTo>
                  <a:lnTo>
                    <a:pt x="2560320" y="103632"/>
                  </a:lnTo>
                  <a:lnTo>
                    <a:pt x="2560320" y="737616"/>
                  </a:lnTo>
                  <a:lnTo>
                    <a:pt x="2900172" y="737616"/>
                  </a:lnTo>
                  <a:lnTo>
                    <a:pt x="2900172" y="103632"/>
                  </a:lnTo>
                  <a:close/>
                </a:path>
                <a:path w="4607560" h="737870">
                  <a:moveTo>
                    <a:pt x="3753612" y="0"/>
                  </a:moveTo>
                  <a:lnTo>
                    <a:pt x="3412236" y="0"/>
                  </a:lnTo>
                  <a:lnTo>
                    <a:pt x="3412236" y="737616"/>
                  </a:lnTo>
                  <a:lnTo>
                    <a:pt x="3753612" y="737616"/>
                  </a:lnTo>
                  <a:lnTo>
                    <a:pt x="3753612" y="0"/>
                  </a:lnTo>
                  <a:close/>
                </a:path>
                <a:path w="4607560" h="737870">
                  <a:moveTo>
                    <a:pt x="4607052" y="199644"/>
                  </a:moveTo>
                  <a:lnTo>
                    <a:pt x="4265676" y="199644"/>
                  </a:lnTo>
                  <a:lnTo>
                    <a:pt x="4265676" y="737616"/>
                  </a:lnTo>
                  <a:lnTo>
                    <a:pt x="4607052" y="737616"/>
                  </a:lnTo>
                  <a:lnTo>
                    <a:pt x="4607052" y="199644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99388" y="2633471"/>
              <a:ext cx="4607560" cy="573405"/>
            </a:xfrm>
            <a:custGeom>
              <a:avLst/>
              <a:gdLst/>
              <a:ahLst/>
              <a:cxnLst/>
              <a:rect l="l" t="t" r="r" b="b"/>
              <a:pathLst>
                <a:path w="4607560" h="573405">
                  <a:moveTo>
                    <a:pt x="341376" y="341376"/>
                  </a:moveTo>
                  <a:lnTo>
                    <a:pt x="0" y="341376"/>
                  </a:lnTo>
                  <a:lnTo>
                    <a:pt x="0" y="573024"/>
                  </a:lnTo>
                  <a:lnTo>
                    <a:pt x="341376" y="573024"/>
                  </a:lnTo>
                  <a:lnTo>
                    <a:pt x="341376" y="341376"/>
                  </a:lnTo>
                  <a:close/>
                </a:path>
                <a:path w="4607560" h="573405">
                  <a:moveTo>
                    <a:pt x="1194816" y="245364"/>
                  </a:moveTo>
                  <a:lnTo>
                    <a:pt x="853440" y="245364"/>
                  </a:lnTo>
                  <a:lnTo>
                    <a:pt x="853440" y="505968"/>
                  </a:lnTo>
                  <a:lnTo>
                    <a:pt x="1194816" y="505968"/>
                  </a:lnTo>
                  <a:lnTo>
                    <a:pt x="1194816" y="245364"/>
                  </a:lnTo>
                  <a:close/>
                </a:path>
                <a:path w="4607560" h="573405">
                  <a:moveTo>
                    <a:pt x="2048256" y="0"/>
                  </a:moveTo>
                  <a:lnTo>
                    <a:pt x="1706880" y="0"/>
                  </a:lnTo>
                  <a:lnTo>
                    <a:pt x="1706880" y="353568"/>
                  </a:lnTo>
                  <a:lnTo>
                    <a:pt x="2048256" y="353568"/>
                  </a:lnTo>
                  <a:lnTo>
                    <a:pt x="2048256" y="0"/>
                  </a:lnTo>
                  <a:close/>
                </a:path>
                <a:path w="4607560" h="573405">
                  <a:moveTo>
                    <a:pt x="2900172" y="45720"/>
                  </a:moveTo>
                  <a:lnTo>
                    <a:pt x="2560320" y="45720"/>
                  </a:lnTo>
                  <a:lnTo>
                    <a:pt x="2560320" y="358140"/>
                  </a:lnTo>
                  <a:lnTo>
                    <a:pt x="2900172" y="358140"/>
                  </a:lnTo>
                  <a:lnTo>
                    <a:pt x="2900172" y="45720"/>
                  </a:lnTo>
                  <a:close/>
                </a:path>
                <a:path w="4607560" h="573405">
                  <a:moveTo>
                    <a:pt x="3753612" y="10668"/>
                  </a:moveTo>
                  <a:lnTo>
                    <a:pt x="3412236" y="10668"/>
                  </a:lnTo>
                  <a:lnTo>
                    <a:pt x="3412236" y="254508"/>
                  </a:lnTo>
                  <a:lnTo>
                    <a:pt x="3753612" y="254508"/>
                  </a:lnTo>
                  <a:lnTo>
                    <a:pt x="3753612" y="10668"/>
                  </a:lnTo>
                  <a:close/>
                </a:path>
                <a:path w="4607560" h="573405">
                  <a:moveTo>
                    <a:pt x="4607052" y="202692"/>
                  </a:moveTo>
                  <a:lnTo>
                    <a:pt x="4265676" y="202692"/>
                  </a:lnTo>
                  <a:lnTo>
                    <a:pt x="4265676" y="454152"/>
                  </a:lnTo>
                  <a:lnTo>
                    <a:pt x="4607052" y="454152"/>
                  </a:lnTo>
                  <a:lnTo>
                    <a:pt x="4607052" y="202692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199388" y="2595371"/>
              <a:ext cx="4607560" cy="379730"/>
            </a:xfrm>
            <a:custGeom>
              <a:avLst/>
              <a:gdLst/>
              <a:ahLst/>
              <a:cxnLst/>
              <a:rect l="l" t="t" r="r" b="b"/>
              <a:pathLst>
                <a:path w="4607560" h="379730">
                  <a:moveTo>
                    <a:pt x="341376" y="348996"/>
                  </a:moveTo>
                  <a:lnTo>
                    <a:pt x="0" y="348996"/>
                  </a:lnTo>
                  <a:lnTo>
                    <a:pt x="0" y="379476"/>
                  </a:lnTo>
                  <a:lnTo>
                    <a:pt x="341376" y="379476"/>
                  </a:lnTo>
                  <a:lnTo>
                    <a:pt x="341376" y="348996"/>
                  </a:lnTo>
                  <a:close/>
                </a:path>
                <a:path w="4607560" h="379730">
                  <a:moveTo>
                    <a:pt x="1194816" y="248412"/>
                  </a:moveTo>
                  <a:lnTo>
                    <a:pt x="853440" y="248412"/>
                  </a:lnTo>
                  <a:lnTo>
                    <a:pt x="853440" y="283464"/>
                  </a:lnTo>
                  <a:lnTo>
                    <a:pt x="1194816" y="283464"/>
                  </a:lnTo>
                  <a:lnTo>
                    <a:pt x="1194816" y="248412"/>
                  </a:lnTo>
                  <a:close/>
                </a:path>
                <a:path w="4607560" h="379730">
                  <a:moveTo>
                    <a:pt x="2048256" y="0"/>
                  </a:moveTo>
                  <a:lnTo>
                    <a:pt x="1706880" y="0"/>
                  </a:lnTo>
                  <a:lnTo>
                    <a:pt x="1706880" y="38100"/>
                  </a:lnTo>
                  <a:lnTo>
                    <a:pt x="2048256" y="38100"/>
                  </a:lnTo>
                  <a:lnTo>
                    <a:pt x="2048256" y="0"/>
                  </a:lnTo>
                  <a:close/>
                </a:path>
                <a:path w="4607560" h="379730">
                  <a:moveTo>
                    <a:pt x="2900172" y="60972"/>
                  </a:moveTo>
                  <a:lnTo>
                    <a:pt x="2560320" y="60972"/>
                  </a:lnTo>
                  <a:lnTo>
                    <a:pt x="2560320" y="83820"/>
                  </a:lnTo>
                  <a:lnTo>
                    <a:pt x="2900172" y="83820"/>
                  </a:lnTo>
                  <a:lnTo>
                    <a:pt x="2900172" y="60972"/>
                  </a:lnTo>
                  <a:close/>
                </a:path>
                <a:path w="4607560" h="379730">
                  <a:moveTo>
                    <a:pt x="3753612" y="25908"/>
                  </a:moveTo>
                  <a:lnTo>
                    <a:pt x="3412236" y="25908"/>
                  </a:lnTo>
                  <a:lnTo>
                    <a:pt x="3412236" y="48768"/>
                  </a:lnTo>
                  <a:lnTo>
                    <a:pt x="3753612" y="48768"/>
                  </a:lnTo>
                  <a:lnTo>
                    <a:pt x="3753612" y="25908"/>
                  </a:lnTo>
                  <a:close/>
                </a:path>
                <a:path w="4607560" h="379730">
                  <a:moveTo>
                    <a:pt x="4607052" y="224028"/>
                  </a:moveTo>
                  <a:lnTo>
                    <a:pt x="4265676" y="224028"/>
                  </a:lnTo>
                  <a:lnTo>
                    <a:pt x="4265676" y="240792"/>
                  </a:lnTo>
                  <a:lnTo>
                    <a:pt x="4607052" y="240792"/>
                  </a:lnTo>
                  <a:lnTo>
                    <a:pt x="4607052" y="224028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99388" y="2590799"/>
              <a:ext cx="4607560" cy="353695"/>
            </a:xfrm>
            <a:custGeom>
              <a:avLst/>
              <a:gdLst/>
              <a:ahLst/>
              <a:cxnLst/>
              <a:rect l="l" t="t" r="r" b="b"/>
              <a:pathLst>
                <a:path w="4607560" h="353694">
                  <a:moveTo>
                    <a:pt x="341376" y="348996"/>
                  </a:moveTo>
                  <a:lnTo>
                    <a:pt x="0" y="348996"/>
                  </a:lnTo>
                  <a:lnTo>
                    <a:pt x="0" y="353568"/>
                  </a:lnTo>
                  <a:lnTo>
                    <a:pt x="341376" y="353568"/>
                  </a:lnTo>
                  <a:lnTo>
                    <a:pt x="341376" y="348996"/>
                  </a:lnTo>
                  <a:close/>
                </a:path>
                <a:path w="4607560" h="353694">
                  <a:moveTo>
                    <a:pt x="1194816" y="248412"/>
                  </a:moveTo>
                  <a:lnTo>
                    <a:pt x="853440" y="248412"/>
                  </a:lnTo>
                  <a:lnTo>
                    <a:pt x="853440" y="252984"/>
                  </a:lnTo>
                  <a:lnTo>
                    <a:pt x="1194816" y="252984"/>
                  </a:lnTo>
                  <a:lnTo>
                    <a:pt x="1194816" y="248412"/>
                  </a:lnTo>
                  <a:close/>
                </a:path>
                <a:path w="4607560" h="353694">
                  <a:moveTo>
                    <a:pt x="2048256" y="0"/>
                  </a:moveTo>
                  <a:lnTo>
                    <a:pt x="1706880" y="0"/>
                  </a:lnTo>
                  <a:lnTo>
                    <a:pt x="1706880" y="4572"/>
                  </a:lnTo>
                  <a:lnTo>
                    <a:pt x="2048256" y="4572"/>
                  </a:lnTo>
                  <a:lnTo>
                    <a:pt x="2048256" y="0"/>
                  </a:lnTo>
                  <a:close/>
                </a:path>
                <a:path w="4607560" h="353694">
                  <a:moveTo>
                    <a:pt x="2900172" y="59436"/>
                  </a:moveTo>
                  <a:lnTo>
                    <a:pt x="2560320" y="59436"/>
                  </a:lnTo>
                  <a:lnTo>
                    <a:pt x="2560320" y="65544"/>
                  </a:lnTo>
                  <a:lnTo>
                    <a:pt x="2900172" y="65544"/>
                  </a:lnTo>
                  <a:lnTo>
                    <a:pt x="2900172" y="59436"/>
                  </a:lnTo>
                  <a:close/>
                </a:path>
                <a:path w="4607560" h="353694">
                  <a:moveTo>
                    <a:pt x="3753612" y="24384"/>
                  </a:moveTo>
                  <a:lnTo>
                    <a:pt x="3412236" y="24384"/>
                  </a:lnTo>
                  <a:lnTo>
                    <a:pt x="3412236" y="30480"/>
                  </a:lnTo>
                  <a:lnTo>
                    <a:pt x="3753612" y="30480"/>
                  </a:lnTo>
                  <a:lnTo>
                    <a:pt x="3753612" y="24384"/>
                  </a:lnTo>
                  <a:close/>
                </a:path>
                <a:path w="4607560" h="353694">
                  <a:moveTo>
                    <a:pt x="4607052" y="224028"/>
                  </a:moveTo>
                  <a:lnTo>
                    <a:pt x="4265676" y="224028"/>
                  </a:lnTo>
                  <a:lnTo>
                    <a:pt x="4265676" y="228600"/>
                  </a:lnTo>
                  <a:lnTo>
                    <a:pt x="4607052" y="228600"/>
                  </a:lnTo>
                  <a:lnTo>
                    <a:pt x="4607052" y="22402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99388" y="2538983"/>
              <a:ext cx="4607560" cy="401320"/>
            </a:xfrm>
            <a:custGeom>
              <a:avLst/>
              <a:gdLst/>
              <a:ahLst/>
              <a:cxnLst/>
              <a:rect l="l" t="t" r="r" b="b"/>
              <a:pathLst>
                <a:path w="4607560" h="401319">
                  <a:moveTo>
                    <a:pt x="341376" y="379476"/>
                  </a:moveTo>
                  <a:lnTo>
                    <a:pt x="0" y="379476"/>
                  </a:lnTo>
                  <a:lnTo>
                    <a:pt x="0" y="400812"/>
                  </a:lnTo>
                  <a:lnTo>
                    <a:pt x="341376" y="400812"/>
                  </a:lnTo>
                  <a:lnTo>
                    <a:pt x="341376" y="379476"/>
                  </a:lnTo>
                  <a:close/>
                </a:path>
                <a:path w="4607560" h="401319">
                  <a:moveTo>
                    <a:pt x="1194816" y="266700"/>
                  </a:moveTo>
                  <a:lnTo>
                    <a:pt x="853440" y="266700"/>
                  </a:lnTo>
                  <a:lnTo>
                    <a:pt x="853440" y="300228"/>
                  </a:lnTo>
                  <a:lnTo>
                    <a:pt x="1194816" y="300228"/>
                  </a:lnTo>
                  <a:lnTo>
                    <a:pt x="1194816" y="266700"/>
                  </a:lnTo>
                  <a:close/>
                </a:path>
                <a:path w="4607560" h="401319">
                  <a:moveTo>
                    <a:pt x="2048256" y="3048"/>
                  </a:moveTo>
                  <a:lnTo>
                    <a:pt x="1706880" y="3048"/>
                  </a:lnTo>
                  <a:lnTo>
                    <a:pt x="1706880" y="51816"/>
                  </a:lnTo>
                  <a:lnTo>
                    <a:pt x="2048256" y="51816"/>
                  </a:lnTo>
                  <a:lnTo>
                    <a:pt x="2048256" y="3048"/>
                  </a:lnTo>
                  <a:close/>
                </a:path>
                <a:path w="4607560" h="401319">
                  <a:moveTo>
                    <a:pt x="2900172" y="50292"/>
                  </a:moveTo>
                  <a:lnTo>
                    <a:pt x="2560320" y="50292"/>
                  </a:lnTo>
                  <a:lnTo>
                    <a:pt x="2560320" y="111252"/>
                  </a:lnTo>
                  <a:lnTo>
                    <a:pt x="2900172" y="111252"/>
                  </a:lnTo>
                  <a:lnTo>
                    <a:pt x="2900172" y="50292"/>
                  </a:lnTo>
                  <a:close/>
                </a:path>
                <a:path w="4607560" h="401319">
                  <a:moveTo>
                    <a:pt x="3753612" y="0"/>
                  </a:moveTo>
                  <a:lnTo>
                    <a:pt x="3412236" y="0"/>
                  </a:lnTo>
                  <a:lnTo>
                    <a:pt x="3412236" y="76200"/>
                  </a:lnTo>
                  <a:lnTo>
                    <a:pt x="3753612" y="76200"/>
                  </a:lnTo>
                  <a:lnTo>
                    <a:pt x="3753612" y="0"/>
                  </a:lnTo>
                  <a:close/>
                </a:path>
                <a:path w="4607560" h="401319">
                  <a:moveTo>
                    <a:pt x="4607052" y="205740"/>
                  </a:moveTo>
                  <a:lnTo>
                    <a:pt x="4265676" y="205740"/>
                  </a:lnTo>
                  <a:lnTo>
                    <a:pt x="4265676" y="275844"/>
                  </a:lnTo>
                  <a:lnTo>
                    <a:pt x="4607052" y="275844"/>
                  </a:lnTo>
                  <a:lnTo>
                    <a:pt x="4607052" y="2057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43355" y="3625595"/>
              <a:ext cx="5119370" cy="0"/>
            </a:xfrm>
            <a:custGeom>
              <a:avLst/>
              <a:gdLst/>
              <a:ahLst/>
              <a:cxnLst/>
              <a:rect l="l" t="t" r="r" b="b"/>
              <a:pathLst>
                <a:path w="5119370">
                  <a:moveTo>
                    <a:pt x="0" y="0"/>
                  </a:moveTo>
                  <a:lnTo>
                    <a:pt x="5119116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1313688" y="3357168"/>
            <a:ext cx="145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431</a:t>
            </a:r>
            <a:endParaRPr sz="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167127" y="3323640"/>
            <a:ext cx="145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500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020567" y="3247135"/>
            <a:ext cx="1466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657</a:t>
            </a:r>
            <a:endParaRPr sz="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74261" y="3249574"/>
            <a:ext cx="145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652</a:t>
            </a:r>
            <a:endParaRPr sz="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727702" y="3197758"/>
            <a:ext cx="145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759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81522" y="3297427"/>
            <a:ext cx="145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554</a:t>
            </a:r>
            <a:endParaRPr sz="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313688" y="3032251"/>
            <a:ext cx="145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238</a:t>
            </a:r>
            <a:endParaRPr sz="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67127" y="2949955"/>
            <a:ext cx="145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269</a:t>
            </a:r>
            <a:endParaRPr sz="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20567" y="2750565"/>
            <a:ext cx="1466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363</a:t>
            </a:r>
            <a:endParaRPr sz="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874261" y="2776854"/>
            <a:ext cx="145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321</a:t>
            </a:r>
            <a:endParaRPr sz="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727702" y="2706065"/>
            <a:ext cx="14541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251</a:t>
            </a:r>
            <a:endParaRPr sz="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581522" y="2902965"/>
            <a:ext cx="145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257</a:t>
            </a:r>
            <a:endParaRPr sz="6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79983" y="3559860"/>
            <a:ext cx="37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-</a:t>
            </a:r>
            <a:endParaRPr sz="6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13536" y="2976168"/>
            <a:ext cx="143510" cy="50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600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600" spc="-25" dirty="0">
                <a:latin typeface="Arial"/>
                <a:cs typeface="Arial"/>
              </a:rPr>
              <a:t>400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600" spc="-25" dirty="0">
                <a:latin typeface="Arial"/>
                <a:cs typeface="Arial"/>
              </a:rPr>
              <a:t>200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50138" y="2392425"/>
            <a:ext cx="207010" cy="506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1,200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600" spc="-10" dirty="0">
                <a:latin typeface="Arial"/>
                <a:cs typeface="Arial"/>
              </a:rPr>
              <a:t>1,000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70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</a:pPr>
            <a:r>
              <a:rPr sz="600" spc="-25" dirty="0">
                <a:latin typeface="Arial"/>
                <a:cs typeface="Arial"/>
              </a:rPr>
              <a:t>800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28648" y="3672941"/>
            <a:ext cx="2959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Tháng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50" dirty="0">
                <a:latin typeface="Arial"/>
                <a:cs typeface="Arial"/>
              </a:rPr>
              <a:t>1</a:t>
            </a:r>
            <a:endParaRPr sz="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082038" y="3672941"/>
            <a:ext cx="2959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Tháng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50" dirty="0"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642992" y="3672941"/>
            <a:ext cx="2959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Tháng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50" dirty="0"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496433" y="3672941"/>
            <a:ext cx="2959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Tháng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50" dirty="0">
                <a:latin typeface="Arial"/>
                <a:cs typeface="Arial"/>
              </a:rPr>
              <a:t>6</a:t>
            </a:r>
            <a:endParaRPr sz="6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70622" y="3590849"/>
            <a:ext cx="129539" cy="337820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dirty="0">
                <a:latin typeface="Arial"/>
                <a:cs typeface="Arial"/>
              </a:rPr>
              <a:t>(tỷ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đồng)</a:t>
            </a:r>
            <a:endParaRPr sz="6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898904" y="2249169"/>
            <a:ext cx="285750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2423160" y="3893819"/>
            <a:ext cx="490855" cy="47625"/>
            <a:chOff x="2423160" y="3893819"/>
            <a:chExt cx="490855" cy="47625"/>
          </a:xfrm>
        </p:grpSpPr>
        <p:sp>
          <p:nvSpPr>
            <p:cNvPr id="53" name="object 53"/>
            <p:cNvSpPr/>
            <p:nvPr/>
          </p:nvSpPr>
          <p:spPr>
            <a:xfrm>
              <a:off x="2423160" y="3893819"/>
              <a:ext cx="45720" cy="47625"/>
            </a:xfrm>
            <a:custGeom>
              <a:avLst/>
              <a:gdLst/>
              <a:ahLst/>
              <a:cxnLst/>
              <a:rect l="l" t="t" r="r" b="b"/>
              <a:pathLst>
                <a:path w="45719" h="47625">
                  <a:moveTo>
                    <a:pt x="45719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45719" y="47244"/>
                  </a:lnTo>
                  <a:lnTo>
                    <a:pt x="45719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866644" y="389381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47243" y="47244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2508583" y="3851554"/>
            <a:ext cx="27495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shopee</a:t>
            </a:r>
            <a:endParaRPr sz="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2935858" y="3672941"/>
            <a:ext cx="295910" cy="295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Tháng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50" dirty="0"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  <a:p>
            <a:pPr marL="17145">
              <a:lnSpc>
                <a:spcPct val="100000"/>
              </a:lnSpc>
              <a:spcBef>
                <a:spcPts val="685"/>
              </a:spcBef>
            </a:pPr>
            <a:r>
              <a:rPr sz="600" spc="-10" dirty="0">
                <a:latin typeface="Arial"/>
                <a:cs typeface="Arial"/>
              </a:rPr>
              <a:t>lazada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57" name="object 57"/>
          <p:cNvGrpSpPr/>
          <p:nvPr/>
        </p:nvGrpSpPr>
        <p:grpSpPr>
          <a:xfrm>
            <a:off x="3279647" y="3893819"/>
            <a:ext cx="736600" cy="47625"/>
            <a:chOff x="3279647" y="3893819"/>
            <a:chExt cx="736600" cy="47625"/>
          </a:xfrm>
        </p:grpSpPr>
        <p:sp>
          <p:nvSpPr>
            <p:cNvPr id="58" name="object 58"/>
            <p:cNvSpPr/>
            <p:nvPr/>
          </p:nvSpPr>
          <p:spPr>
            <a:xfrm>
              <a:off x="3279647" y="3893819"/>
              <a:ext cx="45720" cy="47625"/>
            </a:xfrm>
            <a:custGeom>
              <a:avLst/>
              <a:gdLst/>
              <a:ahLst/>
              <a:cxnLst/>
              <a:rect l="l" t="t" r="r" b="b"/>
              <a:pathLst>
                <a:path w="45720" h="47625">
                  <a:moveTo>
                    <a:pt x="45720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45720" y="47244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567683" y="389381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4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47244" y="47244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970019" y="3893819"/>
              <a:ext cx="45720" cy="47625"/>
            </a:xfrm>
            <a:custGeom>
              <a:avLst/>
              <a:gdLst/>
              <a:ahLst/>
              <a:cxnLst/>
              <a:rect l="l" t="t" r="r" b="b"/>
              <a:pathLst>
                <a:path w="45720" h="47625">
                  <a:moveTo>
                    <a:pt x="45720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45720" y="47244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3365071" y="3851554"/>
            <a:ext cx="11938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latin typeface="Arial"/>
                <a:cs typeface="Arial"/>
              </a:rPr>
              <a:t>tiki</a:t>
            </a:r>
            <a:endParaRPr sz="6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654377" y="3672941"/>
            <a:ext cx="614680" cy="295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3340" algn="ctr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Tháng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50" dirty="0">
                <a:latin typeface="Arial"/>
                <a:cs typeface="Arial"/>
              </a:rPr>
              <a:t>4</a:t>
            </a:r>
            <a:endParaRPr sz="600">
              <a:latin typeface="Arial"/>
              <a:cs typeface="Arial"/>
            </a:endParaRPr>
          </a:p>
          <a:p>
            <a:pPr marR="5080" algn="ctr">
              <a:lnSpc>
                <a:spcPct val="100000"/>
              </a:lnSpc>
              <a:spcBef>
                <a:spcPts val="685"/>
              </a:spcBef>
              <a:tabLst>
                <a:tab pos="400685" algn="l"/>
              </a:tabLst>
            </a:pPr>
            <a:r>
              <a:rPr sz="600" spc="-10" dirty="0">
                <a:latin typeface="Arial"/>
                <a:cs typeface="Arial"/>
              </a:rPr>
              <a:t>sendo</a:t>
            </a:r>
            <a:r>
              <a:rPr sz="600" dirty="0">
                <a:latin typeface="Arial"/>
                <a:cs typeface="Arial"/>
              </a:rPr>
              <a:t>	</a:t>
            </a:r>
            <a:r>
              <a:rPr sz="600" spc="-10" dirty="0">
                <a:latin typeface="Arial"/>
                <a:cs typeface="Arial"/>
              </a:rPr>
              <a:t>tiktok</a:t>
            </a:r>
            <a:endParaRPr sz="6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176016" y="487679"/>
            <a:ext cx="1460500" cy="80645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Times New Roman"/>
              <a:cs typeface="Times New Roman"/>
            </a:endParaRPr>
          </a:p>
          <a:p>
            <a:pPr marL="42545" algn="ctr">
              <a:lnSpc>
                <a:spcPct val="100000"/>
              </a:lnSpc>
            </a:pPr>
            <a:r>
              <a:rPr sz="700" b="1" dirty="0">
                <a:solidFill>
                  <a:srgbClr val="F05C25"/>
                </a:solidFill>
                <a:latin typeface="Arial"/>
                <a:cs typeface="Arial"/>
              </a:rPr>
              <a:t>DOANH</a:t>
            </a:r>
            <a:r>
              <a:rPr sz="700" b="1" spc="8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25" dirty="0">
                <a:solidFill>
                  <a:srgbClr val="F05C25"/>
                </a:solidFill>
                <a:latin typeface="Arial"/>
                <a:cs typeface="Arial"/>
              </a:rPr>
              <a:t>SỐ</a:t>
            </a:r>
            <a:endParaRPr sz="700">
              <a:latin typeface="Arial"/>
              <a:cs typeface="Arial"/>
            </a:endParaRPr>
          </a:p>
          <a:p>
            <a:pPr marL="27305" algn="ctr">
              <a:lnSpc>
                <a:spcPct val="100000"/>
              </a:lnSpc>
              <a:spcBef>
                <a:spcPts val="515"/>
              </a:spcBef>
            </a:pPr>
            <a:r>
              <a:rPr sz="1600" b="1" spc="-10" dirty="0">
                <a:solidFill>
                  <a:srgbClr val="001F5F"/>
                </a:solidFill>
                <a:latin typeface="Arial"/>
                <a:cs typeface="Arial"/>
              </a:rPr>
              <a:t>5,600</a:t>
            </a:r>
            <a:endParaRPr sz="1600">
              <a:latin typeface="Arial"/>
              <a:cs typeface="Arial"/>
            </a:endParaRPr>
          </a:p>
          <a:p>
            <a:pPr marL="26670" algn="ctr">
              <a:lnSpc>
                <a:spcPct val="100000"/>
              </a:lnSpc>
              <a:spcBef>
                <a:spcPts val="40"/>
              </a:spcBef>
            </a:pPr>
            <a:r>
              <a:rPr sz="800" b="1" dirty="0">
                <a:solidFill>
                  <a:srgbClr val="F05C25"/>
                </a:solidFill>
                <a:latin typeface="Arial"/>
                <a:cs typeface="Arial"/>
              </a:rPr>
              <a:t>tỷ</a:t>
            </a:r>
            <a:r>
              <a:rPr sz="800" b="1" spc="6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05C25"/>
                </a:solidFill>
                <a:latin typeface="Arial"/>
                <a:cs typeface="Arial"/>
              </a:rPr>
              <a:t>đồng</a:t>
            </a:r>
            <a:endParaRPr sz="8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176016" y="1353311"/>
            <a:ext cx="1460500" cy="75438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73025" rIns="0" bIns="0" rtlCol="0">
            <a:spAutoFit/>
          </a:bodyPr>
          <a:lstStyle/>
          <a:p>
            <a:pPr marL="50165" algn="ctr">
              <a:lnSpc>
                <a:spcPct val="100000"/>
              </a:lnSpc>
              <a:spcBef>
                <a:spcPts val="575"/>
              </a:spcBef>
            </a:pP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SẢN</a:t>
            </a:r>
            <a:r>
              <a:rPr sz="700" b="1" spc="-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F05C25"/>
                </a:solidFill>
                <a:latin typeface="Arial"/>
                <a:cs typeface="Arial"/>
              </a:rPr>
              <a:t>PHẨM</a:t>
            </a:r>
            <a:r>
              <a:rPr sz="700" b="1" spc="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F05C25"/>
                </a:solidFill>
                <a:latin typeface="Arial"/>
                <a:cs typeface="Arial"/>
              </a:rPr>
              <a:t>ĐÃ</a:t>
            </a: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25" dirty="0">
                <a:solidFill>
                  <a:srgbClr val="F05C25"/>
                </a:solidFill>
                <a:latin typeface="Arial"/>
                <a:cs typeface="Arial"/>
              </a:rPr>
              <a:t>BÁN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50">
              <a:latin typeface="Arial"/>
              <a:cs typeface="Arial"/>
            </a:endParaRPr>
          </a:p>
          <a:p>
            <a:pPr marL="483234" marR="436245" algn="ctr">
              <a:lnSpc>
                <a:spcPct val="102299"/>
              </a:lnSpc>
            </a:pP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18</a:t>
            </a:r>
            <a:r>
              <a:rPr sz="16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triệu </a:t>
            </a:r>
            <a:r>
              <a:rPr sz="800" b="1" dirty="0">
                <a:solidFill>
                  <a:srgbClr val="F05C25"/>
                </a:solidFill>
                <a:latin typeface="Arial"/>
                <a:cs typeface="Arial"/>
              </a:rPr>
              <a:t>sản</a:t>
            </a:r>
            <a:r>
              <a:rPr sz="800" b="1" spc="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05C25"/>
                </a:solidFill>
                <a:latin typeface="Arial"/>
                <a:cs typeface="Arial"/>
              </a:rPr>
              <a:t>phẩm</a:t>
            </a:r>
            <a:endParaRPr sz="8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4732020" y="1353311"/>
            <a:ext cx="1457325" cy="75438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73025" rIns="0" bIns="0" rtlCol="0">
            <a:spAutoFit/>
          </a:bodyPr>
          <a:lstStyle/>
          <a:p>
            <a:pPr marL="5080" algn="ctr">
              <a:lnSpc>
                <a:spcPct val="100000"/>
              </a:lnSpc>
              <a:spcBef>
                <a:spcPts val="575"/>
              </a:spcBef>
            </a:pPr>
            <a:r>
              <a:rPr sz="700" b="1" dirty="0">
                <a:solidFill>
                  <a:srgbClr val="F05C25"/>
                </a:solidFill>
                <a:latin typeface="Arial"/>
                <a:cs typeface="Arial"/>
              </a:rPr>
              <a:t>TĂNG</a:t>
            </a:r>
            <a:r>
              <a:rPr sz="700" b="1" spc="-4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TRƯỞNG</a:t>
            </a:r>
            <a:endParaRPr sz="700">
              <a:latin typeface="Arial"/>
              <a:cs typeface="Arial"/>
            </a:endParaRPr>
          </a:p>
          <a:p>
            <a:pPr marL="6350" algn="ctr">
              <a:lnSpc>
                <a:spcPct val="100000"/>
              </a:lnSpc>
            </a:pPr>
            <a:r>
              <a:rPr sz="700" b="1" spc="-10" dirty="0">
                <a:solidFill>
                  <a:srgbClr val="001F5F"/>
                </a:solidFill>
                <a:latin typeface="Arial"/>
                <a:cs typeface="Arial"/>
              </a:rPr>
              <a:t>so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với</a:t>
            </a:r>
            <a:r>
              <a:rPr sz="7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cùng</a:t>
            </a:r>
            <a:r>
              <a:rPr sz="7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kỳ</a:t>
            </a:r>
            <a:r>
              <a:rPr sz="7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-20" dirty="0">
                <a:solidFill>
                  <a:srgbClr val="001F5F"/>
                </a:solidFill>
                <a:latin typeface="Arial"/>
                <a:cs typeface="Arial"/>
              </a:rPr>
              <a:t>2022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800"/>
              </a:spcBef>
            </a:pPr>
            <a:r>
              <a:rPr sz="1600" b="1" dirty="0">
                <a:solidFill>
                  <a:srgbClr val="00AF50"/>
                </a:solidFill>
                <a:latin typeface="Arial"/>
                <a:cs typeface="Arial"/>
              </a:rPr>
              <a:t>+</a:t>
            </a:r>
            <a:r>
              <a:rPr sz="1600" b="1" spc="-7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00AF50"/>
                </a:solidFill>
                <a:latin typeface="Arial"/>
                <a:cs typeface="Arial"/>
              </a:rPr>
              <a:t>21.1%</a:t>
            </a:r>
            <a:endParaRPr sz="16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732020" y="487679"/>
            <a:ext cx="1460500" cy="80645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SHOP</a:t>
            </a:r>
            <a:r>
              <a:rPr sz="700" b="1" spc="-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CÓ</a:t>
            </a:r>
            <a:r>
              <a:rPr sz="700" b="1" spc="-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LƯỢT</a:t>
            </a:r>
            <a:r>
              <a:rPr sz="700" b="1" spc="-3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25" dirty="0">
                <a:solidFill>
                  <a:srgbClr val="F05C25"/>
                </a:solidFill>
                <a:latin typeface="Arial"/>
                <a:cs typeface="Arial"/>
              </a:rPr>
              <a:t>BÁN</a:t>
            </a:r>
            <a:endParaRPr sz="700">
              <a:latin typeface="Arial"/>
              <a:cs typeface="Arial"/>
            </a:endParaRPr>
          </a:p>
          <a:p>
            <a:pPr marL="52705" algn="ctr">
              <a:lnSpc>
                <a:spcPct val="100000"/>
              </a:lnSpc>
              <a:spcBef>
                <a:spcPts val="535"/>
              </a:spcBef>
            </a:pPr>
            <a:r>
              <a:rPr sz="1600" b="1" spc="-10" dirty="0">
                <a:solidFill>
                  <a:srgbClr val="001F5F"/>
                </a:solidFill>
                <a:latin typeface="Arial"/>
                <a:cs typeface="Arial"/>
              </a:rPr>
              <a:t>47,800</a:t>
            </a:r>
            <a:endParaRPr sz="1600">
              <a:latin typeface="Arial"/>
              <a:cs typeface="Arial"/>
            </a:endParaRPr>
          </a:p>
          <a:p>
            <a:pPr marL="53975" algn="ctr">
              <a:lnSpc>
                <a:spcPct val="100000"/>
              </a:lnSpc>
              <a:spcBef>
                <a:spcPts val="45"/>
              </a:spcBef>
            </a:pPr>
            <a:r>
              <a:rPr sz="800" b="1" spc="-20" dirty="0">
                <a:solidFill>
                  <a:srgbClr val="F05C25"/>
                </a:solidFill>
                <a:latin typeface="Arial"/>
                <a:cs typeface="Arial"/>
              </a:rPr>
              <a:t>shop</a:t>
            </a:r>
            <a:endParaRPr sz="800">
              <a:latin typeface="Arial"/>
              <a:cs typeface="Arial"/>
            </a:endParaRPr>
          </a:p>
        </p:txBody>
      </p:sp>
      <p:pic>
        <p:nvPicPr>
          <p:cNvPr id="67" name="object 6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436" y="174101"/>
            <a:ext cx="618744" cy="124602"/>
          </a:xfrm>
          <a:prstGeom prst="rect">
            <a:avLst/>
          </a:prstGeom>
        </p:spPr>
      </p:pic>
      <p:sp>
        <p:nvSpPr>
          <p:cNvPr id="68" name="object 68"/>
          <p:cNvSpPr txBox="1"/>
          <p:nvPr/>
        </p:nvSpPr>
        <p:spPr>
          <a:xfrm>
            <a:off x="432003" y="4080154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1A1846"/>
                </a:solidFill>
                <a:latin typeface="Arial"/>
                <a:cs typeface="Arial"/>
              </a:rPr>
              <a:t>32</a:t>
            </a:r>
            <a:endParaRPr sz="6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532123" y="165607"/>
            <a:ext cx="253619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CON</a:t>
            </a:r>
            <a:r>
              <a:rPr sz="8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45" dirty="0">
                <a:solidFill>
                  <a:srgbClr val="031258"/>
                </a:solidFill>
                <a:latin typeface="Arial"/>
                <a:cs typeface="Arial"/>
              </a:rPr>
              <a:t>SỐ</a:t>
            </a:r>
            <a:r>
              <a:rPr sz="8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TỔNG</a:t>
            </a:r>
            <a:r>
              <a:rPr sz="8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QUAN VÀ</a:t>
            </a:r>
            <a:r>
              <a:rPr sz="800" b="1" spc="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THỊ</a:t>
            </a:r>
            <a:r>
              <a:rPr sz="8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PHẦN </a:t>
            </a:r>
            <a:r>
              <a:rPr sz="800" b="1" spc="-65" dirty="0">
                <a:solidFill>
                  <a:srgbClr val="031258"/>
                </a:solidFill>
                <a:latin typeface="Arial"/>
                <a:cs typeface="Arial"/>
              </a:rPr>
              <a:t>CÁC</a:t>
            </a:r>
            <a:r>
              <a:rPr sz="8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SÀN</a:t>
            </a:r>
            <a:r>
              <a:rPr sz="8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TMĐT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0" name="object 7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6291" y="163067"/>
            <a:ext cx="45720" cy="181355"/>
          </a:xfrm>
          <a:prstGeom prst="rect">
            <a:avLst/>
          </a:prstGeom>
        </p:spPr>
      </p:pic>
      <p:sp>
        <p:nvSpPr>
          <p:cNvPr id="71" name="object 71"/>
          <p:cNvSpPr txBox="1"/>
          <p:nvPr/>
        </p:nvSpPr>
        <p:spPr>
          <a:xfrm>
            <a:off x="4138676" y="4079544"/>
            <a:ext cx="20491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TÍCH NGÀNH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HÀNG TIỀM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NĂNG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TĂNG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8912" y="1714499"/>
            <a:ext cx="5733415" cy="2292350"/>
            <a:chOff x="438912" y="1714499"/>
            <a:chExt cx="5733415" cy="2292350"/>
          </a:xfrm>
        </p:grpSpPr>
        <p:sp>
          <p:nvSpPr>
            <p:cNvPr id="3" name="object 3"/>
            <p:cNvSpPr/>
            <p:nvPr/>
          </p:nvSpPr>
          <p:spPr>
            <a:xfrm>
              <a:off x="438912" y="1714499"/>
              <a:ext cx="5733415" cy="2292350"/>
            </a:xfrm>
            <a:custGeom>
              <a:avLst/>
              <a:gdLst/>
              <a:ahLst/>
              <a:cxnLst/>
              <a:rect l="l" t="t" r="r" b="b"/>
              <a:pathLst>
                <a:path w="5733415" h="2292350">
                  <a:moveTo>
                    <a:pt x="5733288" y="0"/>
                  </a:moveTo>
                  <a:lnTo>
                    <a:pt x="0" y="0"/>
                  </a:lnTo>
                  <a:lnTo>
                    <a:pt x="0" y="2292096"/>
                  </a:lnTo>
                  <a:lnTo>
                    <a:pt x="5733288" y="2292096"/>
                  </a:lnTo>
                  <a:lnTo>
                    <a:pt x="57332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91540" y="1996439"/>
              <a:ext cx="4866640" cy="1138555"/>
            </a:xfrm>
            <a:custGeom>
              <a:avLst/>
              <a:gdLst/>
              <a:ahLst/>
              <a:cxnLst/>
              <a:rect l="l" t="t" r="r" b="b"/>
              <a:pathLst>
                <a:path w="4866640" h="1138555">
                  <a:moveTo>
                    <a:pt x="0" y="1138428"/>
                  </a:moveTo>
                  <a:lnTo>
                    <a:pt x="161544" y="1138428"/>
                  </a:lnTo>
                </a:path>
                <a:path w="4866640" h="1138555">
                  <a:moveTo>
                    <a:pt x="377951" y="1138428"/>
                  </a:moveTo>
                  <a:lnTo>
                    <a:pt x="702563" y="1138428"/>
                  </a:lnTo>
                </a:path>
                <a:path w="4866640" h="1138555">
                  <a:moveTo>
                    <a:pt x="918972" y="1138428"/>
                  </a:moveTo>
                  <a:lnTo>
                    <a:pt x="1243584" y="1138428"/>
                  </a:lnTo>
                </a:path>
                <a:path w="4866640" h="1138555">
                  <a:moveTo>
                    <a:pt x="1459992" y="1138428"/>
                  </a:moveTo>
                  <a:lnTo>
                    <a:pt x="4866132" y="1138428"/>
                  </a:lnTo>
                </a:path>
                <a:path w="4866640" h="1138555">
                  <a:moveTo>
                    <a:pt x="0" y="853439"/>
                  </a:moveTo>
                  <a:lnTo>
                    <a:pt x="161544" y="853439"/>
                  </a:lnTo>
                </a:path>
                <a:path w="4866640" h="1138555">
                  <a:moveTo>
                    <a:pt x="377951" y="853439"/>
                  </a:moveTo>
                  <a:lnTo>
                    <a:pt x="702563" y="853439"/>
                  </a:lnTo>
                </a:path>
                <a:path w="4866640" h="1138555">
                  <a:moveTo>
                    <a:pt x="918972" y="853439"/>
                  </a:moveTo>
                  <a:lnTo>
                    <a:pt x="4866132" y="853439"/>
                  </a:lnTo>
                </a:path>
                <a:path w="4866640" h="1138555">
                  <a:moveTo>
                    <a:pt x="0" y="568451"/>
                  </a:moveTo>
                  <a:lnTo>
                    <a:pt x="161544" y="568451"/>
                  </a:lnTo>
                </a:path>
                <a:path w="4866640" h="1138555">
                  <a:moveTo>
                    <a:pt x="377951" y="568451"/>
                  </a:moveTo>
                  <a:lnTo>
                    <a:pt x="702563" y="568451"/>
                  </a:lnTo>
                </a:path>
                <a:path w="4866640" h="1138555">
                  <a:moveTo>
                    <a:pt x="918972" y="568451"/>
                  </a:moveTo>
                  <a:lnTo>
                    <a:pt x="4866132" y="568451"/>
                  </a:lnTo>
                </a:path>
                <a:path w="4866640" h="1138555">
                  <a:moveTo>
                    <a:pt x="0" y="284988"/>
                  </a:moveTo>
                  <a:lnTo>
                    <a:pt x="161544" y="284988"/>
                  </a:lnTo>
                </a:path>
                <a:path w="4866640" h="1138555">
                  <a:moveTo>
                    <a:pt x="377951" y="284988"/>
                  </a:moveTo>
                  <a:lnTo>
                    <a:pt x="4866132" y="284988"/>
                  </a:lnTo>
                </a:path>
                <a:path w="4866640" h="1138555">
                  <a:moveTo>
                    <a:pt x="0" y="0"/>
                  </a:moveTo>
                  <a:lnTo>
                    <a:pt x="4866132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53084" y="2604515"/>
              <a:ext cx="4543425" cy="815340"/>
            </a:xfrm>
            <a:custGeom>
              <a:avLst/>
              <a:gdLst/>
              <a:ahLst/>
              <a:cxnLst/>
              <a:rect l="l" t="t" r="r" b="b"/>
              <a:pathLst>
                <a:path w="4543425" h="815339">
                  <a:moveTo>
                    <a:pt x="216408" y="0"/>
                  </a:moveTo>
                  <a:lnTo>
                    <a:pt x="0" y="0"/>
                  </a:lnTo>
                  <a:lnTo>
                    <a:pt x="0" y="815340"/>
                  </a:lnTo>
                  <a:lnTo>
                    <a:pt x="216408" y="815340"/>
                  </a:lnTo>
                  <a:lnTo>
                    <a:pt x="216408" y="0"/>
                  </a:lnTo>
                  <a:close/>
                </a:path>
                <a:path w="4543425" h="815339">
                  <a:moveTo>
                    <a:pt x="757428" y="188976"/>
                  </a:moveTo>
                  <a:lnTo>
                    <a:pt x="541020" y="188976"/>
                  </a:lnTo>
                  <a:lnTo>
                    <a:pt x="541020" y="815340"/>
                  </a:lnTo>
                  <a:lnTo>
                    <a:pt x="757428" y="815340"/>
                  </a:lnTo>
                  <a:lnTo>
                    <a:pt x="757428" y="188976"/>
                  </a:lnTo>
                  <a:close/>
                </a:path>
                <a:path w="4543425" h="815339">
                  <a:moveTo>
                    <a:pt x="1298448" y="452628"/>
                  </a:moveTo>
                  <a:lnTo>
                    <a:pt x="1082040" y="452628"/>
                  </a:lnTo>
                  <a:lnTo>
                    <a:pt x="1082040" y="815340"/>
                  </a:lnTo>
                  <a:lnTo>
                    <a:pt x="1298448" y="815340"/>
                  </a:lnTo>
                  <a:lnTo>
                    <a:pt x="1298448" y="452628"/>
                  </a:lnTo>
                  <a:close/>
                </a:path>
                <a:path w="4543425" h="815339">
                  <a:moveTo>
                    <a:pt x="1839468" y="731520"/>
                  </a:moveTo>
                  <a:lnTo>
                    <a:pt x="1623060" y="731520"/>
                  </a:lnTo>
                  <a:lnTo>
                    <a:pt x="1623060" y="815340"/>
                  </a:lnTo>
                  <a:lnTo>
                    <a:pt x="1839468" y="815340"/>
                  </a:lnTo>
                  <a:lnTo>
                    <a:pt x="1839468" y="731520"/>
                  </a:lnTo>
                  <a:close/>
                </a:path>
                <a:path w="4543425" h="815339">
                  <a:moveTo>
                    <a:pt x="2378964" y="746760"/>
                  </a:moveTo>
                  <a:lnTo>
                    <a:pt x="2164080" y="746760"/>
                  </a:lnTo>
                  <a:lnTo>
                    <a:pt x="2164080" y="815340"/>
                  </a:lnTo>
                  <a:lnTo>
                    <a:pt x="2378964" y="815340"/>
                  </a:lnTo>
                  <a:lnTo>
                    <a:pt x="2378964" y="746760"/>
                  </a:lnTo>
                  <a:close/>
                </a:path>
                <a:path w="4543425" h="815339">
                  <a:moveTo>
                    <a:pt x="2919984" y="792480"/>
                  </a:moveTo>
                  <a:lnTo>
                    <a:pt x="2703576" y="792480"/>
                  </a:lnTo>
                  <a:lnTo>
                    <a:pt x="2703576" y="815340"/>
                  </a:lnTo>
                  <a:lnTo>
                    <a:pt x="2919984" y="815340"/>
                  </a:lnTo>
                  <a:lnTo>
                    <a:pt x="2919984" y="792480"/>
                  </a:lnTo>
                  <a:close/>
                </a:path>
                <a:path w="4543425" h="815339">
                  <a:moveTo>
                    <a:pt x="3461004" y="794004"/>
                  </a:moveTo>
                  <a:lnTo>
                    <a:pt x="3244596" y="794004"/>
                  </a:lnTo>
                  <a:lnTo>
                    <a:pt x="3244596" y="815340"/>
                  </a:lnTo>
                  <a:lnTo>
                    <a:pt x="3461004" y="815340"/>
                  </a:lnTo>
                  <a:lnTo>
                    <a:pt x="3461004" y="794004"/>
                  </a:lnTo>
                  <a:close/>
                </a:path>
                <a:path w="4543425" h="815339">
                  <a:moveTo>
                    <a:pt x="4543044" y="795528"/>
                  </a:moveTo>
                  <a:lnTo>
                    <a:pt x="4326636" y="795528"/>
                  </a:lnTo>
                  <a:lnTo>
                    <a:pt x="4326636" y="815340"/>
                  </a:lnTo>
                  <a:lnTo>
                    <a:pt x="4543044" y="815340"/>
                  </a:lnTo>
                  <a:lnTo>
                    <a:pt x="4543044" y="795528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53084" y="2273807"/>
              <a:ext cx="2920365" cy="1123315"/>
            </a:xfrm>
            <a:custGeom>
              <a:avLst/>
              <a:gdLst/>
              <a:ahLst/>
              <a:cxnLst/>
              <a:rect l="l" t="t" r="r" b="b"/>
              <a:pathLst>
                <a:path w="2920365" h="1123314">
                  <a:moveTo>
                    <a:pt x="216408" y="0"/>
                  </a:moveTo>
                  <a:lnTo>
                    <a:pt x="0" y="0"/>
                  </a:lnTo>
                  <a:lnTo>
                    <a:pt x="0" y="330708"/>
                  </a:lnTo>
                  <a:lnTo>
                    <a:pt x="216408" y="330708"/>
                  </a:lnTo>
                  <a:lnTo>
                    <a:pt x="216408" y="0"/>
                  </a:lnTo>
                  <a:close/>
                </a:path>
                <a:path w="2920365" h="1123314">
                  <a:moveTo>
                    <a:pt x="757428" y="50292"/>
                  </a:moveTo>
                  <a:lnTo>
                    <a:pt x="541020" y="50292"/>
                  </a:lnTo>
                  <a:lnTo>
                    <a:pt x="541020" y="519684"/>
                  </a:lnTo>
                  <a:lnTo>
                    <a:pt x="757428" y="519684"/>
                  </a:lnTo>
                  <a:lnTo>
                    <a:pt x="757428" y="50292"/>
                  </a:lnTo>
                  <a:close/>
                </a:path>
                <a:path w="2920365" h="1123314">
                  <a:moveTo>
                    <a:pt x="1298448" y="664464"/>
                  </a:moveTo>
                  <a:lnTo>
                    <a:pt x="1082040" y="664464"/>
                  </a:lnTo>
                  <a:lnTo>
                    <a:pt x="1082040" y="783336"/>
                  </a:lnTo>
                  <a:lnTo>
                    <a:pt x="1298448" y="783336"/>
                  </a:lnTo>
                  <a:lnTo>
                    <a:pt x="1298448" y="664464"/>
                  </a:lnTo>
                  <a:close/>
                </a:path>
                <a:path w="2920365" h="1123314">
                  <a:moveTo>
                    <a:pt x="1839468" y="1013460"/>
                  </a:moveTo>
                  <a:lnTo>
                    <a:pt x="1623060" y="1013460"/>
                  </a:lnTo>
                  <a:lnTo>
                    <a:pt x="1623060" y="1062228"/>
                  </a:lnTo>
                  <a:lnTo>
                    <a:pt x="1839468" y="1062228"/>
                  </a:lnTo>
                  <a:lnTo>
                    <a:pt x="1839468" y="1013460"/>
                  </a:lnTo>
                  <a:close/>
                </a:path>
                <a:path w="2920365" h="1123314">
                  <a:moveTo>
                    <a:pt x="2919984" y="1121664"/>
                  </a:moveTo>
                  <a:lnTo>
                    <a:pt x="2703576" y="1121664"/>
                  </a:lnTo>
                  <a:lnTo>
                    <a:pt x="2703576" y="1123188"/>
                  </a:lnTo>
                  <a:lnTo>
                    <a:pt x="2919984" y="1123188"/>
                  </a:lnTo>
                  <a:lnTo>
                    <a:pt x="2919984" y="1121664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3084" y="2232659"/>
              <a:ext cx="4002404" cy="1187450"/>
            </a:xfrm>
            <a:custGeom>
              <a:avLst/>
              <a:gdLst/>
              <a:ahLst/>
              <a:cxnLst/>
              <a:rect l="l" t="t" r="r" b="b"/>
              <a:pathLst>
                <a:path w="4002404" h="1187450">
                  <a:moveTo>
                    <a:pt x="216408" y="0"/>
                  </a:moveTo>
                  <a:lnTo>
                    <a:pt x="0" y="0"/>
                  </a:lnTo>
                  <a:lnTo>
                    <a:pt x="0" y="41148"/>
                  </a:lnTo>
                  <a:lnTo>
                    <a:pt x="216408" y="41148"/>
                  </a:lnTo>
                  <a:lnTo>
                    <a:pt x="216408" y="0"/>
                  </a:lnTo>
                  <a:close/>
                </a:path>
                <a:path w="4002404" h="1187450">
                  <a:moveTo>
                    <a:pt x="757428" y="88392"/>
                  </a:moveTo>
                  <a:lnTo>
                    <a:pt x="541020" y="88392"/>
                  </a:lnTo>
                  <a:lnTo>
                    <a:pt x="541020" y="91440"/>
                  </a:lnTo>
                  <a:lnTo>
                    <a:pt x="757428" y="91440"/>
                  </a:lnTo>
                  <a:lnTo>
                    <a:pt x="757428" y="88392"/>
                  </a:lnTo>
                  <a:close/>
                </a:path>
                <a:path w="4002404" h="1187450">
                  <a:moveTo>
                    <a:pt x="1298448" y="665988"/>
                  </a:moveTo>
                  <a:lnTo>
                    <a:pt x="1082040" y="665988"/>
                  </a:lnTo>
                  <a:lnTo>
                    <a:pt x="1082040" y="705612"/>
                  </a:lnTo>
                  <a:lnTo>
                    <a:pt x="1298448" y="705612"/>
                  </a:lnTo>
                  <a:lnTo>
                    <a:pt x="1298448" y="665988"/>
                  </a:lnTo>
                  <a:close/>
                </a:path>
                <a:path w="4002404" h="1187450">
                  <a:moveTo>
                    <a:pt x="1839468" y="1042416"/>
                  </a:moveTo>
                  <a:lnTo>
                    <a:pt x="1623060" y="1042416"/>
                  </a:lnTo>
                  <a:lnTo>
                    <a:pt x="1623060" y="1054608"/>
                  </a:lnTo>
                  <a:lnTo>
                    <a:pt x="1839468" y="1054608"/>
                  </a:lnTo>
                  <a:lnTo>
                    <a:pt x="1839468" y="1042416"/>
                  </a:lnTo>
                  <a:close/>
                </a:path>
                <a:path w="4002404" h="1187450">
                  <a:moveTo>
                    <a:pt x="4002024" y="1185672"/>
                  </a:moveTo>
                  <a:lnTo>
                    <a:pt x="3785616" y="1185672"/>
                  </a:lnTo>
                  <a:lnTo>
                    <a:pt x="3785616" y="1187196"/>
                  </a:lnTo>
                  <a:lnTo>
                    <a:pt x="4002024" y="1187196"/>
                  </a:lnTo>
                  <a:lnTo>
                    <a:pt x="4002024" y="1185672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53084" y="2228087"/>
              <a:ext cx="4002404" cy="1191895"/>
            </a:xfrm>
            <a:custGeom>
              <a:avLst/>
              <a:gdLst/>
              <a:ahLst/>
              <a:cxnLst/>
              <a:rect l="l" t="t" r="r" b="b"/>
              <a:pathLst>
                <a:path w="4002404" h="1191895">
                  <a:moveTo>
                    <a:pt x="216408" y="0"/>
                  </a:moveTo>
                  <a:lnTo>
                    <a:pt x="0" y="0"/>
                  </a:lnTo>
                  <a:lnTo>
                    <a:pt x="0" y="4572"/>
                  </a:lnTo>
                  <a:lnTo>
                    <a:pt x="216408" y="4572"/>
                  </a:lnTo>
                  <a:lnTo>
                    <a:pt x="216408" y="0"/>
                  </a:lnTo>
                  <a:close/>
                </a:path>
                <a:path w="4002404" h="1191895">
                  <a:moveTo>
                    <a:pt x="757428" y="88392"/>
                  </a:moveTo>
                  <a:lnTo>
                    <a:pt x="541020" y="88392"/>
                  </a:lnTo>
                  <a:lnTo>
                    <a:pt x="541020" y="92964"/>
                  </a:lnTo>
                  <a:lnTo>
                    <a:pt x="757428" y="92964"/>
                  </a:lnTo>
                  <a:lnTo>
                    <a:pt x="757428" y="88392"/>
                  </a:lnTo>
                  <a:close/>
                </a:path>
                <a:path w="4002404" h="1191895">
                  <a:moveTo>
                    <a:pt x="1298448" y="667512"/>
                  </a:moveTo>
                  <a:lnTo>
                    <a:pt x="1082040" y="667512"/>
                  </a:lnTo>
                  <a:lnTo>
                    <a:pt x="1082040" y="670560"/>
                  </a:lnTo>
                  <a:lnTo>
                    <a:pt x="1298448" y="670560"/>
                  </a:lnTo>
                  <a:lnTo>
                    <a:pt x="1298448" y="667512"/>
                  </a:lnTo>
                  <a:close/>
                </a:path>
                <a:path w="4002404" h="1191895">
                  <a:moveTo>
                    <a:pt x="1839468" y="1043940"/>
                  </a:moveTo>
                  <a:lnTo>
                    <a:pt x="1623060" y="1043940"/>
                  </a:lnTo>
                  <a:lnTo>
                    <a:pt x="1623060" y="1046988"/>
                  </a:lnTo>
                  <a:lnTo>
                    <a:pt x="1839468" y="1046988"/>
                  </a:lnTo>
                  <a:lnTo>
                    <a:pt x="1839468" y="1043940"/>
                  </a:lnTo>
                  <a:close/>
                </a:path>
                <a:path w="4002404" h="1191895">
                  <a:moveTo>
                    <a:pt x="2378964" y="1121664"/>
                  </a:moveTo>
                  <a:lnTo>
                    <a:pt x="2164080" y="1121664"/>
                  </a:lnTo>
                  <a:lnTo>
                    <a:pt x="2164080" y="1123188"/>
                  </a:lnTo>
                  <a:lnTo>
                    <a:pt x="2378964" y="1123188"/>
                  </a:lnTo>
                  <a:lnTo>
                    <a:pt x="2378964" y="1121664"/>
                  </a:lnTo>
                  <a:close/>
                </a:path>
                <a:path w="4002404" h="1191895">
                  <a:moveTo>
                    <a:pt x="2919984" y="1165860"/>
                  </a:moveTo>
                  <a:lnTo>
                    <a:pt x="2703576" y="1165860"/>
                  </a:lnTo>
                  <a:lnTo>
                    <a:pt x="2703576" y="1167384"/>
                  </a:lnTo>
                  <a:lnTo>
                    <a:pt x="2919984" y="1167384"/>
                  </a:lnTo>
                  <a:lnTo>
                    <a:pt x="2919984" y="1165860"/>
                  </a:lnTo>
                  <a:close/>
                </a:path>
                <a:path w="4002404" h="1191895">
                  <a:moveTo>
                    <a:pt x="3461004" y="1168908"/>
                  </a:moveTo>
                  <a:lnTo>
                    <a:pt x="3244596" y="1168908"/>
                  </a:lnTo>
                  <a:lnTo>
                    <a:pt x="3244596" y="1170432"/>
                  </a:lnTo>
                  <a:lnTo>
                    <a:pt x="3461004" y="1170432"/>
                  </a:lnTo>
                  <a:lnTo>
                    <a:pt x="3461004" y="1168908"/>
                  </a:lnTo>
                  <a:close/>
                </a:path>
                <a:path w="4002404" h="1191895">
                  <a:moveTo>
                    <a:pt x="4002024" y="1188720"/>
                  </a:moveTo>
                  <a:lnTo>
                    <a:pt x="3785616" y="1188720"/>
                  </a:lnTo>
                  <a:lnTo>
                    <a:pt x="3785616" y="1191768"/>
                  </a:lnTo>
                  <a:lnTo>
                    <a:pt x="4002024" y="1191768"/>
                  </a:lnTo>
                  <a:lnTo>
                    <a:pt x="4002024" y="118872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91540" y="3419855"/>
              <a:ext cx="4866640" cy="0"/>
            </a:xfrm>
            <a:custGeom>
              <a:avLst/>
              <a:gdLst/>
              <a:ahLst/>
              <a:cxnLst/>
              <a:rect l="l" t="t" r="r" b="b"/>
              <a:pathLst>
                <a:path w="4866640">
                  <a:moveTo>
                    <a:pt x="0" y="0"/>
                  </a:moveTo>
                  <a:lnTo>
                    <a:pt x="4866132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62050" y="2254757"/>
              <a:ext cx="4325620" cy="1158240"/>
            </a:xfrm>
            <a:custGeom>
              <a:avLst/>
              <a:gdLst/>
              <a:ahLst/>
              <a:cxnLst/>
              <a:rect l="l" t="t" r="r" b="b"/>
              <a:pathLst>
                <a:path w="4325620" h="1158239">
                  <a:moveTo>
                    <a:pt x="0" y="16763"/>
                  </a:moveTo>
                  <a:lnTo>
                    <a:pt x="541019" y="0"/>
                  </a:lnTo>
                  <a:lnTo>
                    <a:pt x="1080516" y="608076"/>
                  </a:lnTo>
                  <a:lnTo>
                    <a:pt x="1621536" y="1089660"/>
                  </a:lnTo>
                  <a:lnTo>
                    <a:pt x="2162555" y="480059"/>
                  </a:lnTo>
                  <a:lnTo>
                    <a:pt x="2703576" y="1060704"/>
                  </a:lnTo>
                  <a:lnTo>
                    <a:pt x="3244596" y="1077467"/>
                  </a:lnTo>
                  <a:lnTo>
                    <a:pt x="3784091" y="1158239"/>
                  </a:lnTo>
                  <a:lnTo>
                    <a:pt x="4325112" y="961644"/>
                  </a:lnTo>
                </a:path>
              </a:pathLst>
            </a:custGeom>
            <a:ln w="19049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42199" y="22509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31" y="1494"/>
                  </a:lnTo>
                  <a:lnTo>
                    <a:pt x="5576" y="5572"/>
                  </a:lnTo>
                  <a:lnTo>
                    <a:pt x="1496" y="11626"/>
                  </a:lnTo>
                  <a:lnTo>
                    <a:pt x="0" y="19050"/>
                  </a:lnTo>
                  <a:lnTo>
                    <a:pt x="1496" y="26473"/>
                  </a:lnTo>
                  <a:lnTo>
                    <a:pt x="5576" y="32527"/>
                  </a:lnTo>
                  <a:lnTo>
                    <a:pt x="11631" y="36605"/>
                  </a:lnTo>
                  <a:lnTo>
                    <a:pt x="19050" y="38100"/>
                  </a:lnTo>
                  <a:lnTo>
                    <a:pt x="26462" y="36605"/>
                  </a:lnTo>
                  <a:lnTo>
                    <a:pt x="32518" y="32527"/>
                  </a:lnTo>
                  <a:lnTo>
                    <a:pt x="36602" y="26473"/>
                  </a:lnTo>
                  <a:lnTo>
                    <a:pt x="38100" y="19050"/>
                  </a:lnTo>
                  <a:lnTo>
                    <a:pt x="36602" y="11626"/>
                  </a:lnTo>
                  <a:lnTo>
                    <a:pt x="32518" y="5572"/>
                  </a:lnTo>
                  <a:lnTo>
                    <a:pt x="26462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42199" y="22509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2" y="26473"/>
                  </a:lnTo>
                  <a:lnTo>
                    <a:pt x="32518" y="32527"/>
                  </a:lnTo>
                  <a:lnTo>
                    <a:pt x="26462" y="36605"/>
                  </a:lnTo>
                  <a:lnTo>
                    <a:pt x="19050" y="38100"/>
                  </a:lnTo>
                  <a:lnTo>
                    <a:pt x="11631" y="36605"/>
                  </a:lnTo>
                  <a:lnTo>
                    <a:pt x="5576" y="32527"/>
                  </a:lnTo>
                  <a:lnTo>
                    <a:pt x="1496" y="26473"/>
                  </a:lnTo>
                  <a:lnTo>
                    <a:pt x="0" y="19050"/>
                  </a:lnTo>
                  <a:lnTo>
                    <a:pt x="1496" y="11626"/>
                  </a:lnTo>
                  <a:lnTo>
                    <a:pt x="5576" y="5572"/>
                  </a:lnTo>
                  <a:lnTo>
                    <a:pt x="11631" y="1494"/>
                  </a:lnTo>
                  <a:lnTo>
                    <a:pt x="19050" y="0"/>
                  </a:lnTo>
                  <a:lnTo>
                    <a:pt x="26462" y="1494"/>
                  </a:lnTo>
                  <a:lnTo>
                    <a:pt x="32518" y="5572"/>
                  </a:lnTo>
                  <a:lnTo>
                    <a:pt x="36602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83258" y="223418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83258" y="223418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24278" y="284225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224278" y="284225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765297" y="332536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7"/>
                  </a:lnTo>
                  <a:lnTo>
                    <a:pt x="5572" y="5581"/>
                  </a:lnTo>
                  <a:lnTo>
                    <a:pt x="1494" y="11637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765297" y="332536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7"/>
                  </a:lnTo>
                  <a:lnTo>
                    <a:pt x="5572" y="5581"/>
                  </a:lnTo>
                  <a:lnTo>
                    <a:pt x="11626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304794" y="27142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304794" y="27142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845814" y="329488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7"/>
                  </a:lnTo>
                  <a:lnTo>
                    <a:pt x="5572" y="5581"/>
                  </a:lnTo>
                  <a:lnTo>
                    <a:pt x="1494" y="11637"/>
                  </a:lnTo>
                  <a:lnTo>
                    <a:pt x="0" y="19049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099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49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45814" y="329488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49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099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49"/>
                  </a:lnTo>
                  <a:lnTo>
                    <a:pt x="1494" y="11637"/>
                  </a:lnTo>
                  <a:lnTo>
                    <a:pt x="5572" y="5581"/>
                  </a:lnTo>
                  <a:lnTo>
                    <a:pt x="11626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49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86833" y="331165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7"/>
                  </a:lnTo>
                  <a:lnTo>
                    <a:pt x="5572" y="5581"/>
                  </a:lnTo>
                  <a:lnTo>
                    <a:pt x="1494" y="11637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86833" y="331165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7"/>
                  </a:lnTo>
                  <a:lnTo>
                    <a:pt x="5572" y="5581"/>
                  </a:lnTo>
                  <a:lnTo>
                    <a:pt x="11626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927853" y="33924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7"/>
                  </a:lnTo>
                  <a:lnTo>
                    <a:pt x="5572" y="5581"/>
                  </a:lnTo>
                  <a:lnTo>
                    <a:pt x="1494" y="11637"/>
                  </a:lnTo>
                  <a:lnTo>
                    <a:pt x="0" y="19049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099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49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927853" y="33924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49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099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49"/>
                  </a:lnTo>
                  <a:lnTo>
                    <a:pt x="1494" y="11637"/>
                  </a:lnTo>
                  <a:lnTo>
                    <a:pt x="5572" y="5581"/>
                  </a:lnTo>
                  <a:lnTo>
                    <a:pt x="11626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49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68873" y="319735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7"/>
                  </a:lnTo>
                  <a:lnTo>
                    <a:pt x="5572" y="5581"/>
                  </a:lnTo>
                  <a:lnTo>
                    <a:pt x="1494" y="11637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68873" y="319735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7"/>
                  </a:lnTo>
                  <a:lnTo>
                    <a:pt x="5572" y="5581"/>
                  </a:lnTo>
                  <a:lnTo>
                    <a:pt x="11626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858002" y="3353815"/>
            <a:ext cx="3746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-</a:t>
            </a:r>
            <a:endParaRPr sz="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58002" y="3116986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1,000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58002" y="2879597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2,000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858002" y="2642107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3,000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58002" y="2167254"/>
            <a:ext cx="207010" cy="354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5,000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600" spc="-10" dirty="0">
                <a:latin typeface="Arial"/>
                <a:cs typeface="Arial"/>
              </a:rPr>
              <a:t>4,000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28776" y="3353815"/>
            <a:ext cx="3746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-</a:t>
            </a:r>
            <a:endParaRPr sz="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62330" y="3069437"/>
            <a:ext cx="143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500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8931" y="2784474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1,000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9011" y="2499181"/>
            <a:ext cx="20764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1,500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98931" y="2214752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2,000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19276" y="3449827"/>
            <a:ext cx="3683635" cy="196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marR="5080" indent="-184785">
              <a:lnSpc>
                <a:spcPct val="112000"/>
              </a:lnSpc>
              <a:spcBef>
                <a:spcPts val="100"/>
              </a:spcBef>
              <a:tabLst>
                <a:tab pos="640715" algn="l"/>
                <a:tab pos="1192530" algn="l"/>
                <a:tab pos="2336800" algn="l"/>
                <a:tab pos="2877820" algn="l"/>
                <a:tab pos="3302635" algn="l"/>
                <a:tab pos="3322320" algn="l"/>
              </a:tabLst>
            </a:pPr>
            <a:r>
              <a:rPr sz="500" dirty="0">
                <a:latin typeface="Arial"/>
                <a:cs typeface="Arial"/>
              </a:rPr>
              <a:t>Đồ</a:t>
            </a:r>
            <a:r>
              <a:rPr sz="500" spc="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gia</a:t>
            </a:r>
            <a:r>
              <a:rPr sz="500" spc="-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dụng</a:t>
            </a:r>
            <a:r>
              <a:rPr sz="500" spc="-1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nhà</a:t>
            </a:r>
            <a:r>
              <a:rPr sz="500" spc="45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Thiết</a:t>
            </a:r>
            <a:r>
              <a:rPr sz="500" spc="-2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bị</a:t>
            </a:r>
            <a:r>
              <a:rPr sz="500" spc="1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điện</a:t>
            </a:r>
            <a:r>
              <a:rPr sz="500" spc="-1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gia</a:t>
            </a:r>
            <a:r>
              <a:rPr sz="500" spc="190" dirty="0">
                <a:latin typeface="Arial"/>
                <a:cs typeface="Arial"/>
              </a:rPr>
              <a:t>  </a:t>
            </a:r>
            <a:r>
              <a:rPr sz="500" dirty="0">
                <a:latin typeface="Arial"/>
                <a:cs typeface="Arial"/>
              </a:rPr>
              <a:t>Thiết</a:t>
            </a:r>
            <a:r>
              <a:rPr sz="500" spc="-1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bị</a:t>
            </a:r>
            <a:r>
              <a:rPr sz="500" spc="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điện</a:t>
            </a:r>
            <a:r>
              <a:rPr sz="500" spc="-1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gia</a:t>
            </a:r>
            <a:r>
              <a:rPr sz="500" spc="270" dirty="0">
                <a:latin typeface="Arial"/>
                <a:cs typeface="Arial"/>
              </a:rPr>
              <a:t>  </a:t>
            </a:r>
            <a:r>
              <a:rPr sz="500" dirty="0">
                <a:latin typeface="Arial"/>
                <a:cs typeface="Arial"/>
              </a:rPr>
              <a:t>Tivi</a:t>
            </a:r>
            <a:r>
              <a:rPr sz="500" spc="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&amp;</a:t>
            </a:r>
            <a:r>
              <a:rPr sz="500" spc="1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Phụ kiện</a:t>
            </a:r>
            <a:r>
              <a:rPr sz="500" spc="190" dirty="0">
                <a:latin typeface="Arial"/>
                <a:cs typeface="Arial"/>
              </a:rPr>
              <a:t>  </a:t>
            </a:r>
            <a:r>
              <a:rPr sz="500" dirty="0">
                <a:latin typeface="Arial"/>
                <a:cs typeface="Arial"/>
              </a:rPr>
              <a:t>Mạch điện</a:t>
            </a:r>
            <a:r>
              <a:rPr sz="500" spc="-1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&amp;</a:t>
            </a:r>
            <a:r>
              <a:rPr sz="500" spc="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Phụ</a:t>
            </a:r>
            <a:r>
              <a:rPr sz="500" spc="250" dirty="0">
                <a:latin typeface="Arial"/>
                <a:cs typeface="Arial"/>
              </a:rPr>
              <a:t>  </a:t>
            </a:r>
            <a:r>
              <a:rPr sz="500" dirty="0">
                <a:latin typeface="Arial"/>
                <a:cs typeface="Arial"/>
              </a:rPr>
              <a:t>Điện</a:t>
            </a:r>
            <a:r>
              <a:rPr sz="500" spc="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gia</a:t>
            </a:r>
            <a:r>
              <a:rPr sz="500" spc="-5" dirty="0">
                <a:latin typeface="Arial"/>
                <a:cs typeface="Arial"/>
              </a:rPr>
              <a:t> </a:t>
            </a:r>
            <a:r>
              <a:rPr sz="500" spc="-20" dirty="0">
                <a:latin typeface="Arial"/>
                <a:cs typeface="Arial"/>
              </a:rPr>
              <a:t>dụng</a:t>
            </a:r>
            <a:r>
              <a:rPr sz="500" dirty="0">
                <a:latin typeface="Arial"/>
                <a:cs typeface="Arial"/>
              </a:rPr>
              <a:t>	Thiết</a:t>
            </a:r>
            <a:r>
              <a:rPr sz="500" spc="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bị</a:t>
            </a:r>
            <a:r>
              <a:rPr sz="500" spc="40" dirty="0">
                <a:latin typeface="Arial"/>
                <a:cs typeface="Arial"/>
              </a:rPr>
              <a:t> </a:t>
            </a:r>
            <a:r>
              <a:rPr sz="500" spc="-20" dirty="0">
                <a:latin typeface="Arial"/>
                <a:cs typeface="Arial"/>
              </a:rPr>
              <a:t>điều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bếp</a:t>
            </a:r>
            <a:r>
              <a:rPr sz="500" dirty="0">
                <a:latin typeface="Arial"/>
                <a:cs typeface="Arial"/>
              </a:rPr>
              <a:t>	dụng</a:t>
            </a:r>
            <a:r>
              <a:rPr sz="500" spc="55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nhỏ</a:t>
            </a:r>
            <a:r>
              <a:rPr sz="500" dirty="0">
                <a:latin typeface="Arial"/>
                <a:cs typeface="Arial"/>
              </a:rPr>
              <a:t>	dụng</a:t>
            </a:r>
            <a:r>
              <a:rPr sz="500" spc="50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lớn</a:t>
            </a:r>
            <a:r>
              <a:rPr sz="500" dirty="0">
                <a:latin typeface="Arial"/>
                <a:cs typeface="Arial"/>
              </a:rPr>
              <a:t>	</a:t>
            </a:r>
            <a:r>
              <a:rPr sz="500" spc="-20" dirty="0">
                <a:latin typeface="Arial"/>
                <a:cs typeface="Arial"/>
              </a:rPr>
              <a:t>tùng</a:t>
            </a:r>
            <a:r>
              <a:rPr sz="500" dirty="0">
                <a:latin typeface="Arial"/>
                <a:cs typeface="Arial"/>
              </a:rPr>
              <a:t>	</a:t>
            </a:r>
            <a:r>
              <a:rPr sz="500" spc="-20" dirty="0">
                <a:latin typeface="Arial"/>
                <a:cs typeface="Arial"/>
              </a:rPr>
              <a:t>khác</a:t>
            </a:r>
            <a:r>
              <a:rPr sz="500" dirty="0">
                <a:latin typeface="Arial"/>
                <a:cs typeface="Arial"/>
              </a:rPr>
              <a:t>		khiển</a:t>
            </a:r>
            <a:r>
              <a:rPr sz="500" spc="2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từ</a:t>
            </a:r>
            <a:r>
              <a:rPr sz="500" spc="45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xa</a:t>
            </a:r>
            <a:endParaRPr sz="5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758182" y="3449827"/>
            <a:ext cx="391795" cy="196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5090" marR="5080" indent="-85725">
              <a:lnSpc>
                <a:spcPct val="112000"/>
              </a:lnSpc>
              <a:spcBef>
                <a:spcPts val="100"/>
              </a:spcBef>
            </a:pPr>
            <a:r>
              <a:rPr sz="500" dirty="0">
                <a:latin typeface="Arial"/>
                <a:cs typeface="Arial"/>
              </a:rPr>
              <a:t>Thiết</a:t>
            </a:r>
            <a:r>
              <a:rPr sz="500" spc="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bị</a:t>
            </a:r>
            <a:r>
              <a:rPr sz="500" spc="40" dirty="0">
                <a:latin typeface="Arial"/>
                <a:cs typeface="Arial"/>
              </a:rPr>
              <a:t> </a:t>
            </a:r>
            <a:r>
              <a:rPr sz="500" spc="-20" dirty="0">
                <a:latin typeface="Arial"/>
                <a:cs typeface="Arial"/>
              </a:rPr>
              <a:t>công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nghiệp</a:t>
            </a:r>
            <a:endParaRPr sz="5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441950" y="3458362"/>
            <a:ext cx="107314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spc="-25" dirty="0">
                <a:latin typeface="Arial"/>
                <a:cs typeface="Arial"/>
              </a:rPr>
              <a:t>Pin</a:t>
            </a:r>
            <a:endParaRPr sz="5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853390" y="3291293"/>
            <a:ext cx="129539" cy="654050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dirty="0">
                <a:latin typeface="Arial"/>
                <a:cs typeface="Arial"/>
              </a:rPr>
              <a:t>(Nghìn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sản </a:t>
            </a:r>
            <a:r>
              <a:rPr sz="600" spc="-10" dirty="0">
                <a:latin typeface="Arial"/>
                <a:cs typeface="Arial"/>
              </a:rPr>
              <a:t>phẩm)</a:t>
            </a:r>
            <a:endParaRPr sz="6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5006" y="3504895"/>
            <a:ext cx="129539" cy="351155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spc="-30" dirty="0">
                <a:latin typeface="Arial"/>
                <a:cs typeface="Arial"/>
              </a:rPr>
              <a:t>(Tỷ</a:t>
            </a:r>
            <a:r>
              <a:rPr sz="6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đồng)</a:t>
            </a:r>
            <a:endParaRPr sz="6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8931" y="1803907"/>
            <a:ext cx="5466080" cy="243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44450" algn="ctr"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Thống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nhóm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b="1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b="1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  <a:p>
            <a:pPr marR="5080" algn="ctr">
              <a:lnSpc>
                <a:spcPct val="100000"/>
              </a:lnSpc>
              <a:spcBef>
                <a:spcPts val="30"/>
              </a:spcBef>
              <a:tabLst>
                <a:tab pos="5258435" algn="l"/>
              </a:tabLst>
            </a:pPr>
            <a:r>
              <a:rPr sz="600" spc="-10" dirty="0">
                <a:latin typeface="Arial"/>
                <a:cs typeface="Arial"/>
              </a:rPr>
              <a:t>2,500</a:t>
            </a:r>
            <a:r>
              <a:rPr sz="600" dirty="0">
                <a:latin typeface="Arial"/>
                <a:cs typeface="Arial"/>
              </a:rPr>
              <a:t>	</a:t>
            </a:r>
            <a:r>
              <a:rPr sz="600" spc="-10" dirty="0">
                <a:latin typeface="Arial"/>
                <a:cs typeface="Arial"/>
              </a:rPr>
              <a:t>6,000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609344" y="3876865"/>
            <a:ext cx="2809875" cy="49530"/>
            <a:chOff x="1609344" y="3876865"/>
            <a:chExt cx="2809875" cy="49530"/>
          </a:xfrm>
        </p:grpSpPr>
        <p:sp>
          <p:nvSpPr>
            <p:cNvPr id="46" name="object 46"/>
            <p:cNvSpPr/>
            <p:nvPr/>
          </p:nvSpPr>
          <p:spPr>
            <a:xfrm>
              <a:off x="1609344" y="3880103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39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43839" y="45720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308860" y="3880103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39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43839" y="45720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974847" y="3880103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39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43839" y="45720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518916" y="3880103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39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43839" y="45720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174998" y="3902201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39" y="0"/>
                  </a:lnTo>
                </a:path>
              </a:pathLst>
            </a:custGeom>
            <a:ln w="19050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276344" y="38816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7"/>
                  </a:lnTo>
                  <a:lnTo>
                    <a:pt x="5572" y="5581"/>
                  </a:lnTo>
                  <a:lnTo>
                    <a:pt x="1494" y="11637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099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276344" y="38816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099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7"/>
                  </a:lnTo>
                  <a:lnTo>
                    <a:pt x="5572" y="5581"/>
                  </a:lnTo>
                  <a:lnTo>
                    <a:pt x="11626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/>
          <p:nvPr/>
        </p:nvSpPr>
        <p:spPr>
          <a:xfrm>
            <a:off x="1899157" y="3837228"/>
            <a:ext cx="2749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shopee</a:t>
            </a:r>
            <a:endParaRPr sz="6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598673" y="3837228"/>
            <a:ext cx="241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lazada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265296" y="3837228"/>
            <a:ext cx="1187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latin typeface="Arial"/>
                <a:cs typeface="Arial"/>
              </a:rPr>
              <a:t>tiki</a:t>
            </a:r>
            <a:endParaRPr sz="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809365" y="3837228"/>
            <a:ext cx="2311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sendo</a:t>
            </a:r>
            <a:endParaRPr sz="6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4445761" y="3837228"/>
            <a:ext cx="6350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Sản</a:t>
            </a:r>
            <a:r>
              <a:rPr sz="600" spc="3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phẩm</a:t>
            </a:r>
            <a:r>
              <a:rPr sz="600" spc="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đã</a:t>
            </a:r>
            <a:r>
              <a:rPr sz="600" spc="35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bán</a:t>
            </a:r>
            <a:endParaRPr sz="600">
              <a:latin typeface="Arial"/>
              <a:cs typeface="Arial"/>
            </a:endParaRPr>
          </a:p>
        </p:txBody>
      </p:sp>
      <p:pic>
        <p:nvPicPr>
          <p:cNvPr id="58" name="object 5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7840" y="171053"/>
            <a:ext cx="618743" cy="124602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6090920" y="408228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031258"/>
                </a:solidFill>
                <a:latin typeface="Arial"/>
                <a:cs typeface="Arial"/>
              </a:rPr>
              <a:t>33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0" name="object 6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912" y="163067"/>
            <a:ext cx="45720" cy="181355"/>
          </a:xfrm>
          <a:prstGeom prst="rect">
            <a:avLst/>
          </a:prstGeom>
        </p:spPr>
      </p:pic>
      <p:grpSp>
        <p:nvGrpSpPr>
          <p:cNvPr id="61" name="object 61"/>
          <p:cNvGrpSpPr/>
          <p:nvPr/>
        </p:nvGrpSpPr>
        <p:grpSpPr>
          <a:xfrm>
            <a:off x="872992" y="663066"/>
            <a:ext cx="974090" cy="974725"/>
            <a:chOff x="872992" y="663066"/>
            <a:chExt cx="974090" cy="974725"/>
          </a:xfrm>
        </p:grpSpPr>
        <p:sp>
          <p:nvSpPr>
            <p:cNvPr id="62" name="object 62"/>
            <p:cNvSpPr/>
            <p:nvPr/>
          </p:nvSpPr>
          <p:spPr>
            <a:xfrm>
              <a:off x="1359915" y="663066"/>
              <a:ext cx="487045" cy="849630"/>
            </a:xfrm>
            <a:custGeom>
              <a:avLst/>
              <a:gdLst/>
              <a:ahLst/>
              <a:cxnLst/>
              <a:rect l="l" t="t" r="r" b="b"/>
              <a:pathLst>
                <a:path w="487044" h="849630">
                  <a:moveTo>
                    <a:pt x="0" y="0"/>
                  </a:moveTo>
                  <a:lnTo>
                    <a:pt x="0" y="258063"/>
                  </a:lnTo>
                  <a:lnTo>
                    <a:pt x="47934" y="263145"/>
                  </a:lnTo>
                  <a:lnTo>
                    <a:pt x="93249" y="277955"/>
                  </a:lnTo>
                  <a:lnTo>
                    <a:pt x="134516" y="301837"/>
                  </a:lnTo>
                  <a:lnTo>
                    <a:pt x="170306" y="334137"/>
                  </a:lnTo>
                  <a:lnTo>
                    <a:pt x="197667" y="371585"/>
                  </a:lnTo>
                  <a:lnTo>
                    <a:pt x="216451" y="412484"/>
                  </a:lnTo>
                  <a:lnTo>
                    <a:pt x="226729" y="455531"/>
                  </a:lnTo>
                  <a:lnTo>
                    <a:pt x="228568" y="499427"/>
                  </a:lnTo>
                  <a:lnTo>
                    <a:pt x="222037" y="542870"/>
                  </a:lnTo>
                  <a:lnTo>
                    <a:pt x="207204" y="584561"/>
                  </a:lnTo>
                  <a:lnTo>
                    <a:pt x="184138" y="623197"/>
                  </a:lnTo>
                  <a:lnTo>
                    <a:pt x="152908" y="657479"/>
                  </a:lnTo>
                  <a:lnTo>
                    <a:pt x="325247" y="849630"/>
                  </a:lnTo>
                  <a:lnTo>
                    <a:pt x="361770" y="813177"/>
                  </a:lnTo>
                  <a:lnTo>
                    <a:pt x="393979" y="773420"/>
                  </a:lnTo>
                  <a:lnTo>
                    <a:pt x="421703" y="730742"/>
                  </a:lnTo>
                  <a:lnTo>
                    <a:pt x="444769" y="685530"/>
                  </a:lnTo>
                  <a:lnTo>
                    <a:pt x="463008" y="638168"/>
                  </a:lnTo>
                  <a:lnTo>
                    <a:pt x="476248" y="589043"/>
                  </a:lnTo>
                  <a:lnTo>
                    <a:pt x="484317" y="538540"/>
                  </a:lnTo>
                  <a:lnTo>
                    <a:pt x="487045" y="487044"/>
                  </a:lnTo>
                  <a:lnTo>
                    <a:pt x="484815" y="440139"/>
                  </a:lnTo>
                  <a:lnTo>
                    <a:pt x="478262" y="394495"/>
                  </a:lnTo>
                  <a:lnTo>
                    <a:pt x="467591" y="350317"/>
                  </a:lnTo>
                  <a:lnTo>
                    <a:pt x="453004" y="307808"/>
                  </a:lnTo>
                  <a:lnTo>
                    <a:pt x="434707" y="267173"/>
                  </a:lnTo>
                  <a:lnTo>
                    <a:pt x="412903" y="228615"/>
                  </a:lnTo>
                  <a:lnTo>
                    <a:pt x="387797" y="192340"/>
                  </a:lnTo>
                  <a:lnTo>
                    <a:pt x="359592" y="158551"/>
                  </a:lnTo>
                  <a:lnTo>
                    <a:pt x="328493" y="127452"/>
                  </a:lnTo>
                  <a:lnTo>
                    <a:pt x="294704" y="99247"/>
                  </a:lnTo>
                  <a:lnTo>
                    <a:pt x="258429" y="74141"/>
                  </a:lnTo>
                  <a:lnTo>
                    <a:pt x="219871" y="52337"/>
                  </a:lnTo>
                  <a:lnTo>
                    <a:pt x="179236" y="34040"/>
                  </a:lnTo>
                  <a:lnTo>
                    <a:pt x="136727" y="19453"/>
                  </a:lnTo>
                  <a:lnTo>
                    <a:pt x="92549" y="8782"/>
                  </a:lnTo>
                  <a:lnTo>
                    <a:pt x="46905" y="22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73963" y="1165986"/>
              <a:ext cx="811530" cy="471805"/>
            </a:xfrm>
            <a:custGeom>
              <a:avLst/>
              <a:gdLst/>
              <a:ahLst/>
              <a:cxnLst/>
              <a:rect l="l" t="t" r="r" b="b"/>
              <a:pathLst>
                <a:path w="811530" h="471805">
                  <a:moveTo>
                    <a:pt x="257530" y="0"/>
                  </a:moveTo>
                  <a:lnTo>
                    <a:pt x="0" y="17906"/>
                  </a:lnTo>
                  <a:lnTo>
                    <a:pt x="6714" y="71468"/>
                  </a:lnTo>
                  <a:lnTo>
                    <a:pt x="19226" y="123646"/>
                  </a:lnTo>
                  <a:lnTo>
                    <a:pt x="37342" y="173989"/>
                  </a:lnTo>
                  <a:lnTo>
                    <a:pt x="60872" y="222047"/>
                  </a:lnTo>
                  <a:lnTo>
                    <a:pt x="89624" y="267367"/>
                  </a:lnTo>
                  <a:lnTo>
                    <a:pt x="123405" y="309499"/>
                  </a:lnTo>
                  <a:lnTo>
                    <a:pt x="156397" y="342912"/>
                  </a:lnTo>
                  <a:lnTo>
                    <a:pt x="191764" y="372500"/>
                  </a:lnTo>
                  <a:lnTo>
                    <a:pt x="229217" y="398247"/>
                  </a:lnTo>
                  <a:lnTo>
                    <a:pt x="268469" y="420137"/>
                  </a:lnTo>
                  <a:lnTo>
                    <a:pt x="309231" y="438155"/>
                  </a:lnTo>
                  <a:lnTo>
                    <a:pt x="351214" y="452286"/>
                  </a:lnTo>
                  <a:lnTo>
                    <a:pt x="394131" y="462513"/>
                  </a:lnTo>
                  <a:lnTo>
                    <a:pt x="437693" y="468823"/>
                  </a:lnTo>
                  <a:lnTo>
                    <a:pt x="481611" y="471198"/>
                  </a:lnTo>
                  <a:lnTo>
                    <a:pt x="525598" y="469623"/>
                  </a:lnTo>
                  <a:lnTo>
                    <a:pt x="569365" y="464083"/>
                  </a:lnTo>
                  <a:lnTo>
                    <a:pt x="612623" y="454563"/>
                  </a:lnTo>
                  <a:lnTo>
                    <a:pt x="655085" y="441047"/>
                  </a:lnTo>
                  <a:lnTo>
                    <a:pt x="696462" y="423518"/>
                  </a:lnTo>
                  <a:lnTo>
                    <a:pt x="736465" y="401963"/>
                  </a:lnTo>
                  <a:lnTo>
                    <a:pt x="774807" y="376365"/>
                  </a:lnTo>
                  <a:lnTo>
                    <a:pt x="811199" y="346710"/>
                  </a:lnTo>
                  <a:lnTo>
                    <a:pt x="638860" y="154559"/>
                  </a:lnTo>
                  <a:lnTo>
                    <a:pt x="608571" y="177484"/>
                  </a:lnTo>
                  <a:lnTo>
                    <a:pt x="575138" y="194992"/>
                  </a:lnTo>
                  <a:lnTo>
                    <a:pt x="539276" y="206761"/>
                  </a:lnTo>
                  <a:lnTo>
                    <a:pt x="501700" y="212471"/>
                  </a:lnTo>
                  <a:lnTo>
                    <a:pt x="455371" y="211029"/>
                  </a:lnTo>
                  <a:lnTo>
                    <a:pt x="411592" y="200703"/>
                  </a:lnTo>
                  <a:lnTo>
                    <a:pt x="371347" y="182346"/>
                  </a:lnTo>
                  <a:lnTo>
                    <a:pt x="335619" y="156813"/>
                  </a:lnTo>
                  <a:lnTo>
                    <a:pt x="305391" y="124957"/>
                  </a:lnTo>
                  <a:lnTo>
                    <a:pt x="281644" y="87633"/>
                  </a:lnTo>
                  <a:lnTo>
                    <a:pt x="265363" y="45696"/>
                  </a:lnTo>
                  <a:lnTo>
                    <a:pt x="25753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72992" y="742568"/>
              <a:ext cx="361950" cy="441325"/>
            </a:xfrm>
            <a:custGeom>
              <a:avLst/>
              <a:gdLst/>
              <a:ahLst/>
              <a:cxnLst/>
              <a:rect l="l" t="t" r="r" b="b"/>
              <a:pathLst>
                <a:path w="361950" h="441325">
                  <a:moveTo>
                    <a:pt x="220211" y="0"/>
                  </a:moveTo>
                  <a:lnTo>
                    <a:pt x="181564" y="28066"/>
                  </a:lnTo>
                  <a:lnTo>
                    <a:pt x="146223" y="59423"/>
                  </a:lnTo>
                  <a:lnTo>
                    <a:pt x="114334" y="93776"/>
                  </a:lnTo>
                  <a:lnTo>
                    <a:pt x="86043" y="130834"/>
                  </a:lnTo>
                  <a:lnTo>
                    <a:pt x="61494" y="170302"/>
                  </a:lnTo>
                  <a:lnTo>
                    <a:pt x="40834" y="211888"/>
                  </a:lnTo>
                  <a:lnTo>
                    <a:pt x="24209" y="255299"/>
                  </a:lnTo>
                  <a:lnTo>
                    <a:pt x="11765" y="300241"/>
                  </a:lnTo>
                  <a:lnTo>
                    <a:pt x="3646" y="346421"/>
                  </a:lnTo>
                  <a:lnTo>
                    <a:pt x="0" y="393547"/>
                  </a:lnTo>
                  <a:lnTo>
                    <a:pt x="971" y="441325"/>
                  </a:lnTo>
                  <a:lnTo>
                    <a:pt x="258501" y="423418"/>
                  </a:lnTo>
                  <a:lnTo>
                    <a:pt x="260359" y="374453"/>
                  </a:lnTo>
                  <a:lnTo>
                    <a:pt x="272322" y="327757"/>
                  </a:lnTo>
                  <a:lnTo>
                    <a:pt x="293660" y="284804"/>
                  </a:lnTo>
                  <a:lnTo>
                    <a:pt x="323645" y="247068"/>
                  </a:lnTo>
                  <a:lnTo>
                    <a:pt x="361549" y="216026"/>
                  </a:lnTo>
                  <a:lnTo>
                    <a:pt x="220211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93203" y="663066"/>
              <a:ext cx="267335" cy="295910"/>
            </a:xfrm>
            <a:custGeom>
              <a:avLst/>
              <a:gdLst/>
              <a:ahLst/>
              <a:cxnLst/>
              <a:rect l="l" t="t" r="r" b="b"/>
              <a:pathLst>
                <a:path w="267334" h="295909">
                  <a:moveTo>
                    <a:pt x="266712" y="0"/>
                  </a:moveTo>
                  <a:lnTo>
                    <a:pt x="219555" y="2281"/>
                  </a:lnTo>
                  <a:lnTo>
                    <a:pt x="173062" y="9068"/>
                  </a:lnTo>
                  <a:lnTo>
                    <a:pt x="127546" y="20272"/>
                  </a:lnTo>
                  <a:lnTo>
                    <a:pt x="83320" y="35804"/>
                  </a:lnTo>
                  <a:lnTo>
                    <a:pt x="40700" y="55577"/>
                  </a:lnTo>
                  <a:lnTo>
                    <a:pt x="0" y="79501"/>
                  </a:lnTo>
                  <a:lnTo>
                    <a:pt x="141338" y="295528"/>
                  </a:lnTo>
                  <a:lnTo>
                    <a:pt x="170368" y="279388"/>
                  </a:lnTo>
                  <a:lnTo>
                    <a:pt x="201272" y="267652"/>
                  </a:lnTo>
                  <a:lnTo>
                    <a:pt x="233553" y="260488"/>
                  </a:lnTo>
                  <a:lnTo>
                    <a:pt x="266712" y="258063"/>
                  </a:lnTo>
                  <a:lnTo>
                    <a:pt x="26671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1570100" y="962405"/>
            <a:ext cx="2482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10" dirty="0">
                <a:solidFill>
                  <a:srgbClr val="FFFFFF"/>
                </a:solidFill>
                <a:latin typeface="Arial"/>
                <a:cs typeface="Arial"/>
              </a:rPr>
              <a:t>38.4%</a:t>
            </a:r>
            <a:endParaRPr sz="6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1101039" y="1422272"/>
            <a:ext cx="2482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10" dirty="0">
                <a:solidFill>
                  <a:srgbClr val="FFFFFF"/>
                </a:solidFill>
                <a:latin typeface="Arial"/>
                <a:cs typeface="Arial"/>
              </a:rPr>
              <a:t>35.5%</a:t>
            </a:r>
            <a:endParaRPr sz="6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14806" y="931290"/>
            <a:ext cx="2482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10" dirty="0">
                <a:solidFill>
                  <a:srgbClr val="FFFFFF"/>
                </a:solidFill>
                <a:latin typeface="Arial"/>
                <a:cs typeface="Arial"/>
              </a:rPr>
              <a:t>16.9%</a:t>
            </a:r>
            <a:endParaRPr sz="6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157983" y="922019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45719" y="0"/>
                </a:moveTo>
                <a:lnTo>
                  <a:pt x="0" y="0"/>
                </a:lnTo>
                <a:lnTo>
                  <a:pt x="0" y="47244"/>
                </a:lnTo>
                <a:lnTo>
                  <a:pt x="45719" y="47244"/>
                </a:lnTo>
                <a:lnTo>
                  <a:pt x="45719" y="0"/>
                </a:lnTo>
                <a:close/>
              </a:path>
            </a:pathLst>
          </a:custGeom>
          <a:solidFill>
            <a:srgbClr val="A4C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599643" y="165607"/>
            <a:ext cx="2586990" cy="8299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THỐNG</a:t>
            </a:r>
            <a:r>
              <a:rPr sz="800" b="1" spc="4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75" dirty="0">
                <a:solidFill>
                  <a:srgbClr val="1A1846"/>
                </a:solidFill>
                <a:latin typeface="Arial"/>
                <a:cs typeface="Arial"/>
              </a:rPr>
              <a:t>KÊ</a:t>
            </a:r>
            <a:r>
              <a:rPr sz="800" b="1" spc="7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NHÓM</a:t>
            </a:r>
            <a:r>
              <a:rPr sz="800" b="1" spc="7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1A1846"/>
                </a:solidFill>
                <a:latin typeface="Arial"/>
                <a:cs typeface="Arial"/>
              </a:rPr>
              <a:t>HÀNG</a:t>
            </a:r>
            <a:endParaRPr sz="800">
              <a:latin typeface="Arial"/>
              <a:cs typeface="Arial"/>
            </a:endParaRPr>
          </a:p>
          <a:p>
            <a:pPr marL="1008380" marR="5080" indent="-527685">
              <a:lnSpc>
                <a:spcPct val="113799"/>
              </a:lnSpc>
              <a:spcBef>
                <a:spcPts val="65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nhóm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trong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endParaRPr sz="800">
              <a:latin typeface="Arial"/>
              <a:cs typeface="Arial"/>
            </a:endParaRPr>
          </a:p>
          <a:p>
            <a:pPr marL="568960">
              <a:lnSpc>
                <a:spcPct val="100000"/>
              </a:lnSpc>
              <a:spcBef>
                <a:spcPts val="775"/>
              </a:spcBef>
            </a:pPr>
            <a:r>
              <a:rPr sz="600" b="1" spc="-20" dirty="0">
                <a:solidFill>
                  <a:srgbClr val="FFFFFF"/>
                </a:solidFill>
                <a:latin typeface="Arial"/>
                <a:cs typeface="Arial"/>
              </a:rPr>
              <a:t>9.2%</a:t>
            </a:r>
            <a:endParaRPr sz="600">
              <a:latin typeface="Arial"/>
              <a:cs typeface="Arial"/>
            </a:endParaRPr>
          </a:p>
          <a:p>
            <a:pPr marL="1623060">
              <a:lnSpc>
                <a:spcPct val="100000"/>
              </a:lnSpc>
              <a:spcBef>
                <a:spcPts val="315"/>
              </a:spcBef>
            </a:pP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Đồ</a:t>
            </a:r>
            <a:r>
              <a:rPr sz="600" b="1" spc="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gia</a:t>
            </a:r>
            <a:r>
              <a:rPr sz="600" b="1" spc="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dụng</a:t>
            </a:r>
            <a:r>
              <a:rPr sz="600" b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nhà</a:t>
            </a:r>
            <a:r>
              <a:rPr sz="600" b="1" spc="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-25" dirty="0">
                <a:solidFill>
                  <a:srgbClr val="C00000"/>
                </a:solidFill>
                <a:latin typeface="Arial"/>
                <a:cs typeface="Arial"/>
              </a:rPr>
              <a:t>bếp</a:t>
            </a:r>
            <a:endParaRPr sz="6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2157983" y="1114043"/>
            <a:ext cx="45720" cy="45720"/>
          </a:xfrm>
          <a:custGeom>
            <a:avLst/>
            <a:gdLst/>
            <a:ahLst/>
            <a:cxnLst/>
            <a:rect l="l" t="t" r="r" b="b"/>
            <a:pathLst>
              <a:path w="45719" h="45719">
                <a:moveTo>
                  <a:pt x="45719" y="0"/>
                </a:moveTo>
                <a:lnTo>
                  <a:pt x="0" y="0"/>
                </a:lnTo>
                <a:lnTo>
                  <a:pt x="0" y="45719"/>
                </a:lnTo>
                <a:lnTo>
                  <a:pt x="45719" y="45719"/>
                </a:lnTo>
                <a:lnTo>
                  <a:pt x="4571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2210561" y="1070228"/>
            <a:ext cx="1015365" cy="500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Thiết</a:t>
            </a:r>
            <a:r>
              <a:rPr sz="600" b="1" spc="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bị</a:t>
            </a:r>
            <a:r>
              <a:rPr sz="600" b="1" spc="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điện</a:t>
            </a:r>
            <a:r>
              <a:rPr sz="600" b="1" spc="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gia</a:t>
            </a:r>
            <a:r>
              <a:rPr sz="600" b="1" spc="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dụng</a:t>
            </a:r>
            <a:r>
              <a:rPr sz="600" b="1" spc="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-25" dirty="0">
                <a:solidFill>
                  <a:srgbClr val="C00000"/>
                </a:solidFill>
                <a:latin typeface="Arial"/>
                <a:cs typeface="Arial"/>
              </a:rPr>
              <a:t>nhỏ</a:t>
            </a:r>
            <a:endParaRPr sz="600">
              <a:latin typeface="Arial"/>
              <a:cs typeface="Arial"/>
            </a:endParaRPr>
          </a:p>
          <a:p>
            <a:pPr marL="32384" marR="27940" indent="-20320">
              <a:lnSpc>
                <a:spcPct val="209600"/>
              </a:lnSpc>
            </a:pP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Thiết</a:t>
            </a:r>
            <a:r>
              <a:rPr sz="600" b="1" spc="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bị</a:t>
            </a:r>
            <a:r>
              <a:rPr sz="600" b="1" spc="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điện</a:t>
            </a:r>
            <a:r>
              <a:rPr sz="600" b="1" spc="4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gia</a:t>
            </a:r>
            <a:r>
              <a:rPr sz="600" b="1" spc="5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dụng</a:t>
            </a:r>
            <a:r>
              <a:rPr sz="600" b="1" spc="3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-25" dirty="0">
                <a:solidFill>
                  <a:srgbClr val="C00000"/>
                </a:solidFill>
                <a:latin typeface="Arial"/>
                <a:cs typeface="Arial"/>
              </a:rPr>
              <a:t>lớn</a:t>
            </a:r>
            <a:r>
              <a:rPr sz="600" b="1" spc="5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latin typeface="Arial"/>
                <a:cs typeface="Arial"/>
              </a:rPr>
              <a:t>Các</a:t>
            </a:r>
            <a:r>
              <a:rPr sz="600" b="1" spc="25" dirty="0">
                <a:latin typeface="Arial"/>
                <a:cs typeface="Arial"/>
              </a:rPr>
              <a:t> </a:t>
            </a:r>
            <a:r>
              <a:rPr sz="600" b="1" dirty="0">
                <a:latin typeface="Arial"/>
                <a:cs typeface="Arial"/>
              </a:rPr>
              <a:t>nhóm</a:t>
            </a:r>
            <a:r>
              <a:rPr sz="600" b="1" spc="25" dirty="0">
                <a:latin typeface="Arial"/>
                <a:cs typeface="Arial"/>
              </a:rPr>
              <a:t> </a:t>
            </a:r>
            <a:r>
              <a:rPr sz="600" b="1" dirty="0">
                <a:latin typeface="Arial"/>
                <a:cs typeface="Arial"/>
              </a:rPr>
              <a:t>hàng</a:t>
            </a:r>
            <a:r>
              <a:rPr sz="600" b="1" spc="20" dirty="0">
                <a:latin typeface="Arial"/>
                <a:cs typeface="Arial"/>
              </a:rPr>
              <a:t> </a:t>
            </a:r>
            <a:r>
              <a:rPr sz="600" b="1" dirty="0">
                <a:latin typeface="Arial"/>
                <a:cs typeface="Arial"/>
              </a:rPr>
              <a:t>còn</a:t>
            </a:r>
            <a:r>
              <a:rPr sz="600" b="1" spc="10" dirty="0">
                <a:latin typeface="Arial"/>
                <a:cs typeface="Arial"/>
              </a:rPr>
              <a:t> </a:t>
            </a:r>
            <a:r>
              <a:rPr sz="600" b="1" spc="-25" dirty="0">
                <a:latin typeface="Arial"/>
                <a:cs typeface="Arial"/>
              </a:rPr>
              <a:t>lại</a:t>
            </a:r>
            <a:endParaRPr sz="6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2157983" y="1304543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45719" y="0"/>
                </a:moveTo>
                <a:lnTo>
                  <a:pt x="0" y="0"/>
                </a:lnTo>
                <a:lnTo>
                  <a:pt x="0" y="47243"/>
                </a:lnTo>
                <a:lnTo>
                  <a:pt x="45719" y="47243"/>
                </a:lnTo>
                <a:lnTo>
                  <a:pt x="45719" y="0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157983" y="1496567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19" h="47625">
                <a:moveTo>
                  <a:pt x="45719" y="0"/>
                </a:moveTo>
                <a:lnTo>
                  <a:pt x="0" y="0"/>
                </a:lnTo>
                <a:lnTo>
                  <a:pt x="0" y="47243"/>
                </a:lnTo>
                <a:lnTo>
                  <a:pt x="45719" y="47243"/>
                </a:lnTo>
                <a:lnTo>
                  <a:pt x="457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3541267" y="828268"/>
            <a:ext cx="1988820" cy="574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0100"/>
              </a:lnSpc>
              <a:spcBef>
                <a:spcPts val="95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3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nhóm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đem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về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cao</a:t>
            </a:r>
            <a:r>
              <a:rPr sz="800" spc="1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nhất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spc="1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800" spc="114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sàn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2023.</a:t>
            </a:r>
            <a:endParaRPr sz="8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35660" y="4081068"/>
            <a:ext cx="2048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TÍCH NGÀNH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HÀNG TIỀM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NĂNG</a:t>
            </a: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453384" y="451103"/>
            <a:ext cx="2740660" cy="1755775"/>
            <a:chOff x="3453384" y="451103"/>
            <a:chExt cx="2740660" cy="1755775"/>
          </a:xfrm>
        </p:grpSpPr>
        <p:sp>
          <p:nvSpPr>
            <p:cNvPr id="3" name="object 3"/>
            <p:cNvSpPr/>
            <p:nvPr/>
          </p:nvSpPr>
          <p:spPr>
            <a:xfrm>
              <a:off x="3453384" y="451103"/>
              <a:ext cx="2740660" cy="1755775"/>
            </a:xfrm>
            <a:custGeom>
              <a:avLst/>
              <a:gdLst/>
              <a:ahLst/>
              <a:cxnLst/>
              <a:rect l="l" t="t" r="r" b="b"/>
              <a:pathLst>
                <a:path w="2740660" h="1755775">
                  <a:moveTo>
                    <a:pt x="2740152" y="0"/>
                  </a:moveTo>
                  <a:lnTo>
                    <a:pt x="0" y="0"/>
                  </a:lnTo>
                  <a:lnTo>
                    <a:pt x="0" y="1755648"/>
                  </a:lnTo>
                  <a:lnTo>
                    <a:pt x="2740152" y="1755648"/>
                  </a:lnTo>
                  <a:lnTo>
                    <a:pt x="274015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32889" y="874013"/>
              <a:ext cx="1108075" cy="1138555"/>
            </a:xfrm>
            <a:custGeom>
              <a:avLst/>
              <a:gdLst/>
              <a:ahLst/>
              <a:cxnLst/>
              <a:rect l="l" t="t" r="r" b="b"/>
              <a:pathLst>
                <a:path w="1108075" h="1138555">
                  <a:moveTo>
                    <a:pt x="572181" y="0"/>
                  </a:moveTo>
                  <a:lnTo>
                    <a:pt x="523772" y="1798"/>
                  </a:lnTo>
                  <a:lnTo>
                    <a:pt x="476262" y="7607"/>
                  </a:lnTo>
                  <a:lnTo>
                    <a:pt x="429852" y="17286"/>
                  </a:lnTo>
                  <a:lnTo>
                    <a:pt x="384740" y="30692"/>
                  </a:lnTo>
                  <a:lnTo>
                    <a:pt x="341126" y="47686"/>
                  </a:lnTo>
                  <a:lnTo>
                    <a:pt x="299209" y="68124"/>
                  </a:lnTo>
                  <a:lnTo>
                    <a:pt x="259187" y="91867"/>
                  </a:lnTo>
                  <a:lnTo>
                    <a:pt x="221260" y="118772"/>
                  </a:lnTo>
                  <a:lnTo>
                    <a:pt x="185628" y="148699"/>
                  </a:lnTo>
                  <a:lnTo>
                    <a:pt x="152489" y="181506"/>
                  </a:lnTo>
                  <a:lnTo>
                    <a:pt x="122042" y="217051"/>
                  </a:lnTo>
                  <a:lnTo>
                    <a:pt x="94487" y="255194"/>
                  </a:lnTo>
                  <a:lnTo>
                    <a:pt x="70022" y="295793"/>
                  </a:lnTo>
                  <a:lnTo>
                    <a:pt x="48847" y="338707"/>
                  </a:lnTo>
                  <a:lnTo>
                    <a:pt x="31161" y="383794"/>
                  </a:lnTo>
                  <a:lnTo>
                    <a:pt x="17145" y="430921"/>
                  </a:lnTo>
                  <a:lnTo>
                    <a:pt x="7350" y="478273"/>
                  </a:lnTo>
                  <a:lnTo>
                    <a:pt x="1670" y="525632"/>
                  </a:lnTo>
                  <a:lnTo>
                    <a:pt x="0" y="572781"/>
                  </a:lnTo>
                  <a:lnTo>
                    <a:pt x="2233" y="619504"/>
                  </a:lnTo>
                  <a:lnTo>
                    <a:pt x="8264" y="665583"/>
                  </a:lnTo>
                  <a:lnTo>
                    <a:pt x="17987" y="710801"/>
                  </a:lnTo>
                  <a:lnTo>
                    <a:pt x="31296" y="754942"/>
                  </a:lnTo>
                  <a:lnTo>
                    <a:pt x="48085" y="797788"/>
                  </a:lnTo>
                  <a:lnTo>
                    <a:pt x="68249" y="839122"/>
                  </a:lnTo>
                  <a:lnTo>
                    <a:pt x="91681" y="878728"/>
                  </a:lnTo>
                  <a:lnTo>
                    <a:pt x="118275" y="916389"/>
                  </a:lnTo>
                  <a:lnTo>
                    <a:pt x="147926" y="951886"/>
                  </a:lnTo>
                  <a:lnTo>
                    <a:pt x="180528" y="985005"/>
                  </a:lnTo>
                  <a:lnTo>
                    <a:pt x="215975" y="1015527"/>
                  </a:lnTo>
                  <a:lnTo>
                    <a:pt x="254161" y="1043236"/>
                  </a:lnTo>
                  <a:lnTo>
                    <a:pt x="294980" y="1067914"/>
                  </a:lnTo>
                  <a:lnTo>
                    <a:pt x="338327" y="1089346"/>
                  </a:lnTo>
                  <a:lnTo>
                    <a:pt x="384094" y="1107313"/>
                  </a:lnTo>
                  <a:lnTo>
                    <a:pt x="431203" y="1121329"/>
                  </a:lnTo>
                  <a:lnTo>
                    <a:pt x="478538" y="1131124"/>
                  </a:lnTo>
                  <a:lnTo>
                    <a:pt x="525882" y="1136805"/>
                  </a:lnTo>
                  <a:lnTo>
                    <a:pt x="573018" y="1138476"/>
                  </a:lnTo>
                  <a:lnTo>
                    <a:pt x="619728" y="1136243"/>
                  </a:lnTo>
                  <a:lnTo>
                    <a:pt x="665797" y="1130214"/>
                  </a:lnTo>
                  <a:lnTo>
                    <a:pt x="711007" y="1120493"/>
                  </a:lnTo>
                  <a:lnTo>
                    <a:pt x="755140" y="1107187"/>
                  </a:lnTo>
                  <a:lnTo>
                    <a:pt x="797980" y="1090402"/>
                  </a:lnTo>
                  <a:lnTo>
                    <a:pt x="839309" y="1070243"/>
                  </a:lnTo>
                  <a:lnTo>
                    <a:pt x="878911" y="1046818"/>
                  </a:lnTo>
                  <a:lnTo>
                    <a:pt x="916569" y="1020231"/>
                  </a:lnTo>
                  <a:lnTo>
                    <a:pt x="952064" y="990588"/>
                  </a:lnTo>
                  <a:lnTo>
                    <a:pt x="985181" y="957996"/>
                  </a:lnTo>
                  <a:lnTo>
                    <a:pt x="1015702" y="922561"/>
                  </a:lnTo>
                  <a:lnTo>
                    <a:pt x="1043410" y="884389"/>
                  </a:lnTo>
                  <a:lnTo>
                    <a:pt x="1068088" y="843585"/>
                  </a:lnTo>
                  <a:lnTo>
                    <a:pt x="1089519" y="800255"/>
                  </a:lnTo>
                  <a:lnTo>
                    <a:pt x="1107486" y="754507"/>
                  </a:lnTo>
                  <a:lnTo>
                    <a:pt x="822244" y="656208"/>
                  </a:lnTo>
                  <a:lnTo>
                    <a:pt x="802422" y="700382"/>
                  </a:lnTo>
                  <a:lnTo>
                    <a:pt x="775571" y="739506"/>
                  </a:lnTo>
                  <a:lnTo>
                    <a:pt x="742608" y="772931"/>
                  </a:lnTo>
                  <a:lnTo>
                    <a:pt x="704451" y="800010"/>
                  </a:lnTo>
                  <a:lnTo>
                    <a:pt x="662017" y="820092"/>
                  </a:lnTo>
                  <a:lnTo>
                    <a:pt x="616224" y="832530"/>
                  </a:lnTo>
                  <a:lnTo>
                    <a:pt x="567990" y="836676"/>
                  </a:lnTo>
                  <a:lnTo>
                    <a:pt x="519940" y="832117"/>
                  </a:lnTo>
                  <a:lnTo>
                    <a:pt x="474757" y="819457"/>
                  </a:lnTo>
                  <a:lnTo>
                    <a:pt x="433192" y="799455"/>
                  </a:lnTo>
                  <a:lnTo>
                    <a:pt x="395994" y="772871"/>
                  </a:lnTo>
                  <a:lnTo>
                    <a:pt x="363916" y="740465"/>
                  </a:lnTo>
                  <a:lnTo>
                    <a:pt x="337706" y="702996"/>
                  </a:lnTo>
                  <a:lnTo>
                    <a:pt x="318117" y="661225"/>
                  </a:lnTo>
                  <a:lnTo>
                    <a:pt x="305897" y="615912"/>
                  </a:lnTo>
                  <a:lnTo>
                    <a:pt x="301798" y="567816"/>
                  </a:lnTo>
                  <a:lnTo>
                    <a:pt x="306357" y="519762"/>
                  </a:lnTo>
                  <a:lnTo>
                    <a:pt x="319017" y="474569"/>
                  </a:lnTo>
                  <a:lnTo>
                    <a:pt x="339019" y="432990"/>
                  </a:lnTo>
                  <a:lnTo>
                    <a:pt x="365603" y="395779"/>
                  </a:lnTo>
                  <a:lnTo>
                    <a:pt x="398009" y="363690"/>
                  </a:lnTo>
                  <a:lnTo>
                    <a:pt x="435478" y="337476"/>
                  </a:lnTo>
                  <a:lnTo>
                    <a:pt x="477248" y="317892"/>
                  </a:lnTo>
                  <a:lnTo>
                    <a:pt x="522562" y="305690"/>
                  </a:lnTo>
                  <a:lnTo>
                    <a:pt x="570657" y="301625"/>
                  </a:lnTo>
                  <a:lnTo>
                    <a:pt x="572181" y="0"/>
                  </a:lnTo>
                  <a:close/>
                </a:path>
              </a:pathLst>
            </a:custGeom>
            <a:solidFill>
              <a:srgbClr val="1B1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503547" y="874013"/>
              <a:ext cx="568325" cy="755015"/>
            </a:xfrm>
            <a:custGeom>
              <a:avLst/>
              <a:gdLst/>
              <a:ahLst/>
              <a:cxnLst/>
              <a:rect l="l" t="t" r="r" b="b"/>
              <a:pathLst>
                <a:path w="568325" h="755014">
                  <a:moveTo>
                    <a:pt x="1524" y="0"/>
                  </a:moveTo>
                  <a:lnTo>
                    <a:pt x="0" y="301625"/>
                  </a:lnTo>
                  <a:lnTo>
                    <a:pt x="21842" y="302621"/>
                  </a:lnTo>
                  <a:lnTo>
                    <a:pt x="43481" y="305403"/>
                  </a:lnTo>
                  <a:lnTo>
                    <a:pt x="85725" y="316229"/>
                  </a:lnTo>
                  <a:lnTo>
                    <a:pt x="129791" y="335933"/>
                  </a:lnTo>
                  <a:lnTo>
                    <a:pt x="168542" y="362398"/>
                  </a:lnTo>
                  <a:lnTo>
                    <a:pt x="201511" y="394664"/>
                  </a:lnTo>
                  <a:lnTo>
                    <a:pt x="228227" y="431768"/>
                  </a:lnTo>
                  <a:lnTo>
                    <a:pt x="248220" y="472749"/>
                  </a:lnTo>
                  <a:lnTo>
                    <a:pt x="261022" y="516645"/>
                  </a:lnTo>
                  <a:lnTo>
                    <a:pt x="266163" y="562495"/>
                  </a:lnTo>
                  <a:lnTo>
                    <a:pt x="263175" y="609336"/>
                  </a:lnTo>
                  <a:lnTo>
                    <a:pt x="251587" y="656208"/>
                  </a:lnTo>
                  <a:lnTo>
                    <a:pt x="536828" y="754507"/>
                  </a:lnTo>
                  <a:lnTo>
                    <a:pt x="550207" y="709898"/>
                  </a:lnTo>
                  <a:lnTo>
                    <a:pt x="559847" y="664432"/>
                  </a:lnTo>
                  <a:lnTo>
                    <a:pt x="565725" y="618347"/>
                  </a:lnTo>
                  <a:lnTo>
                    <a:pt x="567816" y="571881"/>
                  </a:lnTo>
                  <a:lnTo>
                    <a:pt x="565984" y="522763"/>
                  </a:lnTo>
                  <a:lnTo>
                    <a:pt x="560079" y="474787"/>
                  </a:lnTo>
                  <a:lnTo>
                    <a:pt x="550272" y="428122"/>
                  </a:lnTo>
                  <a:lnTo>
                    <a:pt x="536733" y="382941"/>
                  </a:lnTo>
                  <a:lnTo>
                    <a:pt x="519632" y="339416"/>
                  </a:lnTo>
                  <a:lnTo>
                    <a:pt x="499139" y="297717"/>
                  </a:lnTo>
                  <a:lnTo>
                    <a:pt x="475424" y="258018"/>
                  </a:lnTo>
                  <a:lnTo>
                    <a:pt x="448659" y="220489"/>
                  </a:lnTo>
                  <a:lnTo>
                    <a:pt x="419012" y="185301"/>
                  </a:lnTo>
                  <a:lnTo>
                    <a:pt x="386654" y="152628"/>
                  </a:lnTo>
                  <a:lnTo>
                    <a:pt x="351755" y="122639"/>
                  </a:lnTo>
                  <a:lnTo>
                    <a:pt x="314486" y="95508"/>
                  </a:lnTo>
                  <a:lnTo>
                    <a:pt x="275017" y="71405"/>
                  </a:lnTo>
                  <a:lnTo>
                    <a:pt x="233517" y="50502"/>
                  </a:lnTo>
                  <a:lnTo>
                    <a:pt x="190157" y="32972"/>
                  </a:lnTo>
                  <a:lnTo>
                    <a:pt x="145108" y="18984"/>
                  </a:lnTo>
                  <a:lnTo>
                    <a:pt x="98539" y="8712"/>
                  </a:lnTo>
                  <a:lnTo>
                    <a:pt x="50621" y="2327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051046" y="1625853"/>
            <a:ext cx="2355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10" dirty="0">
                <a:solidFill>
                  <a:srgbClr val="FFFFFF"/>
                </a:solidFill>
                <a:latin typeface="Arial"/>
                <a:cs typeface="Arial"/>
              </a:rPr>
              <a:t>69.8%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3797" y="1141602"/>
            <a:ext cx="2355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10" dirty="0">
                <a:solidFill>
                  <a:srgbClr val="FFFFFF"/>
                </a:solidFill>
                <a:latin typeface="Arial"/>
                <a:cs typeface="Arial"/>
              </a:rPr>
              <a:t>30.2%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37127" y="522921"/>
            <a:ext cx="1786255" cy="30416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23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kiểu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endParaRPr sz="800">
              <a:latin typeface="Arial"/>
              <a:cs typeface="Arial"/>
            </a:endParaRPr>
          </a:p>
          <a:p>
            <a:pPr marR="5715" algn="ctr">
              <a:lnSpc>
                <a:spcPct val="100000"/>
              </a:lnSpc>
              <a:spcBef>
                <a:spcPts val="13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539740" y="1411223"/>
            <a:ext cx="45720" cy="226060"/>
            <a:chOff x="5539740" y="1411223"/>
            <a:chExt cx="45720" cy="226060"/>
          </a:xfrm>
        </p:grpSpPr>
        <p:sp>
          <p:nvSpPr>
            <p:cNvPr id="10" name="object 10"/>
            <p:cNvSpPr/>
            <p:nvPr/>
          </p:nvSpPr>
          <p:spPr>
            <a:xfrm>
              <a:off x="5539740" y="1411223"/>
              <a:ext cx="45720" cy="47625"/>
            </a:xfrm>
            <a:custGeom>
              <a:avLst/>
              <a:gdLst/>
              <a:ahLst/>
              <a:cxnLst/>
              <a:rect l="l" t="t" r="r" b="b"/>
              <a:pathLst>
                <a:path w="45720" h="47625">
                  <a:moveTo>
                    <a:pt x="45720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5720" y="47243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1B1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39740" y="1589531"/>
              <a:ext cx="45720" cy="47625"/>
            </a:xfrm>
            <a:custGeom>
              <a:avLst/>
              <a:gdLst/>
              <a:ahLst/>
              <a:cxnLst/>
              <a:rect l="l" t="t" r="r" b="b"/>
              <a:pathLst>
                <a:path w="45720" h="47625">
                  <a:moveTo>
                    <a:pt x="45720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5720" y="47243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606160" y="1368043"/>
            <a:ext cx="474345" cy="296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Shop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thường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90"/>
              </a:spcBef>
            </a:pPr>
            <a:r>
              <a:rPr sz="600" dirty="0">
                <a:latin typeface="Arial"/>
                <a:cs typeface="Arial"/>
              </a:rPr>
              <a:t>Shop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Mall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0436" y="451103"/>
            <a:ext cx="2917190" cy="1755775"/>
            <a:chOff x="440436" y="451103"/>
            <a:chExt cx="2917190" cy="1755775"/>
          </a:xfrm>
        </p:grpSpPr>
        <p:sp>
          <p:nvSpPr>
            <p:cNvPr id="14" name="object 14"/>
            <p:cNvSpPr/>
            <p:nvPr/>
          </p:nvSpPr>
          <p:spPr>
            <a:xfrm>
              <a:off x="440436" y="451103"/>
              <a:ext cx="2917190" cy="1755775"/>
            </a:xfrm>
            <a:custGeom>
              <a:avLst/>
              <a:gdLst/>
              <a:ahLst/>
              <a:cxnLst/>
              <a:rect l="l" t="t" r="r" b="b"/>
              <a:pathLst>
                <a:path w="2917190" h="1755775">
                  <a:moveTo>
                    <a:pt x="2916936" y="0"/>
                  </a:moveTo>
                  <a:lnTo>
                    <a:pt x="0" y="0"/>
                  </a:lnTo>
                  <a:lnTo>
                    <a:pt x="0" y="1755648"/>
                  </a:lnTo>
                  <a:lnTo>
                    <a:pt x="2916936" y="1755648"/>
                  </a:lnTo>
                  <a:lnTo>
                    <a:pt x="291693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60424" y="867917"/>
              <a:ext cx="772795" cy="1145540"/>
            </a:xfrm>
            <a:custGeom>
              <a:avLst/>
              <a:gdLst/>
              <a:ahLst/>
              <a:cxnLst/>
              <a:rect l="l" t="t" r="r" b="b"/>
              <a:pathLst>
                <a:path w="772794" h="1145539">
                  <a:moveTo>
                    <a:pt x="199516" y="0"/>
                  </a:moveTo>
                  <a:lnTo>
                    <a:pt x="199516" y="303530"/>
                  </a:lnTo>
                  <a:lnTo>
                    <a:pt x="223521" y="304597"/>
                  </a:lnTo>
                  <a:lnTo>
                    <a:pt x="247253" y="307784"/>
                  </a:lnTo>
                  <a:lnTo>
                    <a:pt x="293369" y="320421"/>
                  </a:lnTo>
                  <a:lnTo>
                    <a:pt x="337204" y="341349"/>
                  </a:lnTo>
                  <a:lnTo>
                    <a:pt x="375529" y="368939"/>
                  </a:lnTo>
                  <a:lnTo>
                    <a:pt x="407895" y="402213"/>
                  </a:lnTo>
                  <a:lnTo>
                    <a:pt x="433856" y="440194"/>
                  </a:lnTo>
                  <a:lnTo>
                    <a:pt x="452961" y="481905"/>
                  </a:lnTo>
                  <a:lnTo>
                    <a:pt x="464763" y="526367"/>
                  </a:lnTo>
                  <a:lnTo>
                    <a:pt x="468813" y="572605"/>
                  </a:lnTo>
                  <a:lnTo>
                    <a:pt x="464664" y="619640"/>
                  </a:lnTo>
                  <a:lnTo>
                    <a:pt x="451865" y="666496"/>
                  </a:lnTo>
                  <a:lnTo>
                    <a:pt x="430937" y="710330"/>
                  </a:lnTo>
                  <a:lnTo>
                    <a:pt x="403347" y="748655"/>
                  </a:lnTo>
                  <a:lnTo>
                    <a:pt x="370073" y="781021"/>
                  </a:lnTo>
                  <a:lnTo>
                    <a:pt x="332092" y="806982"/>
                  </a:lnTo>
                  <a:lnTo>
                    <a:pt x="290381" y="826087"/>
                  </a:lnTo>
                  <a:lnTo>
                    <a:pt x="245919" y="837889"/>
                  </a:lnTo>
                  <a:lnTo>
                    <a:pt x="199681" y="841939"/>
                  </a:lnTo>
                  <a:lnTo>
                    <a:pt x="152646" y="837790"/>
                  </a:lnTo>
                  <a:lnTo>
                    <a:pt x="105790" y="824992"/>
                  </a:lnTo>
                  <a:lnTo>
                    <a:pt x="0" y="1109472"/>
                  </a:lnTo>
                  <a:lnTo>
                    <a:pt x="48551" y="1125106"/>
                  </a:lnTo>
                  <a:lnTo>
                    <a:pt x="98186" y="1136348"/>
                  </a:lnTo>
                  <a:lnTo>
                    <a:pt x="148607" y="1143136"/>
                  </a:lnTo>
                  <a:lnTo>
                    <a:pt x="199516" y="1145413"/>
                  </a:lnTo>
                  <a:lnTo>
                    <a:pt x="246496" y="1143514"/>
                  </a:lnTo>
                  <a:lnTo>
                    <a:pt x="292429" y="1137917"/>
                  </a:lnTo>
                  <a:lnTo>
                    <a:pt x="337168" y="1128768"/>
                  </a:lnTo>
                  <a:lnTo>
                    <a:pt x="380566" y="1116215"/>
                  </a:lnTo>
                  <a:lnTo>
                    <a:pt x="422475" y="1100405"/>
                  </a:lnTo>
                  <a:lnTo>
                    <a:pt x="462748" y="1081486"/>
                  </a:lnTo>
                  <a:lnTo>
                    <a:pt x="501238" y="1059604"/>
                  </a:lnTo>
                  <a:lnTo>
                    <a:pt x="537798" y="1034908"/>
                  </a:lnTo>
                  <a:lnTo>
                    <a:pt x="572279" y="1007545"/>
                  </a:lnTo>
                  <a:lnTo>
                    <a:pt x="604535" y="977661"/>
                  </a:lnTo>
                  <a:lnTo>
                    <a:pt x="634419" y="945405"/>
                  </a:lnTo>
                  <a:lnTo>
                    <a:pt x="661782" y="910924"/>
                  </a:lnTo>
                  <a:lnTo>
                    <a:pt x="686478" y="874364"/>
                  </a:lnTo>
                  <a:lnTo>
                    <a:pt x="708360" y="835874"/>
                  </a:lnTo>
                  <a:lnTo>
                    <a:pt x="727279" y="795601"/>
                  </a:lnTo>
                  <a:lnTo>
                    <a:pt x="743089" y="753692"/>
                  </a:lnTo>
                  <a:lnTo>
                    <a:pt x="755642" y="710294"/>
                  </a:lnTo>
                  <a:lnTo>
                    <a:pt x="764791" y="665555"/>
                  </a:lnTo>
                  <a:lnTo>
                    <a:pt x="770388" y="619622"/>
                  </a:lnTo>
                  <a:lnTo>
                    <a:pt x="772287" y="572643"/>
                  </a:lnTo>
                  <a:lnTo>
                    <a:pt x="770388" y="525681"/>
                  </a:lnTo>
                  <a:lnTo>
                    <a:pt x="764791" y="479765"/>
                  </a:lnTo>
                  <a:lnTo>
                    <a:pt x="755642" y="435040"/>
                  </a:lnTo>
                  <a:lnTo>
                    <a:pt x="743089" y="391655"/>
                  </a:lnTo>
                  <a:lnTo>
                    <a:pt x="727279" y="349758"/>
                  </a:lnTo>
                  <a:lnTo>
                    <a:pt x="708360" y="309494"/>
                  </a:lnTo>
                  <a:lnTo>
                    <a:pt x="686478" y="271013"/>
                  </a:lnTo>
                  <a:lnTo>
                    <a:pt x="661782" y="234461"/>
                  </a:lnTo>
                  <a:lnTo>
                    <a:pt x="634419" y="199986"/>
                  </a:lnTo>
                  <a:lnTo>
                    <a:pt x="604535" y="167735"/>
                  </a:lnTo>
                  <a:lnTo>
                    <a:pt x="572279" y="137856"/>
                  </a:lnTo>
                  <a:lnTo>
                    <a:pt x="537798" y="110496"/>
                  </a:lnTo>
                  <a:lnTo>
                    <a:pt x="501238" y="85802"/>
                  </a:lnTo>
                  <a:lnTo>
                    <a:pt x="462748" y="63923"/>
                  </a:lnTo>
                  <a:lnTo>
                    <a:pt x="422475" y="45005"/>
                  </a:lnTo>
                  <a:lnTo>
                    <a:pt x="380566" y="29196"/>
                  </a:lnTo>
                  <a:lnTo>
                    <a:pt x="337168" y="16644"/>
                  </a:lnTo>
                  <a:lnTo>
                    <a:pt x="292429" y="7495"/>
                  </a:lnTo>
                  <a:lnTo>
                    <a:pt x="246496" y="1898"/>
                  </a:lnTo>
                  <a:lnTo>
                    <a:pt x="199516" y="0"/>
                  </a:lnTo>
                  <a:close/>
                </a:path>
              </a:pathLst>
            </a:custGeom>
            <a:solidFill>
              <a:srgbClr val="1B1A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87526" y="1122044"/>
              <a:ext cx="478790" cy="855344"/>
            </a:xfrm>
            <a:custGeom>
              <a:avLst/>
              <a:gdLst/>
              <a:ahLst/>
              <a:cxnLst/>
              <a:rect l="l" t="t" r="r" b="b"/>
              <a:pathLst>
                <a:path w="478790" h="855344">
                  <a:moveTo>
                    <a:pt x="96583" y="0"/>
                  </a:moveTo>
                  <a:lnTo>
                    <a:pt x="62679" y="57673"/>
                  </a:lnTo>
                  <a:lnTo>
                    <a:pt x="35738" y="118871"/>
                  </a:lnTo>
                  <a:lnTo>
                    <a:pt x="21143" y="163570"/>
                  </a:lnTo>
                  <a:lnTo>
                    <a:pt x="10379" y="208577"/>
                  </a:lnTo>
                  <a:lnTo>
                    <a:pt x="3361" y="253702"/>
                  </a:lnTo>
                  <a:lnTo>
                    <a:pt x="0" y="298755"/>
                  </a:lnTo>
                  <a:lnTo>
                    <a:pt x="209" y="343548"/>
                  </a:lnTo>
                  <a:lnTo>
                    <a:pt x="3904" y="387891"/>
                  </a:lnTo>
                  <a:lnTo>
                    <a:pt x="10995" y="431595"/>
                  </a:lnTo>
                  <a:lnTo>
                    <a:pt x="21398" y="474469"/>
                  </a:lnTo>
                  <a:lnTo>
                    <a:pt x="35025" y="516326"/>
                  </a:lnTo>
                  <a:lnTo>
                    <a:pt x="51789" y="556974"/>
                  </a:lnTo>
                  <a:lnTo>
                    <a:pt x="71603" y="596225"/>
                  </a:lnTo>
                  <a:lnTo>
                    <a:pt x="94382" y="633889"/>
                  </a:lnTo>
                  <a:lnTo>
                    <a:pt x="120037" y="669777"/>
                  </a:lnTo>
                  <a:lnTo>
                    <a:pt x="148483" y="703699"/>
                  </a:lnTo>
                  <a:lnTo>
                    <a:pt x="179632" y="735466"/>
                  </a:lnTo>
                  <a:lnTo>
                    <a:pt x="213399" y="764889"/>
                  </a:lnTo>
                  <a:lnTo>
                    <a:pt x="249695" y="791778"/>
                  </a:lnTo>
                  <a:lnTo>
                    <a:pt x="288435" y="815943"/>
                  </a:lnTo>
                  <a:lnTo>
                    <a:pt x="329531" y="837195"/>
                  </a:lnTo>
                  <a:lnTo>
                    <a:pt x="372897" y="855344"/>
                  </a:lnTo>
                  <a:lnTo>
                    <a:pt x="478688" y="570864"/>
                  </a:lnTo>
                  <a:lnTo>
                    <a:pt x="464099" y="564915"/>
                  </a:lnTo>
                  <a:lnTo>
                    <a:pt x="449891" y="558133"/>
                  </a:lnTo>
                  <a:lnTo>
                    <a:pt x="385002" y="511651"/>
                  </a:lnTo>
                  <a:lnTo>
                    <a:pt x="354105" y="475937"/>
                  </a:lnTo>
                  <a:lnTo>
                    <a:pt x="330325" y="436075"/>
                  </a:lnTo>
                  <a:lnTo>
                    <a:pt x="313870" y="393118"/>
                  </a:lnTo>
                  <a:lnTo>
                    <a:pt x="304948" y="348119"/>
                  </a:lnTo>
                  <a:lnTo>
                    <a:pt x="303769" y="302132"/>
                  </a:lnTo>
                  <a:lnTo>
                    <a:pt x="310540" y="256212"/>
                  </a:lnTo>
                  <a:lnTo>
                    <a:pt x="325470" y="211411"/>
                  </a:lnTo>
                  <a:lnTo>
                    <a:pt x="348767" y="168782"/>
                  </a:lnTo>
                  <a:lnTo>
                    <a:pt x="96583" y="0"/>
                  </a:lnTo>
                  <a:close/>
                </a:path>
              </a:pathLst>
            </a:custGeom>
            <a:solidFill>
              <a:srgbClr val="089C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84110" y="985265"/>
              <a:ext cx="313055" cy="306070"/>
            </a:xfrm>
            <a:custGeom>
              <a:avLst/>
              <a:gdLst/>
              <a:ahLst/>
              <a:cxnLst/>
              <a:rect l="l" t="t" r="r" b="b"/>
              <a:pathLst>
                <a:path w="313055" h="306069">
                  <a:moveTo>
                    <a:pt x="128663" y="0"/>
                  </a:moveTo>
                  <a:lnTo>
                    <a:pt x="92343" y="30087"/>
                  </a:lnTo>
                  <a:lnTo>
                    <a:pt x="58683" y="63055"/>
                  </a:lnTo>
                  <a:lnTo>
                    <a:pt x="27847" y="98690"/>
                  </a:lnTo>
                  <a:lnTo>
                    <a:pt x="0" y="136779"/>
                  </a:lnTo>
                  <a:lnTo>
                    <a:pt x="252183" y="305562"/>
                  </a:lnTo>
                  <a:lnTo>
                    <a:pt x="265290" y="287698"/>
                  </a:lnTo>
                  <a:lnTo>
                    <a:pt x="279790" y="270954"/>
                  </a:lnTo>
                  <a:lnTo>
                    <a:pt x="295600" y="255448"/>
                  </a:lnTo>
                  <a:lnTo>
                    <a:pt x="312635" y="241300"/>
                  </a:lnTo>
                  <a:lnTo>
                    <a:pt x="128663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12773" y="935354"/>
              <a:ext cx="220979" cy="291465"/>
            </a:xfrm>
            <a:custGeom>
              <a:avLst/>
              <a:gdLst/>
              <a:ahLst/>
              <a:cxnLst/>
              <a:rect l="l" t="t" r="r" b="b"/>
              <a:pathLst>
                <a:path w="220980" h="291465">
                  <a:moveTo>
                    <a:pt x="77673" y="0"/>
                  </a:moveTo>
                  <a:lnTo>
                    <a:pt x="57525" y="11263"/>
                  </a:lnTo>
                  <a:lnTo>
                    <a:pt x="37846" y="23336"/>
                  </a:lnTo>
                  <a:lnTo>
                    <a:pt x="18662" y="36218"/>
                  </a:lnTo>
                  <a:lnTo>
                    <a:pt x="0" y="49911"/>
                  </a:lnTo>
                  <a:lnTo>
                    <a:pt x="183972" y="291211"/>
                  </a:lnTo>
                  <a:lnTo>
                    <a:pt x="192759" y="284807"/>
                  </a:lnTo>
                  <a:lnTo>
                    <a:pt x="201783" y="278749"/>
                  </a:lnTo>
                  <a:lnTo>
                    <a:pt x="211047" y="273048"/>
                  </a:lnTo>
                  <a:lnTo>
                    <a:pt x="220548" y="267716"/>
                  </a:lnTo>
                  <a:lnTo>
                    <a:pt x="77673" y="0"/>
                  </a:lnTo>
                  <a:close/>
                </a:path>
              </a:pathLst>
            </a:custGeom>
            <a:solidFill>
              <a:srgbClr val="EB75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290447" y="909446"/>
              <a:ext cx="168910" cy="294005"/>
            </a:xfrm>
            <a:custGeom>
              <a:avLst/>
              <a:gdLst/>
              <a:ahLst/>
              <a:cxnLst/>
              <a:rect l="l" t="t" r="r" b="b"/>
              <a:pathLst>
                <a:path w="168909" h="294005">
                  <a:moveTo>
                    <a:pt x="55499" y="0"/>
                  </a:moveTo>
                  <a:lnTo>
                    <a:pt x="41380" y="5905"/>
                  </a:lnTo>
                  <a:lnTo>
                    <a:pt x="27416" y="12192"/>
                  </a:lnTo>
                  <a:lnTo>
                    <a:pt x="13618" y="18859"/>
                  </a:lnTo>
                  <a:lnTo>
                    <a:pt x="0" y="25908"/>
                  </a:lnTo>
                  <a:lnTo>
                    <a:pt x="142875" y="293624"/>
                  </a:lnTo>
                  <a:lnTo>
                    <a:pt x="155749" y="287258"/>
                  </a:lnTo>
                  <a:lnTo>
                    <a:pt x="168909" y="281559"/>
                  </a:lnTo>
                  <a:lnTo>
                    <a:pt x="5549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345946" y="891031"/>
              <a:ext cx="138430" cy="300355"/>
            </a:xfrm>
            <a:custGeom>
              <a:avLst/>
              <a:gdLst/>
              <a:ahLst/>
              <a:cxnLst/>
              <a:rect l="l" t="t" r="r" b="b"/>
              <a:pathLst>
                <a:path w="138430" h="300355">
                  <a:moveTo>
                    <a:pt x="53085" y="0"/>
                  </a:moveTo>
                  <a:lnTo>
                    <a:pt x="39629" y="4145"/>
                  </a:lnTo>
                  <a:lnTo>
                    <a:pt x="26304" y="8588"/>
                  </a:lnTo>
                  <a:lnTo>
                    <a:pt x="13098" y="13340"/>
                  </a:lnTo>
                  <a:lnTo>
                    <a:pt x="0" y="18414"/>
                  </a:lnTo>
                  <a:lnTo>
                    <a:pt x="113410" y="299974"/>
                  </a:lnTo>
                  <a:lnTo>
                    <a:pt x="125777" y="295306"/>
                  </a:lnTo>
                  <a:lnTo>
                    <a:pt x="138429" y="291211"/>
                  </a:lnTo>
                  <a:lnTo>
                    <a:pt x="53085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399032" y="886840"/>
              <a:ext cx="92710" cy="295910"/>
            </a:xfrm>
            <a:custGeom>
              <a:avLst/>
              <a:gdLst/>
              <a:ahLst/>
              <a:cxnLst/>
              <a:rect l="l" t="t" r="r" b="b"/>
              <a:pathLst>
                <a:path w="92709" h="295909">
                  <a:moveTo>
                    <a:pt x="15112" y="0"/>
                  </a:moveTo>
                  <a:lnTo>
                    <a:pt x="10033" y="1270"/>
                  </a:lnTo>
                  <a:lnTo>
                    <a:pt x="0" y="4190"/>
                  </a:lnTo>
                  <a:lnTo>
                    <a:pt x="85343" y="295401"/>
                  </a:lnTo>
                  <a:lnTo>
                    <a:pt x="92456" y="293497"/>
                  </a:lnTo>
                  <a:lnTo>
                    <a:pt x="1511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14144" y="883538"/>
              <a:ext cx="83820" cy="297180"/>
            </a:xfrm>
            <a:custGeom>
              <a:avLst/>
              <a:gdLst/>
              <a:ahLst/>
              <a:cxnLst/>
              <a:rect l="l" t="t" r="r" b="b"/>
              <a:pathLst>
                <a:path w="83819" h="297180">
                  <a:moveTo>
                    <a:pt x="13208" y="0"/>
                  </a:moveTo>
                  <a:lnTo>
                    <a:pt x="0" y="3301"/>
                  </a:lnTo>
                  <a:lnTo>
                    <a:pt x="77343" y="296799"/>
                  </a:lnTo>
                  <a:lnTo>
                    <a:pt x="83566" y="295275"/>
                  </a:lnTo>
                  <a:lnTo>
                    <a:pt x="13208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427352" y="880998"/>
              <a:ext cx="75565" cy="297815"/>
            </a:xfrm>
            <a:custGeom>
              <a:avLst/>
              <a:gdLst/>
              <a:ahLst/>
              <a:cxnLst/>
              <a:rect l="l" t="t" r="r" b="b"/>
              <a:pathLst>
                <a:path w="75565" h="297815">
                  <a:moveTo>
                    <a:pt x="11303" y="0"/>
                  </a:moveTo>
                  <a:lnTo>
                    <a:pt x="0" y="2539"/>
                  </a:lnTo>
                  <a:lnTo>
                    <a:pt x="70358" y="297814"/>
                  </a:lnTo>
                  <a:lnTo>
                    <a:pt x="75565" y="296544"/>
                  </a:lnTo>
                  <a:lnTo>
                    <a:pt x="11303" y="0"/>
                  </a:lnTo>
                  <a:close/>
                </a:path>
              </a:pathLst>
            </a:custGeom>
            <a:solidFill>
              <a:srgbClr val="93F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38655" y="878839"/>
              <a:ext cx="69215" cy="299085"/>
            </a:xfrm>
            <a:custGeom>
              <a:avLst/>
              <a:gdLst/>
              <a:ahLst/>
              <a:cxnLst/>
              <a:rect l="l" t="t" r="r" b="b"/>
              <a:pathLst>
                <a:path w="69215" h="299084">
                  <a:moveTo>
                    <a:pt x="10032" y="0"/>
                  </a:moveTo>
                  <a:lnTo>
                    <a:pt x="0" y="2159"/>
                  </a:lnTo>
                  <a:lnTo>
                    <a:pt x="64262" y="298703"/>
                  </a:lnTo>
                  <a:lnTo>
                    <a:pt x="69087" y="297688"/>
                  </a:lnTo>
                  <a:lnTo>
                    <a:pt x="10032" y="0"/>
                  </a:lnTo>
                  <a:close/>
                </a:path>
              </a:pathLst>
            </a:custGeom>
            <a:solidFill>
              <a:srgbClr val="097B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48688" y="867917"/>
              <a:ext cx="111760" cy="308610"/>
            </a:xfrm>
            <a:custGeom>
              <a:avLst/>
              <a:gdLst/>
              <a:ahLst/>
              <a:cxnLst/>
              <a:rect l="l" t="t" r="r" b="b"/>
              <a:pathLst>
                <a:path w="111759" h="308609">
                  <a:moveTo>
                    <a:pt x="111252" y="0"/>
                  </a:moveTo>
                  <a:lnTo>
                    <a:pt x="83278" y="688"/>
                  </a:lnTo>
                  <a:lnTo>
                    <a:pt x="55387" y="2746"/>
                  </a:lnTo>
                  <a:lnTo>
                    <a:pt x="27616" y="6161"/>
                  </a:lnTo>
                  <a:lnTo>
                    <a:pt x="0" y="10922"/>
                  </a:lnTo>
                  <a:lnTo>
                    <a:pt x="59055" y="308610"/>
                  </a:lnTo>
                  <a:lnTo>
                    <a:pt x="71979" y="306423"/>
                  </a:lnTo>
                  <a:lnTo>
                    <a:pt x="85010" y="304831"/>
                  </a:lnTo>
                  <a:lnTo>
                    <a:pt x="98113" y="303859"/>
                  </a:lnTo>
                  <a:lnTo>
                    <a:pt x="111252" y="303530"/>
                  </a:lnTo>
                  <a:lnTo>
                    <a:pt x="111252" y="0"/>
                  </a:lnTo>
                  <a:close/>
                </a:path>
              </a:pathLst>
            </a:custGeom>
            <a:solidFill>
              <a:srgbClr val="D93E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884298" y="1448561"/>
            <a:ext cx="193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56%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69238" y="1503425"/>
            <a:ext cx="19304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29%</a:t>
            </a:r>
            <a:endParaRPr sz="7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89024" y="1085468"/>
            <a:ext cx="1428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5%</a:t>
            </a:r>
            <a:endParaRPr sz="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42872" y="955039"/>
            <a:ext cx="37973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1050" b="1" baseline="-39682" dirty="0">
                <a:solidFill>
                  <a:srgbClr val="FFFFFF"/>
                </a:solidFill>
                <a:latin typeface="Arial"/>
                <a:cs typeface="Arial"/>
              </a:rPr>
              <a:t>3%</a:t>
            </a:r>
            <a:r>
              <a:rPr sz="1050" b="1" spc="367" baseline="-3968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5" dirty="0">
                <a:solidFill>
                  <a:srgbClr val="FFFFFF"/>
                </a:solidFill>
                <a:latin typeface="Arial"/>
                <a:cs typeface="Arial"/>
              </a:rPr>
              <a:t>3%</a:t>
            </a:r>
            <a:endParaRPr sz="7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549651" y="920495"/>
            <a:ext cx="40005" cy="38100"/>
          </a:xfrm>
          <a:custGeom>
            <a:avLst/>
            <a:gdLst/>
            <a:ahLst/>
            <a:cxnLst/>
            <a:rect l="l" t="t" r="r" b="b"/>
            <a:pathLst>
              <a:path w="40005" h="38100">
                <a:moveTo>
                  <a:pt x="39624" y="0"/>
                </a:moveTo>
                <a:lnTo>
                  <a:pt x="0" y="0"/>
                </a:lnTo>
                <a:lnTo>
                  <a:pt x="0" y="38100"/>
                </a:lnTo>
                <a:lnTo>
                  <a:pt x="39624" y="38100"/>
                </a:lnTo>
                <a:lnTo>
                  <a:pt x="39624" y="0"/>
                </a:lnTo>
                <a:close/>
              </a:path>
            </a:pathLst>
          </a:custGeom>
          <a:solidFill>
            <a:srgbClr val="1B1A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852525" y="522921"/>
            <a:ext cx="2106295" cy="46291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23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vùng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miền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endParaRPr sz="800">
              <a:latin typeface="Arial"/>
              <a:cs typeface="Arial"/>
            </a:endParaRPr>
          </a:p>
          <a:p>
            <a:pPr marR="5715" algn="ctr">
              <a:lnSpc>
                <a:spcPct val="100000"/>
              </a:lnSpc>
              <a:spcBef>
                <a:spcPts val="13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endParaRPr sz="800">
              <a:latin typeface="Arial"/>
              <a:cs typeface="Arial"/>
            </a:endParaRPr>
          </a:p>
          <a:p>
            <a:pPr marR="144145" algn="r">
              <a:lnSpc>
                <a:spcPct val="100000"/>
              </a:lnSpc>
              <a:spcBef>
                <a:spcPts val="650"/>
              </a:spcBef>
            </a:pPr>
            <a:r>
              <a:rPr sz="500" dirty="0">
                <a:latin typeface="Arial"/>
                <a:cs typeface="Arial"/>
              </a:rPr>
              <a:t>Hà</a:t>
            </a:r>
            <a:r>
              <a:rPr sz="500" spc="-10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Nội</a:t>
            </a:r>
            <a:endParaRPr sz="5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549651" y="1028699"/>
            <a:ext cx="40005" cy="1018540"/>
            <a:chOff x="2549651" y="1028699"/>
            <a:chExt cx="40005" cy="1018540"/>
          </a:xfrm>
        </p:grpSpPr>
        <p:sp>
          <p:nvSpPr>
            <p:cNvPr id="33" name="object 33"/>
            <p:cNvSpPr/>
            <p:nvPr/>
          </p:nvSpPr>
          <p:spPr>
            <a:xfrm>
              <a:off x="2549651" y="1028699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5" h="40005">
                  <a:moveTo>
                    <a:pt x="39624" y="0"/>
                  </a:moveTo>
                  <a:lnTo>
                    <a:pt x="0" y="0"/>
                  </a:lnTo>
                  <a:lnTo>
                    <a:pt x="0" y="39623"/>
                  </a:lnTo>
                  <a:lnTo>
                    <a:pt x="39624" y="39623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089C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49651" y="1138427"/>
              <a:ext cx="40005" cy="38100"/>
            </a:xfrm>
            <a:custGeom>
              <a:avLst/>
              <a:gdLst/>
              <a:ahLst/>
              <a:cxnLst/>
              <a:rect l="l" t="t" r="r" b="b"/>
              <a:pathLst>
                <a:path w="40005" h="38100">
                  <a:moveTo>
                    <a:pt x="39624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9624" y="38100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49651" y="1246631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5" h="40005">
                  <a:moveTo>
                    <a:pt x="39624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9624" y="39624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EB75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549651" y="1354835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5" h="40005">
                  <a:moveTo>
                    <a:pt x="39624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9624" y="39624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549651" y="1464563"/>
              <a:ext cx="40005" cy="38100"/>
            </a:xfrm>
            <a:custGeom>
              <a:avLst/>
              <a:gdLst/>
              <a:ahLst/>
              <a:cxnLst/>
              <a:rect l="l" t="t" r="r" b="b"/>
              <a:pathLst>
                <a:path w="40005" h="38100">
                  <a:moveTo>
                    <a:pt x="39624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9624" y="38100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549651" y="1572767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5" h="40005">
                  <a:moveTo>
                    <a:pt x="39624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9624" y="39624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549651" y="1682495"/>
              <a:ext cx="40005" cy="38100"/>
            </a:xfrm>
            <a:custGeom>
              <a:avLst/>
              <a:gdLst/>
              <a:ahLst/>
              <a:cxnLst/>
              <a:rect l="l" t="t" r="r" b="b"/>
              <a:pathLst>
                <a:path w="40005" h="38100">
                  <a:moveTo>
                    <a:pt x="39624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9624" y="38100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549651" y="1790699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5" h="40005">
                  <a:moveTo>
                    <a:pt x="39624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9624" y="39624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93F7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549651" y="1898903"/>
              <a:ext cx="40005" cy="40005"/>
            </a:xfrm>
            <a:custGeom>
              <a:avLst/>
              <a:gdLst/>
              <a:ahLst/>
              <a:cxnLst/>
              <a:rect l="l" t="t" r="r" b="b"/>
              <a:pathLst>
                <a:path w="40005" h="40005">
                  <a:moveTo>
                    <a:pt x="39624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9624" y="39624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097B5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549651" y="2008631"/>
              <a:ext cx="40005" cy="38100"/>
            </a:xfrm>
            <a:custGeom>
              <a:avLst/>
              <a:gdLst/>
              <a:ahLst/>
              <a:cxnLst/>
              <a:rect l="l" t="t" r="r" b="b"/>
              <a:pathLst>
                <a:path w="40005" h="38100">
                  <a:moveTo>
                    <a:pt x="39624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9624" y="38100"/>
                  </a:lnTo>
                  <a:lnTo>
                    <a:pt x="39624" y="0"/>
                  </a:lnTo>
                  <a:close/>
                </a:path>
              </a:pathLst>
            </a:custGeom>
            <a:solidFill>
              <a:srgbClr val="D93E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2604516" y="959840"/>
            <a:ext cx="486409" cy="1114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42800"/>
              </a:lnSpc>
              <a:spcBef>
                <a:spcPts val="100"/>
              </a:spcBef>
            </a:pPr>
            <a:r>
              <a:rPr sz="500" spc="-35" dirty="0">
                <a:latin typeface="Arial"/>
                <a:cs typeface="Arial"/>
              </a:rPr>
              <a:t>TP.</a:t>
            </a:r>
            <a:r>
              <a:rPr sz="500" spc="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Hồ</a:t>
            </a:r>
            <a:r>
              <a:rPr sz="500" spc="-10" dirty="0">
                <a:latin typeface="Arial"/>
                <a:cs typeface="Arial"/>
              </a:rPr>
              <a:t> Chí</a:t>
            </a:r>
            <a:r>
              <a:rPr sz="500" spc="10" dirty="0">
                <a:latin typeface="Arial"/>
                <a:cs typeface="Arial"/>
              </a:rPr>
              <a:t> </a:t>
            </a:r>
            <a:r>
              <a:rPr sz="500" spc="-20" dirty="0">
                <a:latin typeface="Arial"/>
                <a:cs typeface="Arial"/>
              </a:rPr>
              <a:t>Minh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Bắc</a:t>
            </a:r>
            <a:r>
              <a:rPr sz="500" spc="-20" dirty="0">
                <a:latin typeface="Arial"/>
                <a:cs typeface="Arial"/>
              </a:rPr>
              <a:t> Ninh</a:t>
            </a:r>
            <a:endParaRPr sz="500">
              <a:latin typeface="Arial"/>
              <a:cs typeface="Arial"/>
            </a:endParaRPr>
          </a:p>
          <a:p>
            <a:pPr marR="161925">
              <a:lnSpc>
                <a:spcPct val="142900"/>
              </a:lnSpc>
            </a:pPr>
            <a:r>
              <a:rPr sz="500" dirty="0">
                <a:latin typeface="Arial"/>
                <a:cs typeface="Arial"/>
              </a:rPr>
              <a:t>Nam</a:t>
            </a:r>
            <a:r>
              <a:rPr sz="500" spc="40" dirty="0">
                <a:latin typeface="Arial"/>
                <a:cs typeface="Arial"/>
              </a:rPr>
              <a:t> </a:t>
            </a:r>
            <a:r>
              <a:rPr sz="500" spc="-20" dirty="0">
                <a:latin typeface="Arial"/>
                <a:cs typeface="Arial"/>
              </a:rPr>
              <a:t>Định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Quốc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Tế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Hưng </a:t>
            </a:r>
            <a:r>
              <a:rPr sz="500" spc="-25" dirty="0">
                <a:latin typeface="Arial"/>
                <a:cs typeface="Arial"/>
              </a:rPr>
              <a:t>Yên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Đồng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Nai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Hải </a:t>
            </a:r>
            <a:r>
              <a:rPr sz="500" spc="-10" dirty="0">
                <a:latin typeface="Arial"/>
                <a:cs typeface="Arial"/>
              </a:rPr>
              <a:t>Phòng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Lào</a:t>
            </a:r>
            <a:r>
              <a:rPr sz="500" spc="-15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Cai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Hải </a:t>
            </a:r>
            <a:r>
              <a:rPr sz="500" spc="-10" dirty="0">
                <a:latin typeface="Arial"/>
                <a:cs typeface="Arial"/>
              </a:rPr>
              <a:t>Dương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4"/>
              </a:spcBef>
            </a:pPr>
            <a:r>
              <a:rPr sz="500" dirty="0">
                <a:latin typeface="Arial"/>
                <a:cs typeface="Arial"/>
              </a:rPr>
              <a:t>54</a:t>
            </a:r>
            <a:r>
              <a:rPr sz="500" spc="3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tỉnh</a:t>
            </a:r>
            <a:r>
              <a:rPr sz="500" spc="3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còn</a:t>
            </a:r>
            <a:r>
              <a:rPr sz="500" spc="35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lại</a:t>
            </a:r>
            <a:endParaRPr sz="500">
              <a:latin typeface="Arial"/>
              <a:cs typeface="Arial"/>
            </a:endParaRPr>
          </a:p>
        </p:txBody>
      </p:sp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3453257" y="2463799"/>
          <a:ext cx="2820035" cy="1537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45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3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53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0365"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Kiểu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165735">
                        <a:lnSpc>
                          <a:spcPct val="100000"/>
                        </a:lnSpc>
                      </a:pP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shop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8288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Tăng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125095">
                        <a:lnSpc>
                          <a:spcPct val="100000"/>
                        </a:lnSpc>
                      </a:pP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trưởng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8986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Nửa</a:t>
                      </a:r>
                      <a:r>
                        <a:rPr sz="800" b="1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đầu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168910">
                        <a:lnSpc>
                          <a:spcPct val="100000"/>
                        </a:lnSpc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năm</a:t>
                      </a:r>
                      <a:r>
                        <a:rPr sz="800" b="1" spc="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Nửa</a:t>
                      </a:r>
                      <a:r>
                        <a:rPr sz="800" b="1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đầu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170180">
                        <a:lnSpc>
                          <a:spcPct val="100000"/>
                        </a:lnSpc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năm</a:t>
                      </a:r>
                      <a:r>
                        <a:rPr sz="800" b="1" spc="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2075" marR="1174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0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Shop </a:t>
                      </a:r>
                      <a:r>
                        <a:rPr sz="800" spc="-10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thường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683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800" spc="-20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7%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R="33655" algn="ctr">
                        <a:lnSpc>
                          <a:spcPct val="100000"/>
                        </a:lnSpc>
                      </a:pPr>
                      <a:r>
                        <a:rPr sz="800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3,796</a:t>
                      </a:r>
                      <a:r>
                        <a:rPr sz="800" spc="55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800" spc="25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baseline="11111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(VND)</a:t>
                      </a:r>
                      <a:endParaRPr sz="750" baseline="11111">
                        <a:latin typeface="Arial"/>
                        <a:cs typeface="Arial"/>
                      </a:endParaRPr>
                    </a:p>
                    <a:p>
                      <a:pPr marR="59690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69.8%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13970" algn="ctr">
                        <a:lnSpc>
                          <a:spcPct val="100000"/>
                        </a:lnSpc>
                      </a:pPr>
                      <a:r>
                        <a:rPr sz="1200" baseline="3472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3,523</a:t>
                      </a:r>
                      <a:r>
                        <a:rPr sz="1200" spc="89" baseline="3472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aseline="3472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1200" spc="37" baseline="3472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(VND)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75.7%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4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800" spc="-2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Shop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800" spc="-2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Mall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254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  <a:p>
                      <a:pPr marL="36830" algn="ctr">
                        <a:lnSpc>
                          <a:spcPct val="100000"/>
                        </a:lnSpc>
                      </a:pPr>
                      <a:r>
                        <a:rPr sz="800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800" spc="-2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 45%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R="33655" algn="ctr">
                        <a:lnSpc>
                          <a:spcPct val="100000"/>
                        </a:lnSpc>
                      </a:pPr>
                      <a:r>
                        <a:rPr sz="80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1,642</a:t>
                      </a:r>
                      <a:r>
                        <a:rPr sz="800" spc="4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800" spc="2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baseline="11111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(VND)</a:t>
                      </a:r>
                      <a:endParaRPr sz="750" baseline="11111">
                        <a:latin typeface="Arial"/>
                        <a:cs typeface="Arial"/>
                      </a:endParaRPr>
                    </a:p>
                    <a:p>
                      <a:pPr marR="59690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30.2%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40005" algn="ctr">
                        <a:lnSpc>
                          <a:spcPct val="100000"/>
                        </a:lnSpc>
                      </a:pPr>
                      <a:r>
                        <a:rPr sz="1200" baseline="3472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1,131</a:t>
                      </a:r>
                      <a:r>
                        <a:rPr sz="1200" spc="75" baseline="3472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aseline="3472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1200" spc="37" baseline="3472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(VND)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1333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24.3%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443788" y="2463799"/>
          <a:ext cx="2992755" cy="15297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07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9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R="5334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Vùng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miền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850">
                        <a:latin typeface="Times New Roman"/>
                        <a:cs typeface="Times New Roman"/>
                      </a:endParaRPr>
                    </a:p>
                    <a:p>
                      <a:pPr marR="24130"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Doanh</a:t>
                      </a:r>
                      <a:r>
                        <a:rPr sz="800" b="1" spc="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số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Hà</a:t>
                      </a:r>
                      <a:r>
                        <a:rPr sz="7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Nội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52069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nghìn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tỷ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đồng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lnT w="28575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marR="54610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TP.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Hồ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Chí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Minh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325" marB="0"/>
                </a:tc>
                <a:tc>
                  <a:txBody>
                    <a:bodyPr/>
                    <a:lstStyle/>
                    <a:p>
                      <a:pPr marR="51435" algn="ctr">
                        <a:lnSpc>
                          <a:spcPct val="100000"/>
                        </a:lnSpc>
                        <a:spcBef>
                          <a:spcPts val="47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7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nghìn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tỷ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đồng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3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Bắc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Ninh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43865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187.8</a:t>
                      </a:r>
                      <a:r>
                        <a:rPr sz="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tỷ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đồng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Nam</a:t>
                      </a:r>
                      <a:r>
                        <a:rPr sz="7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Định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/>
                </a:tc>
                <a:tc>
                  <a:txBody>
                    <a:bodyPr/>
                    <a:lstStyle/>
                    <a:p>
                      <a:pPr marR="5143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92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tỷ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đồng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870">
                <a:tc>
                  <a:txBody>
                    <a:bodyPr/>
                    <a:lstStyle/>
                    <a:p>
                      <a:pPr marR="5270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Quốc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Tế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R="5143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61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tỷ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đồng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0960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6" name="object 4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436" y="172577"/>
            <a:ext cx="618744" cy="124602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431393" y="4080459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1A1846"/>
                </a:solidFill>
                <a:latin typeface="Arial"/>
                <a:cs typeface="Arial"/>
              </a:rPr>
              <a:t>34</a:t>
            </a:r>
            <a:endParaRPr sz="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223130" y="165607"/>
            <a:ext cx="184150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THỐNG</a:t>
            </a:r>
            <a:r>
              <a:rPr sz="8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75" dirty="0">
                <a:solidFill>
                  <a:srgbClr val="031258"/>
                </a:solidFill>
                <a:latin typeface="Arial"/>
                <a:cs typeface="Arial"/>
              </a:rPr>
              <a:t>KÊ</a:t>
            </a:r>
            <a:r>
              <a:rPr sz="800" b="1" spc="3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VÙNG</a:t>
            </a:r>
            <a:r>
              <a:rPr sz="8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MIỀN</a:t>
            </a:r>
            <a:r>
              <a:rPr sz="800" b="1" spc="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&amp;</a:t>
            </a:r>
            <a:r>
              <a:rPr sz="800" b="1" spc="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KIỂU</a:t>
            </a:r>
            <a:r>
              <a:rPr sz="800" b="1" spc="2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SHOP</a:t>
            </a:r>
            <a:endParaRPr sz="800">
              <a:latin typeface="Arial"/>
              <a:cs typeface="Arial"/>
            </a:endParaRPr>
          </a:p>
        </p:txBody>
      </p:sp>
      <p:pic>
        <p:nvPicPr>
          <p:cNvPr id="49" name="object 4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3244" y="163067"/>
            <a:ext cx="45720" cy="181355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420725" y="2272029"/>
            <a:ext cx="172656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*Thống</a:t>
            </a:r>
            <a:r>
              <a:rPr sz="700" i="1" spc="1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kê</a:t>
            </a:r>
            <a:r>
              <a:rPr sz="700" i="1" spc="1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trên</a:t>
            </a:r>
            <a:r>
              <a:rPr sz="700" i="1" spc="1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sàn</a:t>
            </a:r>
            <a:r>
              <a:rPr sz="700" i="1" spc="1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Shopee,</a:t>
            </a:r>
            <a:r>
              <a:rPr sz="700" i="1" spc="1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Lazada,</a:t>
            </a:r>
            <a:r>
              <a:rPr sz="700" i="1" spc="1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-10" dirty="0">
                <a:solidFill>
                  <a:srgbClr val="001F5F"/>
                </a:solidFill>
                <a:latin typeface="Calibri"/>
                <a:cs typeface="Calibri"/>
              </a:rPr>
              <a:t>Sendo.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721478" y="2263520"/>
            <a:ext cx="139255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*Thống</a:t>
            </a:r>
            <a:r>
              <a:rPr sz="700" i="1" spc="1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kê</a:t>
            </a:r>
            <a:r>
              <a:rPr sz="700" i="1" spc="1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trên</a:t>
            </a:r>
            <a:r>
              <a:rPr sz="700" i="1" spc="114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sàn</a:t>
            </a:r>
            <a:r>
              <a:rPr sz="700" i="1" spc="114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Shopee,</a:t>
            </a:r>
            <a:r>
              <a:rPr sz="700" i="1" spc="1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-10" dirty="0">
                <a:solidFill>
                  <a:srgbClr val="001F5F"/>
                </a:solidFill>
                <a:latin typeface="Calibri"/>
                <a:cs typeface="Calibri"/>
              </a:rPr>
              <a:t>Sendo.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138676" y="4079544"/>
            <a:ext cx="20491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TÍCH NGÀNH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HÀNG TIỀM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NĂNG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TĂNG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7387" y="1772411"/>
            <a:ext cx="5759450" cy="2265045"/>
            <a:chOff x="437387" y="1772411"/>
            <a:chExt cx="5759450" cy="2265045"/>
          </a:xfrm>
        </p:grpSpPr>
        <p:sp>
          <p:nvSpPr>
            <p:cNvPr id="3" name="object 3"/>
            <p:cNvSpPr/>
            <p:nvPr/>
          </p:nvSpPr>
          <p:spPr>
            <a:xfrm>
              <a:off x="437387" y="1772411"/>
              <a:ext cx="5759450" cy="2265045"/>
            </a:xfrm>
            <a:custGeom>
              <a:avLst/>
              <a:gdLst/>
              <a:ahLst/>
              <a:cxnLst/>
              <a:rect l="l" t="t" r="r" b="b"/>
              <a:pathLst>
                <a:path w="5759450" h="2265045">
                  <a:moveTo>
                    <a:pt x="5759196" y="0"/>
                  </a:moveTo>
                  <a:lnTo>
                    <a:pt x="0" y="0"/>
                  </a:lnTo>
                  <a:lnTo>
                    <a:pt x="0" y="2264664"/>
                  </a:lnTo>
                  <a:lnTo>
                    <a:pt x="5759196" y="2264664"/>
                  </a:lnTo>
                  <a:lnTo>
                    <a:pt x="5759196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01623" y="3026600"/>
              <a:ext cx="4983480" cy="3175"/>
            </a:xfrm>
            <a:custGeom>
              <a:avLst/>
              <a:gdLst/>
              <a:ahLst/>
              <a:cxnLst/>
              <a:rect l="l" t="t" r="r" b="b"/>
              <a:pathLst>
                <a:path w="4983480" h="3175">
                  <a:moveTo>
                    <a:pt x="0" y="3174"/>
                  </a:moveTo>
                  <a:lnTo>
                    <a:pt x="1321308" y="3174"/>
                  </a:lnTo>
                </a:path>
                <a:path w="4983480" h="3175">
                  <a:moveTo>
                    <a:pt x="1420368" y="3174"/>
                  </a:moveTo>
                  <a:lnTo>
                    <a:pt x="1569720" y="3174"/>
                  </a:lnTo>
                </a:path>
                <a:path w="4983480" h="3175">
                  <a:moveTo>
                    <a:pt x="1670303" y="3174"/>
                  </a:moveTo>
                  <a:lnTo>
                    <a:pt x="1819656" y="3174"/>
                  </a:lnTo>
                </a:path>
                <a:path w="4983480" h="3175">
                  <a:moveTo>
                    <a:pt x="1918715" y="3174"/>
                  </a:moveTo>
                  <a:lnTo>
                    <a:pt x="2068068" y="3174"/>
                  </a:lnTo>
                </a:path>
                <a:path w="4983480" h="3175">
                  <a:moveTo>
                    <a:pt x="2168652" y="3174"/>
                  </a:moveTo>
                  <a:lnTo>
                    <a:pt x="2318004" y="3174"/>
                  </a:lnTo>
                </a:path>
                <a:path w="4983480" h="3175">
                  <a:moveTo>
                    <a:pt x="2417064" y="3174"/>
                  </a:moveTo>
                  <a:lnTo>
                    <a:pt x="2566416" y="3174"/>
                  </a:lnTo>
                </a:path>
                <a:path w="4983480" h="3175">
                  <a:moveTo>
                    <a:pt x="2667000" y="3174"/>
                  </a:moveTo>
                  <a:lnTo>
                    <a:pt x="2816352" y="3174"/>
                  </a:lnTo>
                </a:path>
                <a:path w="4983480" h="3175">
                  <a:moveTo>
                    <a:pt x="2915412" y="3174"/>
                  </a:moveTo>
                  <a:lnTo>
                    <a:pt x="3064764" y="3174"/>
                  </a:lnTo>
                </a:path>
                <a:path w="4983480" h="3175">
                  <a:moveTo>
                    <a:pt x="3165348" y="3174"/>
                  </a:moveTo>
                  <a:lnTo>
                    <a:pt x="3314700" y="3174"/>
                  </a:lnTo>
                </a:path>
                <a:path w="4983480" h="3175">
                  <a:moveTo>
                    <a:pt x="3413760" y="3174"/>
                  </a:moveTo>
                  <a:lnTo>
                    <a:pt x="3563112" y="3174"/>
                  </a:lnTo>
                </a:path>
                <a:path w="4983480" h="3175">
                  <a:moveTo>
                    <a:pt x="3663696" y="3174"/>
                  </a:moveTo>
                  <a:lnTo>
                    <a:pt x="3813048" y="3174"/>
                  </a:lnTo>
                </a:path>
                <a:path w="4983480" h="3175">
                  <a:moveTo>
                    <a:pt x="3912108" y="3174"/>
                  </a:moveTo>
                  <a:lnTo>
                    <a:pt x="4061460" y="3174"/>
                  </a:lnTo>
                </a:path>
                <a:path w="4983480" h="3175">
                  <a:moveTo>
                    <a:pt x="4162043" y="3174"/>
                  </a:moveTo>
                  <a:lnTo>
                    <a:pt x="4311396" y="3174"/>
                  </a:lnTo>
                </a:path>
                <a:path w="4983480" h="3175">
                  <a:moveTo>
                    <a:pt x="4410456" y="3174"/>
                  </a:moveTo>
                  <a:lnTo>
                    <a:pt x="4559808" y="3174"/>
                  </a:lnTo>
                </a:path>
                <a:path w="4983480" h="3175">
                  <a:moveTo>
                    <a:pt x="4660392" y="3174"/>
                  </a:moveTo>
                  <a:lnTo>
                    <a:pt x="4983480" y="3174"/>
                  </a:lnTo>
                </a:path>
                <a:path w="4983480" h="3175">
                  <a:moveTo>
                    <a:pt x="0" y="0"/>
                  </a:moveTo>
                  <a:lnTo>
                    <a:pt x="1071371" y="0"/>
                  </a:lnTo>
                </a:path>
                <a:path w="4983480" h="3175">
                  <a:moveTo>
                    <a:pt x="1171956" y="0"/>
                  </a:moveTo>
                  <a:lnTo>
                    <a:pt x="1321308" y="0"/>
                  </a:lnTo>
                </a:path>
                <a:path w="4983480" h="3175">
                  <a:moveTo>
                    <a:pt x="1420368" y="0"/>
                  </a:moveTo>
                  <a:lnTo>
                    <a:pt x="1569720" y="0"/>
                  </a:lnTo>
                </a:path>
                <a:path w="4983480" h="3175">
                  <a:moveTo>
                    <a:pt x="1670303" y="0"/>
                  </a:moveTo>
                  <a:lnTo>
                    <a:pt x="1819656" y="0"/>
                  </a:lnTo>
                </a:path>
                <a:path w="4983480" h="3175">
                  <a:moveTo>
                    <a:pt x="1918715" y="0"/>
                  </a:moveTo>
                  <a:lnTo>
                    <a:pt x="2068068" y="0"/>
                  </a:lnTo>
                </a:path>
                <a:path w="4983480" h="3175">
                  <a:moveTo>
                    <a:pt x="2168652" y="0"/>
                  </a:moveTo>
                  <a:lnTo>
                    <a:pt x="2318004" y="0"/>
                  </a:lnTo>
                </a:path>
                <a:path w="4983480" h="3175">
                  <a:moveTo>
                    <a:pt x="2417064" y="0"/>
                  </a:moveTo>
                  <a:lnTo>
                    <a:pt x="2566416" y="0"/>
                  </a:lnTo>
                </a:path>
                <a:path w="4983480" h="3175">
                  <a:moveTo>
                    <a:pt x="2667000" y="0"/>
                  </a:moveTo>
                  <a:lnTo>
                    <a:pt x="2816352" y="0"/>
                  </a:lnTo>
                </a:path>
                <a:path w="4983480" h="3175">
                  <a:moveTo>
                    <a:pt x="2915412" y="0"/>
                  </a:moveTo>
                  <a:lnTo>
                    <a:pt x="3064764" y="0"/>
                  </a:lnTo>
                </a:path>
                <a:path w="4983480" h="3175">
                  <a:moveTo>
                    <a:pt x="3165348" y="0"/>
                  </a:moveTo>
                  <a:lnTo>
                    <a:pt x="3314700" y="0"/>
                  </a:lnTo>
                </a:path>
                <a:path w="4983480" h="3175">
                  <a:moveTo>
                    <a:pt x="3413760" y="0"/>
                  </a:moveTo>
                  <a:lnTo>
                    <a:pt x="3563112" y="0"/>
                  </a:lnTo>
                </a:path>
                <a:path w="4983480" h="3175">
                  <a:moveTo>
                    <a:pt x="3663696" y="0"/>
                  </a:moveTo>
                  <a:lnTo>
                    <a:pt x="3813048" y="0"/>
                  </a:lnTo>
                </a:path>
                <a:path w="4983480" h="3175">
                  <a:moveTo>
                    <a:pt x="3912108" y="0"/>
                  </a:moveTo>
                  <a:lnTo>
                    <a:pt x="4061460" y="0"/>
                  </a:lnTo>
                </a:path>
                <a:path w="4983480" h="3175">
                  <a:moveTo>
                    <a:pt x="4162043" y="0"/>
                  </a:moveTo>
                  <a:lnTo>
                    <a:pt x="4311396" y="0"/>
                  </a:lnTo>
                </a:path>
                <a:path w="4983480" h="3175">
                  <a:moveTo>
                    <a:pt x="4410456" y="0"/>
                  </a:moveTo>
                  <a:lnTo>
                    <a:pt x="4559808" y="0"/>
                  </a:lnTo>
                </a:path>
                <a:path w="4983480" h="3175">
                  <a:moveTo>
                    <a:pt x="4660392" y="0"/>
                  </a:moveTo>
                  <a:lnTo>
                    <a:pt x="4983480" y="0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01623" y="2097023"/>
              <a:ext cx="4983480" cy="775970"/>
            </a:xfrm>
            <a:custGeom>
              <a:avLst/>
              <a:gdLst/>
              <a:ahLst/>
              <a:cxnLst/>
              <a:rect l="l" t="t" r="r" b="b"/>
              <a:pathLst>
                <a:path w="4983480" h="775969">
                  <a:moveTo>
                    <a:pt x="0" y="775716"/>
                  </a:moveTo>
                  <a:lnTo>
                    <a:pt x="1321308" y="775716"/>
                  </a:lnTo>
                </a:path>
                <a:path w="4983480" h="775969">
                  <a:moveTo>
                    <a:pt x="1420368" y="775716"/>
                  </a:moveTo>
                  <a:lnTo>
                    <a:pt x="1569720" y="775716"/>
                  </a:lnTo>
                </a:path>
                <a:path w="4983480" h="775969">
                  <a:moveTo>
                    <a:pt x="1670303" y="775716"/>
                  </a:moveTo>
                  <a:lnTo>
                    <a:pt x="1819656" y="775716"/>
                  </a:lnTo>
                </a:path>
                <a:path w="4983480" h="775969">
                  <a:moveTo>
                    <a:pt x="1918715" y="775716"/>
                  </a:moveTo>
                  <a:lnTo>
                    <a:pt x="2068068" y="775716"/>
                  </a:lnTo>
                </a:path>
                <a:path w="4983480" h="775969">
                  <a:moveTo>
                    <a:pt x="2168652" y="775716"/>
                  </a:moveTo>
                  <a:lnTo>
                    <a:pt x="2318004" y="775716"/>
                  </a:lnTo>
                </a:path>
                <a:path w="4983480" h="775969">
                  <a:moveTo>
                    <a:pt x="2417064" y="775716"/>
                  </a:moveTo>
                  <a:lnTo>
                    <a:pt x="2566416" y="775716"/>
                  </a:lnTo>
                </a:path>
                <a:path w="4983480" h="775969">
                  <a:moveTo>
                    <a:pt x="2667000" y="775716"/>
                  </a:moveTo>
                  <a:lnTo>
                    <a:pt x="2816352" y="775716"/>
                  </a:lnTo>
                </a:path>
                <a:path w="4983480" h="775969">
                  <a:moveTo>
                    <a:pt x="2915412" y="775716"/>
                  </a:moveTo>
                  <a:lnTo>
                    <a:pt x="3064764" y="775716"/>
                  </a:lnTo>
                </a:path>
                <a:path w="4983480" h="775969">
                  <a:moveTo>
                    <a:pt x="3165348" y="775716"/>
                  </a:moveTo>
                  <a:lnTo>
                    <a:pt x="3314700" y="775716"/>
                  </a:lnTo>
                </a:path>
                <a:path w="4983480" h="775969">
                  <a:moveTo>
                    <a:pt x="3413760" y="775716"/>
                  </a:moveTo>
                  <a:lnTo>
                    <a:pt x="3563112" y="775716"/>
                  </a:lnTo>
                </a:path>
                <a:path w="4983480" h="775969">
                  <a:moveTo>
                    <a:pt x="3663696" y="775716"/>
                  </a:moveTo>
                  <a:lnTo>
                    <a:pt x="3813048" y="775716"/>
                  </a:lnTo>
                </a:path>
                <a:path w="4983480" h="775969">
                  <a:moveTo>
                    <a:pt x="3912108" y="775716"/>
                  </a:moveTo>
                  <a:lnTo>
                    <a:pt x="4061460" y="775716"/>
                  </a:lnTo>
                </a:path>
                <a:path w="4983480" h="775969">
                  <a:moveTo>
                    <a:pt x="4162043" y="775716"/>
                  </a:moveTo>
                  <a:lnTo>
                    <a:pt x="4311396" y="775716"/>
                  </a:lnTo>
                </a:path>
                <a:path w="4983480" h="775969">
                  <a:moveTo>
                    <a:pt x="4410456" y="775716"/>
                  </a:moveTo>
                  <a:lnTo>
                    <a:pt x="4983480" y="775716"/>
                  </a:lnTo>
                </a:path>
                <a:path w="4983480" h="775969">
                  <a:moveTo>
                    <a:pt x="0" y="620268"/>
                  </a:moveTo>
                  <a:lnTo>
                    <a:pt x="1819656" y="620268"/>
                  </a:lnTo>
                </a:path>
                <a:path w="4983480" h="775969">
                  <a:moveTo>
                    <a:pt x="1918715" y="620268"/>
                  </a:moveTo>
                  <a:lnTo>
                    <a:pt x="2068068" y="620268"/>
                  </a:lnTo>
                </a:path>
                <a:path w="4983480" h="775969">
                  <a:moveTo>
                    <a:pt x="2168652" y="620268"/>
                  </a:moveTo>
                  <a:lnTo>
                    <a:pt x="2318004" y="620268"/>
                  </a:lnTo>
                </a:path>
                <a:path w="4983480" h="775969">
                  <a:moveTo>
                    <a:pt x="2417064" y="620268"/>
                  </a:moveTo>
                  <a:lnTo>
                    <a:pt x="2566416" y="620268"/>
                  </a:lnTo>
                </a:path>
                <a:path w="4983480" h="775969">
                  <a:moveTo>
                    <a:pt x="2667000" y="620268"/>
                  </a:moveTo>
                  <a:lnTo>
                    <a:pt x="2816352" y="620268"/>
                  </a:lnTo>
                </a:path>
                <a:path w="4983480" h="775969">
                  <a:moveTo>
                    <a:pt x="2915412" y="620268"/>
                  </a:moveTo>
                  <a:lnTo>
                    <a:pt x="3064764" y="620268"/>
                  </a:lnTo>
                </a:path>
                <a:path w="4983480" h="775969">
                  <a:moveTo>
                    <a:pt x="3165348" y="620268"/>
                  </a:moveTo>
                  <a:lnTo>
                    <a:pt x="3314700" y="620268"/>
                  </a:lnTo>
                </a:path>
                <a:path w="4983480" h="775969">
                  <a:moveTo>
                    <a:pt x="3413760" y="620268"/>
                  </a:moveTo>
                  <a:lnTo>
                    <a:pt x="4983480" y="620268"/>
                  </a:lnTo>
                </a:path>
                <a:path w="4983480" h="775969">
                  <a:moveTo>
                    <a:pt x="0" y="464819"/>
                  </a:moveTo>
                  <a:lnTo>
                    <a:pt x="2318004" y="464819"/>
                  </a:lnTo>
                </a:path>
                <a:path w="4983480" h="775969">
                  <a:moveTo>
                    <a:pt x="2417064" y="464819"/>
                  </a:moveTo>
                  <a:lnTo>
                    <a:pt x="2816352" y="464819"/>
                  </a:lnTo>
                </a:path>
                <a:path w="4983480" h="775969">
                  <a:moveTo>
                    <a:pt x="2915412" y="464819"/>
                  </a:moveTo>
                  <a:lnTo>
                    <a:pt x="3064764" y="464819"/>
                  </a:lnTo>
                </a:path>
                <a:path w="4983480" h="775969">
                  <a:moveTo>
                    <a:pt x="3165348" y="464819"/>
                  </a:moveTo>
                  <a:lnTo>
                    <a:pt x="3314700" y="464819"/>
                  </a:lnTo>
                </a:path>
                <a:path w="4983480" h="775969">
                  <a:moveTo>
                    <a:pt x="3413760" y="464819"/>
                  </a:moveTo>
                  <a:lnTo>
                    <a:pt x="4983480" y="464819"/>
                  </a:lnTo>
                </a:path>
                <a:path w="4983480" h="775969">
                  <a:moveTo>
                    <a:pt x="0" y="310896"/>
                  </a:moveTo>
                  <a:lnTo>
                    <a:pt x="2318004" y="310896"/>
                  </a:lnTo>
                </a:path>
                <a:path w="4983480" h="775969">
                  <a:moveTo>
                    <a:pt x="2417064" y="310896"/>
                  </a:moveTo>
                  <a:lnTo>
                    <a:pt x="2816352" y="310896"/>
                  </a:lnTo>
                </a:path>
                <a:path w="4983480" h="775969">
                  <a:moveTo>
                    <a:pt x="2915412" y="310896"/>
                  </a:moveTo>
                  <a:lnTo>
                    <a:pt x="3314700" y="310896"/>
                  </a:lnTo>
                </a:path>
                <a:path w="4983480" h="775969">
                  <a:moveTo>
                    <a:pt x="3413760" y="310896"/>
                  </a:moveTo>
                  <a:lnTo>
                    <a:pt x="4983480" y="310896"/>
                  </a:lnTo>
                </a:path>
                <a:path w="4983480" h="775969">
                  <a:moveTo>
                    <a:pt x="0" y="155448"/>
                  </a:moveTo>
                  <a:lnTo>
                    <a:pt x="4983480" y="155448"/>
                  </a:lnTo>
                </a:path>
                <a:path w="4983480" h="775969">
                  <a:moveTo>
                    <a:pt x="0" y="0"/>
                  </a:moveTo>
                  <a:lnTo>
                    <a:pt x="4983480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6300" y="2578607"/>
              <a:ext cx="4834255" cy="603885"/>
            </a:xfrm>
            <a:custGeom>
              <a:avLst/>
              <a:gdLst/>
              <a:ahLst/>
              <a:cxnLst/>
              <a:rect l="l" t="t" r="r" b="b"/>
              <a:pathLst>
                <a:path w="4834255" h="603885">
                  <a:moveTo>
                    <a:pt x="100584" y="585216"/>
                  </a:moveTo>
                  <a:lnTo>
                    <a:pt x="0" y="585216"/>
                  </a:lnTo>
                  <a:lnTo>
                    <a:pt x="0" y="603504"/>
                  </a:lnTo>
                  <a:lnTo>
                    <a:pt x="100584" y="603504"/>
                  </a:lnTo>
                  <a:lnTo>
                    <a:pt x="100584" y="585216"/>
                  </a:lnTo>
                  <a:close/>
                </a:path>
                <a:path w="4834255" h="603885">
                  <a:moveTo>
                    <a:pt x="348996" y="539496"/>
                  </a:moveTo>
                  <a:lnTo>
                    <a:pt x="249936" y="539496"/>
                  </a:lnTo>
                  <a:lnTo>
                    <a:pt x="249936" y="603504"/>
                  </a:lnTo>
                  <a:lnTo>
                    <a:pt x="348996" y="603504"/>
                  </a:lnTo>
                  <a:lnTo>
                    <a:pt x="348996" y="539496"/>
                  </a:lnTo>
                  <a:close/>
                </a:path>
                <a:path w="4834255" h="603885">
                  <a:moveTo>
                    <a:pt x="598932" y="539496"/>
                  </a:moveTo>
                  <a:lnTo>
                    <a:pt x="498348" y="539496"/>
                  </a:lnTo>
                  <a:lnTo>
                    <a:pt x="498348" y="603504"/>
                  </a:lnTo>
                  <a:lnTo>
                    <a:pt x="598932" y="603504"/>
                  </a:lnTo>
                  <a:lnTo>
                    <a:pt x="598932" y="539496"/>
                  </a:lnTo>
                  <a:close/>
                </a:path>
                <a:path w="4834255" h="603885">
                  <a:moveTo>
                    <a:pt x="847344" y="521208"/>
                  </a:moveTo>
                  <a:lnTo>
                    <a:pt x="748284" y="521208"/>
                  </a:lnTo>
                  <a:lnTo>
                    <a:pt x="748284" y="603504"/>
                  </a:lnTo>
                  <a:lnTo>
                    <a:pt x="847344" y="603504"/>
                  </a:lnTo>
                  <a:lnTo>
                    <a:pt x="847344" y="521208"/>
                  </a:lnTo>
                  <a:close/>
                </a:path>
                <a:path w="4834255" h="603885">
                  <a:moveTo>
                    <a:pt x="1097280" y="449580"/>
                  </a:moveTo>
                  <a:lnTo>
                    <a:pt x="996696" y="449580"/>
                  </a:lnTo>
                  <a:lnTo>
                    <a:pt x="996696" y="603504"/>
                  </a:lnTo>
                  <a:lnTo>
                    <a:pt x="1097280" y="603504"/>
                  </a:lnTo>
                  <a:lnTo>
                    <a:pt x="1097280" y="449580"/>
                  </a:lnTo>
                  <a:close/>
                </a:path>
                <a:path w="4834255" h="603885">
                  <a:moveTo>
                    <a:pt x="1345692" y="344424"/>
                  </a:moveTo>
                  <a:lnTo>
                    <a:pt x="1246632" y="344424"/>
                  </a:lnTo>
                  <a:lnTo>
                    <a:pt x="1246632" y="603504"/>
                  </a:lnTo>
                  <a:lnTo>
                    <a:pt x="1345692" y="603504"/>
                  </a:lnTo>
                  <a:lnTo>
                    <a:pt x="1345692" y="344424"/>
                  </a:lnTo>
                  <a:close/>
                </a:path>
                <a:path w="4834255" h="603885">
                  <a:moveTo>
                    <a:pt x="1595628" y="326136"/>
                  </a:moveTo>
                  <a:lnTo>
                    <a:pt x="1495044" y="326136"/>
                  </a:lnTo>
                  <a:lnTo>
                    <a:pt x="1495044" y="603504"/>
                  </a:lnTo>
                  <a:lnTo>
                    <a:pt x="1595628" y="603504"/>
                  </a:lnTo>
                  <a:lnTo>
                    <a:pt x="1595628" y="326136"/>
                  </a:lnTo>
                  <a:close/>
                </a:path>
                <a:path w="4834255" h="603885">
                  <a:moveTo>
                    <a:pt x="1844040" y="224028"/>
                  </a:moveTo>
                  <a:lnTo>
                    <a:pt x="1744980" y="224028"/>
                  </a:lnTo>
                  <a:lnTo>
                    <a:pt x="1744980" y="603504"/>
                  </a:lnTo>
                  <a:lnTo>
                    <a:pt x="1844040" y="603504"/>
                  </a:lnTo>
                  <a:lnTo>
                    <a:pt x="1844040" y="224028"/>
                  </a:lnTo>
                  <a:close/>
                </a:path>
                <a:path w="4834255" h="603885">
                  <a:moveTo>
                    <a:pt x="2093976" y="216408"/>
                  </a:moveTo>
                  <a:lnTo>
                    <a:pt x="1993392" y="216408"/>
                  </a:lnTo>
                  <a:lnTo>
                    <a:pt x="1993392" y="603504"/>
                  </a:lnTo>
                  <a:lnTo>
                    <a:pt x="2093976" y="603504"/>
                  </a:lnTo>
                  <a:lnTo>
                    <a:pt x="2093976" y="216408"/>
                  </a:lnTo>
                  <a:close/>
                </a:path>
                <a:path w="4834255" h="603885">
                  <a:moveTo>
                    <a:pt x="2342388" y="27432"/>
                  </a:moveTo>
                  <a:lnTo>
                    <a:pt x="2243328" y="27432"/>
                  </a:lnTo>
                  <a:lnTo>
                    <a:pt x="2243328" y="603504"/>
                  </a:lnTo>
                  <a:lnTo>
                    <a:pt x="2342388" y="603504"/>
                  </a:lnTo>
                  <a:lnTo>
                    <a:pt x="2342388" y="27432"/>
                  </a:lnTo>
                  <a:close/>
                </a:path>
                <a:path w="4834255" h="603885">
                  <a:moveTo>
                    <a:pt x="2592324" y="239268"/>
                  </a:moveTo>
                  <a:lnTo>
                    <a:pt x="2491740" y="239268"/>
                  </a:lnTo>
                  <a:lnTo>
                    <a:pt x="2491740" y="603504"/>
                  </a:lnTo>
                  <a:lnTo>
                    <a:pt x="2592324" y="603504"/>
                  </a:lnTo>
                  <a:lnTo>
                    <a:pt x="2592324" y="239268"/>
                  </a:lnTo>
                  <a:close/>
                </a:path>
                <a:path w="4834255" h="603885">
                  <a:moveTo>
                    <a:pt x="2840736" y="85344"/>
                  </a:moveTo>
                  <a:lnTo>
                    <a:pt x="2741676" y="85344"/>
                  </a:lnTo>
                  <a:lnTo>
                    <a:pt x="2741676" y="603504"/>
                  </a:lnTo>
                  <a:lnTo>
                    <a:pt x="2840736" y="603504"/>
                  </a:lnTo>
                  <a:lnTo>
                    <a:pt x="2840736" y="85344"/>
                  </a:lnTo>
                  <a:close/>
                </a:path>
                <a:path w="4834255" h="603885">
                  <a:moveTo>
                    <a:pt x="3090672" y="147828"/>
                  </a:moveTo>
                  <a:lnTo>
                    <a:pt x="2990088" y="147828"/>
                  </a:lnTo>
                  <a:lnTo>
                    <a:pt x="2990088" y="603504"/>
                  </a:lnTo>
                  <a:lnTo>
                    <a:pt x="3090672" y="603504"/>
                  </a:lnTo>
                  <a:lnTo>
                    <a:pt x="3090672" y="147828"/>
                  </a:lnTo>
                  <a:close/>
                </a:path>
                <a:path w="4834255" h="603885">
                  <a:moveTo>
                    <a:pt x="3339084" y="0"/>
                  </a:moveTo>
                  <a:lnTo>
                    <a:pt x="3240024" y="0"/>
                  </a:lnTo>
                  <a:lnTo>
                    <a:pt x="3240024" y="603504"/>
                  </a:lnTo>
                  <a:lnTo>
                    <a:pt x="3339084" y="603504"/>
                  </a:lnTo>
                  <a:lnTo>
                    <a:pt x="3339084" y="0"/>
                  </a:lnTo>
                  <a:close/>
                </a:path>
                <a:path w="4834255" h="603885">
                  <a:moveTo>
                    <a:pt x="3589020" y="327660"/>
                  </a:moveTo>
                  <a:lnTo>
                    <a:pt x="3488436" y="327660"/>
                  </a:lnTo>
                  <a:lnTo>
                    <a:pt x="3488436" y="603504"/>
                  </a:lnTo>
                  <a:lnTo>
                    <a:pt x="3589020" y="603504"/>
                  </a:lnTo>
                  <a:lnTo>
                    <a:pt x="3589020" y="327660"/>
                  </a:lnTo>
                  <a:close/>
                </a:path>
                <a:path w="4834255" h="603885">
                  <a:moveTo>
                    <a:pt x="3837432" y="370332"/>
                  </a:moveTo>
                  <a:lnTo>
                    <a:pt x="3738372" y="370332"/>
                  </a:lnTo>
                  <a:lnTo>
                    <a:pt x="3738372" y="603504"/>
                  </a:lnTo>
                  <a:lnTo>
                    <a:pt x="3837432" y="603504"/>
                  </a:lnTo>
                  <a:lnTo>
                    <a:pt x="3837432" y="370332"/>
                  </a:lnTo>
                  <a:close/>
                </a:path>
                <a:path w="4834255" h="603885">
                  <a:moveTo>
                    <a:pt x="4087368" y="367284"/>
                  </a:moveTo>
                  <a:lnTo>
                    <a:pt x="3986784" y="367284"/>
                  </a:lnTo>
                  <a:lnTo>
                    <a:pt x="3986784" y="603504"/>
                  </a:lnTo>
                  <a:lnTo>
                    <a:pt x="4087368" y="603504"/>
                  </a:lnTo>
                  <a:lnTo>
                    <a:pt x="4087368" y="367284"/>
                  </a:lnTo>
                  <a:close/>
                </a:path>
                <a:path w="4834255" h="603885">
                  <a:moveTo>
                    <a:pt x="4335780" y="339852"/>
                  </a:moveTo>
                  <a:lnTo>
                    <a:pt x="4236720" y="339852"/>
                  </a:lnTo>
                  <a:lnTo>
                    <a:pt x="4236720" y="603504"/>
                  </a:lnTo>
                  <a:lnTo>
                    <a:pt x="4335780" y="603504"/>
                  </a:lnTo>
                  <a:lnTo>
                    <a:pt x="4335780" y="339852"/>
                  </a:lnTo>
                  <a:close/>
                </a:path>
                <a:path w="4834255" h="603885">
                  <a:moveTo>
                    <a:pt x="4585716" y="489204"/>
                  </a:moveTo>
                  <a:lnTo>
                    <a:pt x="4485132" y="489204"/>
                  </a:lnTo>
                  <a:lnTo>
                    <a:pt x="4485132" y="603504"/>
                  </a:lnTo>
                  <a:lnTo>
                    <a:pt x="4585716" y="603504"/>
                  </a:lnTo>
                  <a:lnTo>
                    <a:pt x="4585716" y="489204"/>
                  </a:lnTo>
                  <a:close/>
                </a:path>
                <a:path w="4834255" h="603885">
                  <a:moveTo>
                    <a:pt x="4834128" y="530352"/>
                  </a:moveTo>
                  <a:lnTo>
                    <a:pt x="4735068" y="530352"/>
                  </a:lnTo>
                  <a:lnTo>
                    <a:pt x="4735068" y="603504"/>
                  </a:lnTo>
                  <a:lnTo>
                    <a:pt x="4834128" y="603504"/>
                  </a:lnTo>
                  <a:lnTo>
                    <a:pt x="4834128" y="530352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76300" y="2278379"/>
              <a:ext cx="4834255" cy="885825"/>
            </a:xfrm>
            <a:custGeom>
              <a:avLst/>
              <a:gdLst/>
              <a:ahLst/>
              <a:cxnLst/>
              <a:rect l="l" t="t" r="r" b="b"/>
              <a:pathLst>
                <a:path w="4834255" h="885825">
                  <a:moveTo>
                    <a:pt x="100584" y="879348"/>
                  </a:moveTo>
                  <a:lnTo>
                    <a:pt x="0" y="879348"/>
                  </a:lnTo>
                  <a:lnTo>
                    <a:pt x="0" y="885444"/>
                  </a:lnTo>
                  <a:lnTo>
                    <a:pt x="100584" y="885444"/>
                  </a:lnTo>
                  <a:lnTo>
                    <a:pt x="100584" y="879348"/>
                  </a:lnTo>
                  <a:close/>
                </a:path>
                <a:path w="4834255" h="885825">
                  <a:moveTo>
                    <a:pt x="348996" y="824484"/>
                  </a:moveTo>
                  <a:lnTo>
                    <a:pt x="249936" y="824484"/>
                  </a:lnTo>
                  <a:lnTo>
                    <a:pt x="249936" y="839724"/>
                  </a:lnTo>
                  <a:lnTo>
                    <a:pt x="348996" y="839724"/>
                  </a:lnTo>
                  <a:lnTo>
                    <a:pt x="348996" y="824484"/>
                  </a:lnTo>
                  <a:close/>
                </a:path>
                <a:path w="4834255" h="885825">
                  <a:moveTo>
                    <a:pt x="598932" y="818388"/>
                  </a:moveTo>
                  <a:lnTo>
                    <a:pt x="498348" y="818388"/>
                  </a:lnTo>
                  <a:lnTo>
                    <a:pt x="498348" y="839724"/>
                  </a:lnTo>
                  <a:lnTo>
                    <a:pt x="598932" y="839724"/>
                  </a:lnTo>
                  <a:lnTo>
                    <a:pt x="598932" y="818388"/>
                  </a:lnTo>
                  <a:close/>
                </a:path>
                <a:path w="4834255" h="885825">
                  <a:moveTo>
                    <a:pt x="847344" y="783336"/>
                  </a:moveTo>
                  <a:lnTo>
                    <a:pt x="748284" y="783336"/>
                  </a:lnTo>
                  <a:lnTo>
                    <a:pt x="748284" y="821436"/>
                  </a:lnTo>
                  <a:lnTo>
                    <a:pt x="847344" y="821436"/>
                  </a:lnTo>
                  <a:lnTo>
                    <a:pt x="847344" y="783336"/>
                  </a:lnTo>
                  <a:close/>
                </a:path>
                <a:path w="4834255" h="885825">
                  <a:moveTo>
                    <a:pt x="1097280" y="681228"/>
                  </a:moveTo>
                  <a:lnTo>
                    <a:pt x="996696" y="681228"/>
                  </a:lnTo>
                  <a:lnTo>
                    <a:pt x="996696" y="749808"/>
                  </a:lnTo>
                  <a:lnTo>
                    <a:pt x="1097280" y="749808"/>
                  </a:lnTo>
                  <a:lnTo>
                    <a:pt x="1097280" y="681228"/>
                  </a:lnTo>
                  <a:close/>
                </a:path>
                <a:path w="4834255" h="885825">
                  <a:moveTo>
                    <a:pt x="1345692" y="534924"/>
                  </a:moveTo>
                  <a:lnTo>
                    <a:pt x="1246632" y="534924"/>
                  </a:lnTo>
                  <a:lnTo>
                    <a:pt x="1246632" y="644652"/>
                  </a:lnTo>
                  <a:lnTo>
                    <a:pt x="1345692" y="644652"/>
                  </a:lnTo>
                  <a:lnTo>
                    <a:pt x="1345692" y="534924"/>
                  </a:lnTo>
                  <a:close/>
                </a:path>
                <a:path w="4834255" h="885825">
                  <a:moveTo>
                    <a:pt x="1595628" y="536448"/>
                  </a:moveTo>
                  <a:lnTo>
                    <a:pt x="1495044" y="536448"/>
                  </a:lnTo>
                  <a:lnTo>
                    <a:pt x="1495044" y="626364"/>
                  </a:lnTo>
                  <a:lnTo>
                    <a:pt x="1595628" y="626364"/>
                  </a:lnTo>
                  <a:lnTo>
                    <a:pt x="1595628" y="536448"/>
                  </a:lnTo>
                  <a:close/>
                </a:path>
                <a:path w="4834255" h="885825">
                  <a:moveTo>
                    <a:pt x="1844040" y="309372"/>
                  </a:moveTo>
                  <a:lnTo>
                    <a:pt x="1744980" y="309372"/>
                  </a:lnTo>
                  <a:lnTo>
                    <a:pt x="1744980" y="524256"/>
                  </a:lnTo>
                  <a:lnTo>
                    <a:pt x="1844040" y="524256"/>
                  </a:lnTo>
                  <a:lnTo>
                    <a:pt x="1844040" y="309372"/>
                  </a:lnTo>
                  <a:close/>
                </a:path>
                <a:path w="4834255" h="885825">
                  <a:moveTo>
                    <a:pt x="2093976" y="298704"/>
                  </a:moveTo>
                  <a:lnTo>
                    <a:pt x="1993392" y="298704"/>
                  </a:lnTo>
                  <a:lnTo>
                    <a:pt x="1993392" y="516636"/>
                  </a:lnTo>
                  <a:lnTo>
                    <a:pt x="2093976" y="516636"/>
                  </a:lnTo>
                  <a:lnTo>
                    <a:pt x="2093976" y="298704"/>
                  </a:lnTo>
                  <a:close/>
                </a:path>
                <a:path w="4834255" h="885825">
                  <a:moveTo>
                    <a:pt x="2342388" y="42672"/>
                  </a:moveTo>
                  <a:lnTo>
                    <a:pt x="2243328" y="42672"/>
                  </a:lnTo>
                  <a:lnTo>
                    <a:pt x="2243328" y="327660"/>
                  </a:lnTo>
                  <a:lnTo>
                    <a:pt x="2342388" y="327660"/>
                  </a:lnTo>
                  <a:lnTo>
                    <a:pt x="2342388" y="42672"/>
                  </a:lnTo>
                  <a:close/>
                </a:path>
                <a:path w="4834255" h="885825">
                  <a:moveTo>
                    <a:pt x="2592324" y="345948"/>
                  </a:moveTo>
                  <a:lnTo>
                    <a:pt x="2491740" y="345948"/>
                  </a:lnTo>
                  <a:lnTo>
                    <a:pt x="2491740" y="539496"/>
                  </a:lnTo>
                  <a:lnTo>
                    <a:pt x="2592324" y="539496"/>
                  </a:lnTo>
                  <a:lnTo>
                    <a:pt x="2592324" y="345948"/>
                  </a:lnTo>
                  <a:close/>
                </a:path>
                <a:path w="4834255" h="885825">
                  <a:moveTo>
                    <a:pt x="2840736" y="67056"/>
                  </a:moveTo>
                  <a:lnTo>
                    <a:pt x="2741676" y="67056"/>
                  </a:lnTo>
                  <a:lnTo>
                    <a:pt x="2741676" y="385572"/>
                  </a:lnTo>
                  <a:lnTo>
                    <a:pt x="2840736" y="385572"/>
                  </a:lnTo>
                  <a:lnTo>
                    <a:pt x="2840736" y="67056"/>
                  </a:lnTo>
                  <a:close/>
                </a:path>
                <a:path w="4834255" h="885825">
                  <a:moveTo>
                    <a:pt x="3090672" y="246888"/>
                  </a:moveTo>
                  <a:lnTo>
                    <a:pt x="2990088" y="246888"/>
                  </a:lnTo>
                  <a:lnTo>
                    <a:pt x="2990088" y="448056"/>
                  </a:lnTo>
                  <a:lnTo>
                    <a:pt x="3090672" y="448056"/>
                  </a:lnTo>
                  <a:lnTo>
                    <a:pt x="3090672" y="246888"/>
                  </a:lnTo>
                  <a:close/>
                </a:path>
                <a:path w="4834255" h="885825">
                  <a:moveTo>
                    <a:pt x="3339084" y="0"/>
                  </a:moveTo>
                  <a:lnTo>
                    <a:pt x="3240024" y="0"/>
                  </a:lnTo>
                  <a:lnTo>
                    <a:pt x="3240024" y="300228"/>
                  </a:lnTo>
                  <a:lnTo>
                    <a:pt x="3339084" y="300228"/>
                  </a:lnTo>
                  <a:lnTo>
                    <a:pt x="3339084" y="0"/>
                  </a:lnTo>
                  <a:close/>
                </a:path>
                <a:path w="4834255" h="885825">
                  <a:moveTo>
                    <a:pt x="3589020" y="467868"/>
                  </a:moveTo>
                  <a:lnTo>
                    <a:pt x="3488436" y="467868"/>
                  </a:lnTo>
                  <a:lnTo>
                    <a:pt x="3488436" y="627888"/>
                  </a:lnTo>
                  <a:lnTo>
                    <a:pt x="3589020" y="627888"/>
                  </a:lnTo>
                  <a:lnTo>
                    <a:pt x="3589020" y="467868"/>
                  </a:lnTo>
                  <a:close/>
                </a:path>
                <a:path w="4834255" h="885825">
                  <a:moveTo>
                    <a:pt x="3837432" y="548640"/>
                  </a:moveTo>
                  <a:lnTo>
                    <a:pt x="3738372" y="548640"/>
                  </a:lnTo>
                  <a:lnTo>
                    <a:pt x="3738372" y="670560"/>
                  </a:lnTo>
                  <a:lnTo>
                    <a:pt x="3837432" y="670560"/>
                  </a:lnTo>
                  <a:lnTo>
                    <a:pt x="3837432" y="548640"/>
                  </a:lnTo>
                  <a:close/>
                </a:path>
                <a:path w="4834255" h="885825">
                  <a:moveTo>
                    <a:pt x="4087368" y="582168"/>
                  </a:moveTo>
                  <a:lnTo>
                    <a:pt x="3986784" y="582168"/>
                  </a:lnTo>
                  <a:lnTo>
                    <a:pt x="3986784" y="667512"/>
                  </a:lnTo>
                  <a:lnTo>
                    <a:pt x="4087368" y="667512"/>
                  </a:lnTo>
                  <a:lnTo>
                    <a:pt x="4087368" y="582168"/>
                  </a:lnTo>
                  <a:close/>
                </a:path>
                <a:path w="4834255" h="885825">
                  <a:moveTo>
                    <a:pt x="4335780" y="550164"/>
                  </a:moveTo>
                  <a:lnTo>
                    <a:pt x="4236720" y="550164"/>
                  </a:lnTo>
                  <a:lnTo>
                    <a:pt x="4236720" y="640080"/>
                  </a:lnTo>
                  <a:lnTo>
                    <a:pt x="4335780" y="640080"/>
                  </a:lnTo>
                  <a:lnTo>
                    <a:pt x="4335780" y="550164"/>
                  </a:lnTo>
                  <a:close/>
                </a:path>
                <a:path w="4834255" h="885825">
                  <a:moveTo>
                    <a:pt x="4585716" y="737616"/>
                  </a:moveTo>
                  <a:lnTo>
                    <a:pt x="4485132" y="737616"/>
                  </a:lnTo>
                  <a:lnTo>
                    <a:pt x="4485132" y="789432"/>
                  </a:lnTo>
                  <a:lnTo>
                    <a:pt x="4585716" y="789432"/>
                  </a:lnTo>
                  <a:lnTo>
                    <a:pt x="4585716" y="737616"/>
                  </a:lnTo>
                  <a:close/>
                </a:path>
                <a:path w="4834255" h="885825">
                  <a:moveTo>
                    <a:pt x="4834128" y="807720"/>
                  </a:moveTo>
                  <a:lnTo>
                    <a:pt x="4735068" y="807720"/>
                  </a:lnTo>
                  <a:lnTo>
                    <a:pt x="4735068" y="830580"/>
                  </a:lnTo>
                  <a:lnTo>
                    <a:pt x="4834128" y="830580"/>
                  </a:lnTo>
                  <a:lnTo>
                    <a:pt x="4834128" y="80772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76300" y="2238755"/>
              <a:ext cx="4834255" cy="919480"/>
            </a:xfrm>
            <a:custGeom>
              <a:avLst/>
              <a:gdLst/>
              <a:ahLst/>
              <a:cxnLst/>
              <a:rect l="l" t="t" r="r" b="b"/>
              <a:pathLst>
                <a:path w="4834255" h="919480">
                  <a:moveTo>
                    <a:pt x="100584" y="917448"/>
                  </a:moveTo>
                  <a:lnTo>
                    <a:pt x="0" y="917448"/>
                  </a:lnTo>
                  <a:lnTo>
                    <a:pt x="0" y="918972"/>
                  </a:lnTo>
                  <a:lnTo>
                    <a:pt x="100584" y="918972"/>
                  </a:lnTo>
                  <a:lnTo>
                    <a:pt x="100584" y="917448"/>
                  </a:lnTo>
                  <a:close/>
                </a:path>
                <a:path w="4834255" h="919480">
                  <a:moveTo>
                    <a:pt x="348996" y="862584"/>
                  </a:moveTo>
                  <a:lnTo>
                    <a:pt x="249936" y="862584"/>
                  </a:lnTo>
                  <a:lnTo>
                    <a:pt x="249936" y="864108"/>
                  </a:lnTo>
                  <a:lnTo>
                    <a:pt x="348996" y="864108"/>
                  </a:lnTo>
                  <a:lnTo>
                    <a:pt x="348996" y="862584"/>
                  </a:lnTo>
                  <a:close/>
                </a:path>
                <a:path w="4834255" h="919480">
                  <a:moveTo>
                    <a:pt x="598932" y="856488"/>
                  </a:moveTo>
                  <a:lnTo>
                    <a:pt x="498348" y="856488"/>
                  </a:lnTo>
                  <a:lnTo>
                    <a:pt x="498348" y="858012"/>
                  </a:lnTo>
                  <a:lnTo>
                    <a:pt x="598932" y="858012"/>
                  </a:lnTo>
                  <a:lnTo>
                    <a:pt x="598932" y="856488"/>
                  </a:lnTo>
                  <a:close/>
                </a:path>
                <a:path w="4834255" h="919480">
                  <a:moveTo>
                    <a:pt x="847344" y="821436"/>
                  </a:moveTo>
                  <a:lnTo>
                    <a:pt x="748284" y="821436"/>
                  </a:lnTo>
                  <a:lnTo>
                    <a:pt x="748284" y="822960"/>
                  </a:lnTo>
                  <a:lnTo>
                    <a:pt x="847344" y="822960"/>
                  </a:lnTo>
                  <a:lnTo>
                    <a:pt x="847344" y="821436"/>
                  </a:lnTo>
                  <a:close/>
                </a:path>
                <a:path w="4834255" h="919480">
                  <a:moveTo>
                    <a:pt x="1097280" y="719328"/>
                  </a:moveTo>
                  <a:lnTo>
                    <a:pt x="996696" y="719328"/>
                  </a:lnTo>
                  <a:lnTo>
                    <a:pt x="996696" y="720852"/>
                  </a:lnTo>
                  <a:lnTo>
                    <a:pt x="1097280" y="720852"/>
                  </a:lnTo>
                  <a:lnTo>
                    <a:pt x="1097280" y="719328"/>
                  </a:lnTo>
                  <a:close/>
                </a:path>
                <a:path w="4834255" h="919480">
                  <a:moveTo>
                    <a:pt x="1345692" y="573024"/>
                  </a:moveTo>
                  <a:lnTo>
                    <a:pt x="1246632" y="573024"/>
                  </a:lnTo>
                  <a:lnTo>
                    <a:pt x="1246632" y="574548"/>
                  </a:lnTo>
                  <a:lnTo>
                    <a:pt x="1345692" y="574548"/>
                  </a:lnTo>
                  <a:lnTo>
                    <a:pt x="1345692" y="573024"/>
                  </a:lnTo>
                  <a:close/>
                </a:path>
                <a:path w="4834255" h="919480">
                  <a:moveTo>
                    <a:pt x="1595628" y="574548"/>
                  </a:moveTo>
                  <a:lnTo>
                    <a:pt x="1495044" y="574548"/>
                  </a:lnTo>
                  <a:lnTo>
                    <a:pt x="1495044" y="576072"/>
                  </a:lnTo>
                  <a:lnTo>
                    <a:pt x="1595628" y="576072"/>
                  </a:lnTo>
                  <a:lnTo>
                    <a:pt x="1595628" y="574548"/>
                  </a:lnTo>
                  <a:close/>
                </a:path>
                <a:path w="4834255" h="919480">
                  <a:moveTo>
                    <a:pt x="1844040" y="341376"/>
                  </a:moveTo>
                  <a:lnTo>
                    <a:pt x="1744980" y="341376"/>
                  </a:lnTo>
                  <a:lnTo>
                    <a:pt x="1744980" y="348996"/>
                  </a:lnTo>
                  <a:lnTo>
                    <a:pt x="1844040" y="348996"/>
                  </a:lnTo>
                  <a:lnTo>
                    <a:pt x="1844040" y="341376"/>
                  </a:lnTo>
                  <a:close/>
                </a:path>
                <a:path w="4834255" h="919480">
                  <a:moveTo>
                    <a:pt x="2093976" y="313944"/>
                  </a:moveTo>
                  <a:lnTo>
                    <a:pt x="1993392" y="313944"/>
                  </a:lnTo>
                  <a:lnTo>
                    <a:pt x="1993392" y="338328"/>
                  </a:lnTo>
                  <a:lnTo>
                    <a:pt x="2093976" y="338328"/>
                  </a:lnTo>
                  <a:lnTo>
                    <a:pt x="2093976" y="313944"/>
                  </a:lnTo>
                  <a:close/>
                </a:path>
                <a:path w="4834255" h="919480">
                  <a:moveTo>
                    <a:pt x="2342388" y="67056"/>
                  </a:moveTo>
                  <a:lnTo>
                    <a:pt x="2243328" y="67056"/>
                  </a:lnTo>
                  <a:lnTo>
                    <a:pt x="2243328" y="82296"/>
                  </a:lnTo>
                  <a:lnTo>
                    <a:pt x="2342388" y="82296"/>
                  </a:lnTo>
                  <a:lnTo>
                    <a:pt x="2342388" y="67056"/>
                  </a:lnTo>
                  <a:close/>
                </a:path>
                <a:path w="4834255" h="919480">
                  <a:moveTo>
                    <a:pt x="2592324" y="370332"/>
                  </a:moveTo>
                  <a:lnTo>
                    <a:pt x="2491740" y="370332"/>
                  </a:lnTo>
                  <a:lnTo>
                    <a:pt x="2491740" y="385572"/>
                  </a:lnTo>
                  <a:lnTo>
                    <a:pt x="2592324" y="385572"/>
                  </a:lnTo>
                  <a:lnTo>
                    <a:pt x="2592324" y="370332"/>
                  </a:lnTo>
                  <a:close/>
                </a:path>
                <a:path w="4834255" h="919480">
                  <a:moveTo>
                    <a:pt x="2840736" y="83820"/>
                  </a:moveTo>
                  <a:lnTo>
                    <a:pt x="2741676" y="83820"/>
                  </a:lnTo>
                  <a:lnTo>
                    <a:pt x="2741676" y="106680"/>
                  </a:lnTo>
                  <a:lnTo>
                    <a:pt x="2840736" y="106680"/>
                  </a:lnTo>
                  <a:lnTo>
                    <a:pt x="2840736" y="83820"/>
                  </a:lnTo>
                  <a:close/>
                </a:path>
                <a:path w="4834255" h="919480">
                  <a:moveTo>
                    <a:pt x="3090672" y="268224"/>
                  </a:moveTo>
                  <a:lnTo>
                    <a:pt x="2990088" y="268224"/>
                  </a:lnTo>
                  <a:lnTo>
                    <a:pt x="2990088" y="286512"/>
                  </a:lnTo>
                  <a:lnTo>
                    <a:pt x="3090672" y="286512"/>
                  </a:lnTo>
                  <a:lnTo>
                    <a:pt x="3090672" y="268224"/>
                  </a:lnTo>
                  <a:close/>
                </a:path>
                <a:path w="4834255" h="919480">
                  <a:moveTo>
                    <a:pt x="3339084" y="0"/>
                  </a:moveTo>
                  <a:lnTo>
                    <a:pt x="3240024" y="0"/>
                  </a:lnTo>
                  <a:lnTo>
                    <a:pt x="3240024" y="39624"/>
                  </a:lnTo>
                  <a:lnTo>
                    <a:pt x="3339084" y="39624"/>
                  </a:lnTo>
                  <a:lnTo>
                    <a:pt x="3339084" y="0"/>
                  </a:lnTo>
                  <a:close/>
                </a:path>
                <a:path w="4834255" h="919480">
                  <a:moveTo>
                    <a:pt x="3589020" y="480060"/>
                  </a:moveTo>
                  <a:lnTo>
                    <a:pt x="3488436" y="480060"/>
                  </a:lnTo>
                  <a:lnTo>
                    <a:pt x="3488436" y="507492"/>
                  </a:lnTo>
                  <a:lnTo>
                    <a:pt x="3589020" y="507492"/>
                  </a:lnTo>
                  <a:lnTo>
                    <a:pt x="3589020" y="480060"/>
                  </a:lnTo>
                  <a:close/>
                </a:path>
                <a:path w="4834255" h="919480">
                  <a:moveTo>
                    <a:pt x="3837432" y="550164"/>
                  </a:moveTo>
                  <a:lnTo>
                    <a:pt x="3738372" y="550164"/>
                  </a:lnTo>
                  <a:lnTo>
                    <a:pt x="3738372" y="588264"/>
                  </a:lnTo>
                  <a:lnTo>
                    <a:pt x="3837432" y="588264"/>
                  </a:lnTo>
                  <a:lnTo>
                    <a:pt x="3837432" y="550164"/>
                  </a:lnTo>
                  <a:close/>
                </a:path>
                <a:path w="4834255" h="919480">
                  <a:moveTo>
                    <a:pt x="4087368" y="601980"/>
                  </a:moveTo>
                  <a:lnTo>
                    <a:pt x="3986784" y="601980"/>
                  </a:lnTo>
                  <a:lnTo>
                    <a:pt x="3986784" y="621792"/>
                  </a:lnTo>
                  <a:lnTo>
                    <a:pt x="4087368" y="621792"/>
                  </a:lnTo>
                  <a:lnTo>
                    <a:pt x="4087368" y="601980"/>
                  </a:lnTo>
                  <a:close/>
                </a:path>
                <a:path w="4834255" h="919480">
                  <a:moveTo>
                    <a:pt x="4335780" y="571500"/>
                  </a:moveTo>
                  <a:lnTo>
                    <a:pt x="4236720" y="571500"/>
                  </a:lnTo>
                  <a:lnTo>
                    <a:pt x="4236720" y="589788"/>
                  </a:lnTo>
                  <a:lnTo>
                    <a:pt x="4335780" y="589788"/>
                  </a:lnTo>
                  <a:lnTo>
                    <a:pt x="4335780" y="571500"/>
                  </a:lnTo>
                  <a:close/>
                </a:path>
                <a:path w="4834255" h="919480">
                  <a:moveTo>
                    <a:pt x="4585716" y="768096"/>
                  </a:moveTo>
                  <a:lnTo>
                    <a:pt x="4485132" y="768096"/>
                  </a:lnTo>
                  <a:lnTo>
                    <a:pt x="4485132" y="777240"/>
                  </a:lnTo>
                  <a:lnTo>
                    <a:pt x="4585716" y="777240"/>
                  </a:lnTo>
                  <a:lnTo>
                    <a:pt x="4585716" y="768096"/>
                  </a:lnTo>
                  <a:close/>
                </a:path>
                <a:path w="4834255" h="919480">
                  <a:moveTo>
                    <a:pt x="4834128" y="844296"/>
                  </a:moveTo>
                  <a:lnTo>
                    <a:pt x="4735068" y="844296"/>
                  </a:lnTo>
                  <a:lnTo>
                    <a:pt x="4735068" y="847344"/>
                  </a:lnTo>
                  <a:lnTo>
                    <a:pt x="4834128" y="847344"/>
                  </a:lnTo>
                  <a:lnTo>
                    <a:pt x="4834128" y="844296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6300" y="2235707"/>
              <a:ext cx="4834255" cy="922019"/>
            </a:xfrm>
            <a:custGeom>
              <a:avLst/>
              <a:gdLst/>
              <a:ahLst/>
              <a:cxnLst/>
              <a:rect l="l" t="t" r="r" b="b"/>
              <a:pathLst>
                <a:path w="4834255" h="922019">
                  <a:moveTo>
                    <a:pt x="100584" y="920496"/>
                  </a:moveTo>
                  <a:lnTo>
                    <a:pt x="0" y="920496"/>
                  </a:lnTo>
                  <a:lnTo>
                    <a:pt x="0" y="922020"/>
                  </a:lnTo>
                  <a:lnTo>
                    <a:pt x="100584" y="922020"/>
                  </a:lnTo>
                  <a:lnTo>
                    <a:pt x="100584" y="920496"/>
                  </a:lnTo>
                  <a:close/>
                </a:path>
                <a:path w="4834255" h="922019">
                  <a:moveTo>
                    <a:pt x="348996" y="865632"/>
                  </a:moveTo>
                  <a:lnTo>
                    <a:pt x="249936" y="865632"/>
                  </a:lnTo>
                  <a:lnTo>
                    <a:pt x="249936" y="867156"/>
                  </a:lnTo>
                  <a:lnTo>
                    <a:pt x="348996" y="867156"/>
                  </a:lnTo>
                  <a:lnTo>
                    <a:pt x="348996" y="865632"/>
                  </a:lnTo>
                  <a:close/>
                </a:path>
                <a:path w="4834255" h="922019">
                  <a:moveTo>
                    <a:pt x="598932" y="859536"/>
                  </a:moveTo>
                  <a:lnTo>
                    <a:pt x="498348" y="859536"/>
                  </a:lnTo>
                  <a:lnTo>
                    <a:pt x="498348" y="861060"/>
                  </a:lnTo>
                  <a:lnTo>
                    <a:pt x="598932" y="861060"/>
                  </a:lnTo>
                  <a:lnTo>
                    <a:pt x="598932" y="859536"/>
                  </a:lnTo>
                  <a:close/>
                </a:path>
                <a:path w="4834255" h="922019">
                  <a:moveTo>
                    <a:pt x="847344" y="824484"/>
                  </a:moveTo>
                  <a:lnTo>
                    <a:pt x="748284" y="824484"/>
                  </a:lnTo>
                  <a:lnTo>
                    <a:pt x="748284" y="826008"/>
                  </a:lnTo>
                  <a:lnTo>
                    <a:pt x="847344" y="826008"/>
                  </a:lnTo>
                  <a:lnTo>
                    <a:pt x="847344" y="824484"/>
                  </a:lnTo>
                  <a:close/>
                </a:path>
                <a:path w="4834255" h="922019">
                  <a:moveTo>
                    <a:pt x="1097280" y="720852"/>
                  </a:moveTo>
                  <a:lnTo>
                    <a:pt x="996696" y="720852"/>
                  </a:lnTo>
                  <a:lnTo>
                    <a:pt x="996696" y="722376"/>
                  </a:lnTo>
                  <a:lnTo>
                    <a:pt x="1097280" y="722376"/>
                  </a:lnTo>
                  <a:lnTo>
                    <a:pt x="1097280" y="720852"/>
                  </a:lnTo>
                  <a:close/>
                </a:path>
                <a:path w="4834255" h="922019">
                  <a:moveTo>
                    <a:pt x="1345692" y="573024"/>
                  </a:moveTo>
                  <a:lnTo>
                    <a:pt x="1246632" y="573024"/>
                  </a:lnTo>
                  <a:lnTo>
                    <a:pt x="1246632" y="576072"/>
                  </a:lnTo>
                  <a:lnTo>
                    <a:pt x="1345692" y="576072"/>
                  </a:lnTo>
                  <a:lnTo>
                    <a:pt x="1345692" y="573024"/>
                  </a:lnTo>
                  <a:close/>
                </a:path>
                <a:path w="4834255" h="922019">
                  <a:moveTo>
                    <a:pt x="1595628" y="574548"/>
                  </a:moveTo>
                  <a:lnTo>
                    <a:pt x="1495044" y="574548"/>
                  </a:lnTo>
                  <a:lnTo>
                    <a:pt x="1495044" y="577596"/>
                  </a:lnTo>
                  <a:lnTo>
                    <a:pt x="1595628" y="577596"/>
                  </a:lnTo>
                  <a:lnTo>
                    <a:pt x="1595628" y="574548"/>
                  </a:lnTo>
                  <a:close/>
                </a:path>
                <a:path w="4834255" h="922019">
                  <a:moveTo>
                    <a:pt x="1844040" y="341376"/>
                  </a:moveTo>
                  <a:lnTo>
                    <a:pt x="1744980" y="341376"/>
                  </a:lnTo>
                  <a:lnTo>
                    <a:pt x="1744980" y="344424"/>
                  </a:lnTo>
                  <a:lnTo>
                    <a:pt x="1844040" y="344424"/>
                  </a:lnTo>
                  <a:lnTo>
                    <a:pt x="1844040" y="341376"/>
                  </a:lnTo>
                  <a:close/>
                </a:path>
                <a:path w="4834255" h="922019">
                  <a:moveTo>
                    <a:pt x="2093976" y="313944"/>
                  </a:moveTo>
                  <a:lnTo>
                    <a:pt x="1993392" y="313944"/>
                  </a:lnTo>
                  <a:lnTo>
                    <a:pt x="1993392" y="316992"/>
                  </a:lnTo>
                  <a:lnTo>
                    <a:pt x="2093976" y="316992"/>
                  </a:lnTo>
                  <a:lnTo>
                    <a:pt x="2093976" y="313944"/>
                  </a:lnTo>
                  <a:close/>
                </a:path>
                <a:path w="4834255" h="922019">
                  <a:moveTo>
                    <a:pt x="2342388" y="65532"/>
                  </a:moveTo>
                  <a:lnTo>
                    <a:pt x="2243328" y="65532"/>
                  </a:lnTo>
                  <a:lnTo>
                    <a:pt x="2243328" y="70104"/>
                  </a:lnTo>
                  <a:lnTo>
                    <a:pt x="2342388" y="70104"/>
                  </a:lnTo>
                  <a:lnTo>
                    <a:pt x="2342388" y="65532"/>
                  </a:lnTo>
                  <a:close/>
                </a:path>
                <a:path w="4834255" h="922019">
                  <a:moveTo>
                    <a:pt x="2592324" y="370332"/>
                  </a:moveTo>
                  <a:lnTo>
                    <a:pt x="2491740" y="370332"/>
                  </a:lnTo>
                  <a:lnTo>
                    <a:pt x="2491740" y="373380"/>
                  </a:lnTo>
                  <a:lnTo>
                    <a:pt x="2592324" y="373380"/>
                  </a:lnTo>
                  <a:lnTo>
                    <a:pt x="2592324" y="370332"/>
                  </a:lnTo>
                  <a:close/>
                </a:path>
                <a:path w="4834255" h="922019">
                  <a:moveTo>
                    <a:pt x="2840736" y="83820"/>
                  </a:moveTo>
                  <a:lnTo>
                    <a:pt x="2741676" y="83820"/>
                  </a:lnTo>
                  <a:lnTo>
                    <a:pt x="2741676" y="86868"/>
                  </a:lnTo>
                  <a:lnTo>
                    <a:pt x="2840736" y="86868"/>
                  </a:lnTo>
                  <a:lnTo>
                    <a:pt x="2840736" y="83820"/>
                  </a:lnTo>
                  <a:close/>
                </a:path>
                <a:path w="4834255" h="922019">
                  <a:moveTo>
                    <a:pt x="3090672" y="268224"/>
                  </a:moveTo>
                  <a:lnTo>
                    <a:pt x="2990088" y="268224"/>
                  </a:lnTo>
                  <a:lnTo>
                    <a:pt x="2990088" y="271272"/>
                  </a:lnTo>
                  <a:lnTo>
                    <a:pt x="3090672" y="271272"/>
                  </a:lnTo>
                  <a:lnTo>
                    <a:pt x="3090672" y="268224"/>
                  </a:lnTo>
                  <a:close/>
                </a:path>
                <a:path w="4834255" h="922019">
                  <a:moveTo>
                    <a:pt x="3339084" y="0"/>
                  </a:moveTo>
                  <a:lnTo>
                    <a:pt x="3240024" y="0"/>
                  </a:lnTo>
                  <a:lnTo>
                    <a:pt x="3240024" y="3048"/>
                  </a:lnTo>
                  <a:lnTo>
                    <a:pt x="3339084" y="3048"/>
                  </a:lnTo>
                  <a:lnTo>
                    <a:pt x="3339084" y="0"/>
                  </a:lnTo>
                  <a:close/>
                </a:path>
                <a:path w="4834255" h="922019">
                  <a:moveTo>
                    <a:pt x="3589020" y="481584"/>
                  </a:moveTo>
                  <a:lnTo>
                    <a:pt x="3488436" y="481584"/>
                  </a:lnTo>
                  <a:lnTo>
                    <a:pt x="3488436" y="483108"/>
                  </a:lnTo>
                  <a:lnTo>
                    <a:pt x="3589020" y="483108"/>
                  </a:lnTo>
                  <a:lnTo>
                    <a:pt x="3589020" y="481584"/>
                  </a:lnTo>
                  <a:close/>
                </a:path>
                <a:path w="4834255" h="922019">
                  <a:moveTo>
                    <a:pt x="3837432" y="551688"/>
                  </a:moveTo>
                  <a:lnTo>
                    <a:pt x="3738372" y="551688"/>
                  </a:lnTo>
                  <a:lnTo>
                    <a:pt x="3738372" y="553212"/>
                  </a:lnTo>
                  <a:lnTo>
                    <a:pt x="3837432" y="553212"/>
                  </a:lnTo>
                  <a:lnTo>
                    <a:pt x="3837432" y="551688"/>
                  </a:lnTo>
                  <a:close/>
                </a:path>
                <a:path w="4834255" h="922019">
                  <a:moveTo>
                    <a:pt x="4087368" y="603504"/>
                  </a:moveTo>
                  <a:lnTo>
                    <a:pt x="3986784" y="603504"/>
                  </a:lnTo>
                  <a:lnTo>
                    <a:pt x="3986784" y="605028"/>
                  </a:lnTo>
                  <a:lnTo>
                    <a:pt x="4087368" y="605028"/>
                  </a:lnTo>
                  <a:lnTo>
                    <a:pt x="4087368" y="603504"/>
                  </a:lnTo>
                  <a:close/>
                </a:path>
                <a:path w="4834255" h="922019">
                  <a:moveTo>
                    <a:pt x="4335780" y="573024"/>
                  </a:moveTo>
                  <a:lnTo>
                    <a:pt x="4236720" y="573024"/>
                  </a:lnTo>
                  <a:lnTo>
                    <a:pt x="4236720" y="574548"/>
                  </a:lnTo>
                  <a:lnTo>
                    <a:pt x="4335780" y="574548"/>
                  </a:lnTo>
                  <a:lnTo>
                    <a:pt x="4335780" y="573024"/>
                  </a:lnTo>
                  <a:close/>
                </a:path>
                <a:path w="4834255" h="922019">
                  <a:moveTo>
                    <a:pt x="4585716" y="768096"/>
                  </a:moveTo>
                  <a:lnTo>
                    <a:pt x="4485132" y="768096"/>
                  </a:lnTo>
                  <a:lnTo>
                    <a:pt x="4485132" y="771144"/>
                  </a:lnTo>
                  <a:lnTo>
                    <a:pt x="4585716" y="771144"/>
                  </a:lnTo>
                  <a:lnTo>
                    <a:pt x="4585716" y="768096"/>
                  </a:lnTo>
                  <a:close/>
                </a:path>
                <a:path w="4834255" h="922019">
                  <a:moveTo>
                    <a:pt x="4834128" y="845820"/>
                  </a:moveTo>
                  <a:lnTo>
                    <a:pt x="4735068" y="845820"/>
                  </a:lnTo>
                  <a:lnTo>
                    <a:pt x="4735068" y="847344"/>
                  </a:lnTo>
                  <a:lnTo>
                    <a:pt x="4834128" y="847344"/>
                  </a:lnTo>
                  <a:lnTo>
                    <a:pt x="4834128" y="84582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01623" y="3182111"/>
              <a:ext cx="4983480" cy="0"/>
            </a:xfrm>
            <a:custGeom>
              <a:avLst/>
              <a:gdLst/>
              <a:ahLst/>
              <a:cxnLst/>
              <a:rect l="l" t="t" r="r" b="b"/>
              <a:pathLst>
                <a:path w="4983480">
                  <a:moveTo>
                    <a:pt x="0" y="0"/>
                  </a:moveTo>
                  <a:lnTo>
                    <a:pt x="498348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27354" y="2279141"/>
              <a:ext cx="4733925" cy="902335"/>
            </a:xfrm>
            <a:custGeom>
              <a:avLst/>
              <a:gdLst/>
              <a:ahLst/>
              <a:cxnLst/>
              <a:rect l="l" t="t" r="r" b="b"/>
              <a:pathLst>
                <a:path w="4733925" h="902335">
                  <a:moveTo>
                    <a:pt x="0" y="47243"/>
                  </a:moveTo>
                  <a:lnTo>
                    <a:pt x="248412" y="0"/>
                  </a:lnTo>
                  <a:lnTo>
                    <a:pt x="498348" y="425196"/>
                  </a:lnTo>
                  <a:lnTo>
                    <a:pt x="746760" y="475488"/>
                  </a:lnTo>
                  <a:lnTo>
                    <a:pt x="996696" y="336804"/>
                  </a:lnTo>
                  <a:lnTo>
                    <a:pt x="1245108" y="243840"/>
                  </a:lnTo>
                  <a:lnTo>
                    <a:pt x="1495044" y="416052"/>
                  </a:lnTo>
                  <a:lnTo>
                    <a:pt x="1743456" y="377951"/>
                  </a:lnTo>
                  <a:lnTo>
                    <a:pt x="1993391" y="551688"/>
                  </a:lnTo>
                  <a:lnTo>
                    <a:pt x="2241804" y="566928"/>
                  </a:lnTo>
                  <a:lnTo>
                    <a:pt x="2491740" y="748284"/>
                  </a:lnTo>
                  <a:lnTo>
                    <a:pt x="2740152" y="737616"/>
                  </a:lnTo>
                  <a:lnTo>
                    <a:pt x="2990088" y="812292"/>
                  </a:lnTo>
                  <a:lnTo>
                    <a:pt x="3238500" y="816864"/>
                  </a:lnTo>
                  <a:lnTo>
                    <a:pt x="3488436" y="876300"/>
                  </a:lnTo>
                  <a:lnTo>
                    <a:pt x="3736848" y="888492"/>
                  </a:lnTo>
                  <a:lnTo>
                    <a:pt x="3986784" y="894588"/>
                  </a:lnTo>
                  <a:lnTo>
                    <a:pt x="4235196" y="896112"/>
                  </a:lnTo>
                  <a:lnTo>
                    <a:pt x="4485132" y="900684"/>
                  </a:lnTo>
                  <a:lnTo>
                    <a:pt x="4733544" y="902208"/>
                  </a:lnTo>
                </a:path>
              </a:pathLst>
            </a:custGeom>
            <a:ln w="19050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06068" y="230504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37" y="1494"/>
                  </a:lnTo>
                  <a:lnTo>
                    <a:pt x="5581" y="5572"/>
                  </a:lnTo>
                  <a:lnTo>
                    <a:pt x="1497" y="11626"/>
                  </a:lnTo>
                  <a:lnTo>
                    <a:pt x="0" y="19050"/>
                  </a:lnTo>
                  <a:lnTo>
                    <a:pt x="1497" y="26473"/>
                  </a:lnTo>
                  <a:lnTo>
                    <a:pt x="5581" y="32527"/>
                  </a:lnTo>
                  <a:lnTo>
                    <a:pt x="11637" y="36605"/>
                  </a:lnTo>
                  <a:lnTo>
                    <a:pt x="19050" y="38100"/>
                  </a:lnTo>
                  <a:lnTo>
                    <a:pt x="26468" y="36605"/>
                  </a:lnTo>
                  <a:lnTo>
                    <a:pt x="32523" y="32527"/>
                  </a:lnTo>
                  <a:lnTo>
                    <a:pt x="36603" y="26473"/>
                  </a:lnTo>
                  <a:lnTo>
                    <a:pt x="38100" y="19050"/>
                  </a:lnTo>
                  <a:lnTo>
                    <a:pt x="36603" y="11626"/>
                  </a:lnTo>
                  <a:lnTo>
                    <a:pt x="32523" y="5572"/>
                  </a:lnTo>
                  <a:lnTo>
                    <a:pt x="26468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06068" y="230504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3" y="26473"/>
                  </a:lnTo>
                  <a:lnTo>
                    <a:pt x="32523" y="32527"/>
                  </a:lnTo>
                  <a:lnTo>
                    <a:pt x="26468" y="36605"/>
                  </a:lnTo>
                  <a:lnTo>
                    <a:pt x="19050" y="38100"/>
                  </a:lnTo>
                  <a:lnTo>
                    <a:pt x="11637" y="36605"/>
                  </a:lnTo>
                  <a:lnTo>
                    <a:pt x="5581" y="32527"/>
                  </a:lnTo>
                  <a:lnTo>
                    <a:pt x="1497" y="26473"/>
                  </a:lnTo>
                  <a:lnTo>
                    <a:pt x="0" y="19050"/>
                  </a:lnTo>
                  <a:lnTo>
                    <a:pt x="1497" y="11626"/>
                  </a:lnTo>
                  <a:lnTo>
                    <a:pt x="5581" y="5572"/>
                  </a:lnTo>
                  <a:lnTo>
                    <a:pt x="11637" y="1494"/>
                  </a:lnTo>
                  <a:lnTo>
                    <a:pt x="19050" y="0"/>
                  </a:lnTo>
                  <a:lnTo>
                    <a:pt x="26468" y="1494"/>
                  </a:lnTo>
                  <a:lnTo>
                    <a:pt x="32523" y="5572"/>
                  </a:lnTo>
                  <a:lnTo>
                    <a:pt x="36603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156004" y="22578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37" y="1494"/>
                  </a:lnTo>
                  <a:lnTo>
                    <a:pt x="5581" y="5572"/>
                  </a:lnTo>
                  <a:lnTo>
                    <a:pt x="1497" y="11626"/>
                  </a:lnTo>
                  <a:lnTo>
                    <a:pt x="0" y="19050"/>
                  </a:lnTo>
                  <a:lnTo>
                    <a:pt x="1497" y="26473"/>
                  </a:lnTo>
                  <a:lnTo>
                    <a:pt x="5581" y="32527"/>
                  </a:lnTo>
                  <a:lnTo>
                    <a:pt x="11637" y="36605"/>
                  </a:lnTo>
                  <a:lnTo>
                    <a:pt x="19050" y="38100"/>
                  </a:lnTo>
                  <a:lnTo>
                    <a:pt x="26468" y="36605"/>
                  </a:lnTo>
                  <a:lnTo>
                    <a:pt x="32523" y="32527"/>
                  </a:lnTo>
                  <a:lnTo>
                    <a:pt x="36603" y="26473"/>
                  </a:lnTo>
                  <a:lnTo>
                    <a:pt x="38100" y="19050"/>
                  </a:lnTo>
                  <a:lnTo>
                    <a:pt x="36603" y="11626"/>
                  </a:lnTo>
                  <a:lnTo>
                    <a:pt x="32523" y="5572"/>
                  </a:lnTo>
                  <a:lnTo>
                    <a:pt x="26468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56004" y="22578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3" y="26473"/>
                  </a:lnTo>
                  <a:lnTo>
                    <a:pt x="32523" y="32527"/>
                  </a:lnTo>
                  <a:lnTo>
                    <a:pt x="26468" y="36605"/>
                  </a:lnTo>
                  <a:lnTo>
                    <a:pt x="19050" y="38100"/>
                  </a:lnTo>
                  <a:lnTo>
                    <a:pt x="11637" y="36605"/>
                  </a:lnTo>
                  <a:lnTo>
                    <a:pt x="5581" y="32527"/>
                  </a:lnTo>
                  <a:lnTo>
                    <a:pt x="1497" y="26473"/>
                  </a:lnTo>
                  <a:lnTo>
                    <a:pt x="0" y="19050"/>
                  </a:lnTo>
                  <a:lnTo>
                    <a:pt x="1497" y="11626"/>
                  </a:lnTo>
                  <a:lnTo>
                    <a:pt x="5581" y="5572"/>
                  </a:lnTo>
                  <a:lnTo>
                    <a:pt x="11637" y="1494"/>
                  </a:lnTo>
                  <a:lnTo>
                    <a:pt x="19050" y="0"/>
                  </a:lnTo>
                  <a:lnTo>
                    <a:pt x="26468" y="1494"/>
                  </a:lnTo>
                  <a:lnTo>
                    <a:pt x="32523" y="5572"/>
                  </a:lnTo>
                  <a:lnTo>
                    <a:pt x="36603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04365" y="268452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4"/>
                  </a:lnTo>
                  <a:lnTo>
                    <a:pt x="5619" y="5572"/>
                  </a:lnTo>
                  <a:lnTo>
                    <a:pt x="1512" y="11626"/>
                  </a:lnTo>
                  <a:lnTo>
                    <a:pt x="0" y="19049"/>
                  </a:lnTo>
                  <a:lnTo>
                    <a:pt x="1512" y="26473"/>
                  </a:lnTo>
                  <a:lnTo>
                    <a:pt x="5619" y="32527"/>
                  </a:lnTo>
                  <a:lnTo>
                    <a:pt x="11680" y="36605"/>
                  </a:lnTo>
                  <a:lnTo>
                    <a:pt x="19050" y="38099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49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04365" y="268452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49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099"/>
                  </a:lnTo>
                  <a:lnTo>
                    <a:pt x="11680" y="36605"/>
                  </a:lnTo>
                  <a:lnTo>
                    <a:pt x="5619" y="32527"/>
                  </a:lnTo>
                  <a:lnTo>
                    <a:pt x="1512" y="26473"/>
                  </a:lnTo>
                  <a:lnTo>
                    <a:pt x="0" y="19049"/>
                  </a:lnTo>
                  <a:lnTo>
                    <a:pt x="1512" y="11626"/>
                  </a:lnTo>
                  <a:lnTo>
                    <a:pt x="5619" y="5572"/>
                  </a:lnTo>
                  <a:lnTo>
                    <a:pt x="11680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49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654301" y="273481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4"/>
                  </a:lnTo>
                  <a:lnTo>
                    <a:pt x="5619" y="5572"/>
                  </a:lnTo>
                  <a:lnTo>
                    <a:pt x="1512" y="11626"/>
                  </a:lnTo>
                  <a:lnTo>
                    <a:pt x="0" y="19050"/>
                  </a:lnTo>
                  <a:lnTo>
                    <a:pt x="1512" y="26473"/>
                  </a:lnTo>
                  <a:lnTo>
                    <a:pt x="5619" y="32527"/>
                  </a:lnTo>
                  <a:lnTo>
                    <a:pt x="11680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54301" y="273481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80" y="36605"/>
                  </a:lnTo>
                  <a:lnTo>
                    <a:pt x="5619" y="32527"/>
                  </a:lnTo>
                  <a:lnTo>
                    <a:pt x="1512" y="26473"/>
                  </a:lnTo>
                  <a:lnTo>
                    <a:pt x="0" y="19050"/>
                  </a:lnTo>
                  <a:lnTo>
                    <a:pt x="1512" y="11626"/>
                  </a:lnTo>
                  <a:lnTo>
                    <a:pt x="5619" y="5572"/>
                  </a:lnTo>
                  <a:lnTo>
                    <a:pt x="11680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02713" y="259460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4"/>
                  </a:lnTo>
                  <a:lnTo>
                    <a:pt x="5619" y="5572"/>
                  </a:lnTo>
                  <a:lnTo>
                    <a:pt x="1512" y="11626"/>
                  </a:lnTo>
                  <a:lnTo>
                    <a:pt x="0" y="19050"/>
                  </a:lnTo>
                  <a:lnTo>
                    <a:pt x="1512" y="26473"/>
                  </a:lnTo>
                  <a:lnTo>
                    <a:pt x="5619" y="32527"/>
                  </a:lnTo>
                  <a:lnTo>
                    <a:pt x="11680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02713" y="259460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80" y="36605"/>
                  </a:lnTo>
                  <a:lnTo>
                    <a:pt x="5619" y="32527"/>
                  </a:lnTo>
                  <a:lnTo>
                    <a:pt x="1512" y="26473"/>
                  </a:lnTo>
                  <a:lnTo>
                    <a:pt x="0" y="19050"/>
                  </a:lnTo>
                  <a:lnTo>
                    <a:pt x="1512" y="11626"/>
                  </a:lnTo>
                  <a:lnTo>
                    <a:pt x="5619" y="5572"/>
                  </a:lnTo>
                  <a:lnTo>
                    <a:pt x="11680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52649" y="25031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4"/>
                  </a:lnTo>
                  <a:lnTo>
                    <a:pt x="5619" y="5572"/>
                  </a:lnTo>
                  <a:lnTo>
                    <a:pt x="1512" y="11626"/>
                  </a:lnTo>
                  <a:lnTo>
                    <a:pt x="0" y="19050"/>
                  </a:lnTo>
                  <a:lnTo>
                    <a:pt x="1512" y="26473"/>
                  </a:lnTo>
                  <a:lnTo>
                    <a:pt x="5619" y="32527"/>
                  </a:lnTo>
                  <a:lnTo>
                    <a:pt x="11680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52649" y="25031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80" y="36605"/>
                  </a:lnTo>
                  <a:lnTo>
                    <a:pt x="5619" y="32527"/>
                  </a:lnTo>
                  <a:lnTo>
                    <a:pt x="1512" y="26473"/>
                  </a:lnTo>
                  <a:lnTo>
                    <a:pt x="0" y="19050"/>
                  </a:lnTo>
                  <a:lnTo>
                    <a:pt x="1512" y="11626"/>
                  </a:lnTo>
                  <a:lnTo>
                    <a:pt x="5619" y="5572"/>
                  </a:lnTo>
                  <a:lnTo>
                    <a:pt x="11680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01061" y="267538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4"/>
                  </a:lnTo>
                  <a:lnTo>
                    <a:pt x="5619" y="5572"/>
                  </a:lnTo>
                  <a:lnTo>
                    <a:pt x="1512" y="11626"/>
                  </a:lnTo>
                  <a:lnTo>
                    <a:pt x="0" y="19049"/>
                  </a:lnTo>
                  <a:lnTo>
                    <a:pt x="1512" y="26473"/>
                  </a:lnTo>
                  <a:lnTo>
                    <a:pt x="5619" y="32527"/>
                  </a:lnTo>
                  <a:lnTo>
                    <a:pt x="11680" y="36605"/>
                  </a:lnTo>
                  <a:lnTo>
                    <a:pt x="19050" y="38099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49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01061" y="267538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49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099"/>
                  </a:lnTo>
                  <a:lnTo>
                    <a:pt x="11680" y="36605"/>
                  </a:lnTo>
                  <a:lnTo>
                    <a:pt x="5619" y="32527"/>
                  </a:lnTo>
                  <a:lnTo>
                    <a:pt x="1512" y="26473"/>
                  </a:lnTo>
                  <a:lnTo>
                    <a:pt x="0" y="19049"/>
                  </a:lnTo>
                  <a:lnTo>
                    <a:pt x="1512" y="11626"/>
                  </a:lnTo>
                  <a:lnTo>
                    <a:pt x="5619" y="5572"/>
                  </a:lnTo>
                  <a:lnTo>
                    <a:pt x="11680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49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650998" y="263575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4"/>
                  </a:lnTo>
                  <a:lnTo>
                    <a:pt x="5619" y="5572"/>
                  </a:lnTo>
                  <a:lnTo>
                    <a:pt x="1512" y="11626"/>
                  </a:lnTo>
                  <a:lnTo>
                    <a:pt x="0" y="19050"/>
                  </a:lnTo>
                  <a:lnTo>
                    <a:pt x="1512" y="26473"/>
                  </a:lnTo>
                  <a:lnTo>
                    <a:pt x="5619" y="32527"/>
                  </a:lnTo>
                  <a:lnTo>
                    <a:pt x="11680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50998" y="263575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80" y="36605"/>
                  </a:lnTo>
                  <a:lnTo>
                    <a:pt x="5619" y="32527"/>
                  </a:lnTo>
                  <a:lnTo>
                    <a:pt x="1512" y="26473"/>
                  </a:lnTo>
                  <a:lnTo>
                    <a:pt x="0" y="19050"/>
                  </a:lnTo>
                  <a:lnTo>
                    <a:pt x="1512" y="11626"/>
                  </a:lnTo>
                  <a:lnTo>
                    <a:pt x="5619" y="5572"/>
                  </a:lnTo>
                  <a:lnTo>
                    <a:pt x="11680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899409" y="281101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4"/>
                  </a:lnTo>
                  <a:lnTo>
                    <a:pt x="5619" y="5572"/>
                  </a:lnTo>
                  <a:lnTo>
                    <a:pt x="1512" y="11626"/>
                  </a:lnTo>
                  <a:lnTo>
                    <a:pt x="0" y="19050"/>
                  </a:lnTo>
                  <a:lnTo>
                    <a:pt x="1512" y="26473"/>
                  </a:lnTo>
                  <a:lnTo>
                    <a:pt x="5619" y="32527"/>
                  </a:lnTo>
                  <a:lnTo>
                    <a:pt x="11680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99409" y="281101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80" y="36605"/>
                  </a:lnTo>
                  <a:lnTo>
                    <a:pt x="5619" y="32527"/>
                  </a:lnTo>
                  <a:lnTo>
                    <a:pt x="1512" y="26473"/>
                  </a:lnTo>
                  <a:lnTo>
                    <a:pt x="0" y="19050"/>
                  </a:lnTo>
                  <a:lnTo>
                    <a:pt x="1512" y="11626"/>
                  </a:lnTo>
                  <a:lnTo>
                    <a:pt x="5619" y="5572"/>
                  </a:lnTo>
                  <a:lnTo>
                    <a:pt x="11680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149345" y="282625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4"/>
                  </a:lnTo>
                  <a:lnTo>
                    <a:pt x="5619" y="5572"/>
                  </a:lnTo>
                  <a:lnTo>
                    <a:pt x="1512" y="11626"/>
                  </a:lnTo>
                  <a:lnTo>
                    <a:pt x="0" y="19050"/>
                  </a:lnTo>
                  <a:lnTo>
                    <a:pt x="1512" y="26473"/>
                  </a:lnTo>
                  <a:lnTo>
                    <a:pt x="5619" y="32527"/>
                  </a:lnTo>
                  <a:lnTo>
                    <a:pt x="11680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49345" y="282625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80" y="36605"/>
                  </a:lnTo>
                  <a:lnTo>
                    <a:pt x="5619" y="32527"/>
                  </a:lnTo>
                  <a:lnTo>
                    <a:pt x="1512" y="26473"/>
                  </a:lnTo>
                  <a:lnTo>
                    <a:pt x="0" y="19050"/>
                  </a:lnTo>
                  <a:lnTo>
                    <a:pt x="1512" y="11626"/>
                  </a:lnTo>
                  <a:lnTo>
                    <a:pt x="5619" y="5572"/>
                  </a:lnTo>
                  <a:lnTo>
                    <a:pt x="11680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397758" y="300608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4"/>
                  </a:lnTo>
                  <a:lnTo>
                    <a:pt x="5619" y="5572"/>
                  </a:lnTo>
                  <a:lnTo>
                    <a:pt x="1512" y="11626"/>
                  </a:lnTo>
                  <a:lnTo>
                    <a:pt x="0" y="19050"/>
                  </a:lnTo>
                  <a:lnTo>
                    <a:pt x="1512" y="26473"/>
                  </a:lnTo>
                  <a:lnTo>
                    <a:pt x="5619" y="32527"/>
                  </a:lnTo>
                  <a:lnTo>
                    <a:pt x="11680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397758" y="300608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80" y="36605"/>
                  </a:lnTo>
                  <a:lnTo>
                    <a:pt x="5619" y="32527"/>
                  </a:lnTo>
                  <a:lnTo>
                    <a:pt x="1512" y="26473"/>
                  </a:lnTo>
                  <a:lnTo>
                    <a:pt x="0" y="19050"/>
                  </a:lnTo>
                  <a:lnTo>
                    <a:pt x="1512" y="11626"/>
                  </a:lnTo>
                  <a:lnTo>
                    <a:pt x="5619" y="5572"/>
                  </a:lnTo>
                  <a:lnTo>
                    <a:pt x="11680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647693" y="299694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4"/>
                  </a:lnTo>
                  <a:lnTo>
                    <a:pt x="5619" y="5572"/>
                  </a:lnTo>
                  <a:lnTo>
                    <a:pt x="1512" y="11626"/>
                  </a:lnTo>
                  <a:lnTo>
                    <a:pt x="0" y="19050"/>
                  </a:lnTo>
                  <a:lnTo>
                    <a:pt x="1512" y="26473"/>
                  </a:lnTo>
                  <a:lnTo>
                    <a:pt x="5619" y="32527"/>
                  </a:lnTo>
                  <a:lnTo>
                    <a:pt x="11680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647693" y="299694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80" y="36605"/>
                  </a:lnTo>
                  <a:lnTo>
                    <a:pt x="5619" y="32527"/>
                  </a:lnTo>
                  <a:lnTo>
                    <a:pt x="1512" y="26473"/>
                  </a:lnTo>
                  <a:lnTo>
                    <a:pt x="0" y="19050"/>
                  </a:lnTo>
                  <a:lnTo>
                    <a:pt x="1512" y="11626"/>
                  </a:lnTo>
                  <a:lnTo>
                    <a:pt x="5619" y="5572"/>
                  </a:lnTo>
                  <a:lnTo>
                    <a:pt x="11680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96105" y="307009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7"/>
                  </a:lnTo>
                  <a:lnTo>
                    <a:pt x="5619" y="5581"/>
                  </a:lnTo>
                  <a:lnTo>
                    <a:pt x="1512" y="11637"/>
                  </a:lnTo>
                  <a:lnTo>
                    <a:pt x="0" y="19050"/>
                  </a:lnTo>
                  <a:lnTo>
                    <a:pt x="1512" y="26462"/>
                  </a:lnTo>
                  <a:lnTo>
                    <a:pt x="5619" y="32518"/>
                  </a:lnTo>
                  <a:lnTo>
                    <a:pt x="11680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896105" y="307009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80" y="36602"/>
                  </a:lnTo>
                  <a:lnTo>
                    <a:pt x="5619" y="32518"/>
                  </a:lnTo>
                  <a:lnTo>
                    <a:pt x="1512" y="26462"/>
                  </a:lnTo>
                  <a:lnTo>
                    <a:pt x="0" y="19050"/>
                  </a:lnTo>
                  <a:lnTo>
                    <a:pt x="1512" y="11637"/>
                  </a:lnTo>
                  <a:lnTo>
                    <a:pt x="5619" y="5581"/>
                  </a:lnTo>
                  <a:lnTo>
                    <a:pt x="11680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146041" y="307619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7"/>
                  </a:lnTo>
                  <a:lnTo>
                    <a:pt x="5619" y="5581"/>
                  </a:lnTo>
                  <a:lnTo>
                    <a:pt x="1512" y="11637"/>
                  </a:lnTo>
                  <a:lnTo>
                    <a:pt x="0" y="19050"/>
                  </a:lnTo>
                  <a:lnTo>
                    <a:pt x="1512" y="26462"/>
                  </a:lnTo>
                  <a:lnTo>
                    <a:pt x="5619" y="32518"/>
                  </a:lnTo>
                  <a:lnTo>
                    <a:pt x="11680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146041" y="307619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80" y="36602"/>
                  </a:lnTo>
                  <a:lnTo>
                    <a:pt x="5619" y="32518"/>
                  </a:lnTo>
                  <a:lnTo>
                    <a:pt x="1512" y="26462"/>
                  </a:lnTo>
                  <a:lnTo>
                    <a:pt x="0" y="19050"/>
                  </a:lnTo>
                  <a:lnTo>
                    <a:pt x="1512" y="11637"/>
                  </a:lnTo>
                  <a:lnTo>
                    <a:pt x="5619" y="5581"/>
                  </a:lnTo>
                  <a:lnTo>
                    <a:pt x="11680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394453" y="313562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7"/>
                  </a:lnTo>
                  <a:lnTo>
                    <a:pt x="5619" y="5581"/>
                  </a:lnTo>
                  <a:lnTo>
                    <a:pt x="1512" y="11637"/>
                  </a:lnTo>
                  <a:lnTo>
                    <a:pt x="0" y="19050"/>
                  </a:lnTo>
                  <a:lnTo>
                    <a:pt x="1512" y="26462"/>
                  </a:lnTo>
                  <a:lnTo>
                    <a:pt x="5619" y="32518"/>
                  </a:lnTo>
                  <a:lnTo>
                    <a:pt x="11680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394453" y="313562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80" y="36602"/>
                  </a:lnTo>
                  <a:lnTo>
                    <a:pt x="5619" y="32518"/>
                  </a:lnTo>
                  <a:lnTo>
                    <a:pt x="1512" y="26462"/>
                  </a:lnTo>
                  <a:lnTo>
                    <a:pt x="0" y="19050"/>
                  </a:lnTo>
                  <a:lnTo>
                    <a:pt x="1512" y="11637"/>
                  </a:lnTo>
                  <a:lnTo>
                    <a:pt x="5619" y="5581"/>
                  </a:lnTo>
                  <a:lnTo>
                    <a:pt x="11680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644390" y="314629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7"/>
                  </a:lnTo>
                  <a:lnTo>
                    <a:pt x="5619" y="5581"/>
                  </a:lnTo>
                  <a:lnTo>
                    <a:pt x="1512" y="11637"/>
                  </a:lnTo>
                  <a:lnTo>
                    <a:pt x="0" y="19050"/>
                  </a:lnTo>
                  <a:lnTo>
                    <a:pt x="1512" y="26462"/>
                  </a:lnTo>
                  <a:lnTo>
                    <a:pt x="5619" y="32518"/>
                  </a:lnTo>
                  <a:lnTo>
                    <a:pt x="11680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44390" y="314629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80" y="36602"/>
                  </a:lnTo>
                  <a:lnTo>
                    <a:pt x="5619" y="32518"/>
                  </a:lnTo>
                  <a:lnTo>
                    <a:pt x="1512" y="26462"/>
                  </a:lnTo>
                  <a:lnTo>
                    <a:pt x="0" y="19050"/>
                  </a:lnTo>
                  <a:lnTo>
                    <a:pt x="1512" y="11637"/>
                  </a:lnTo>
                  <a:lnTo>
                    <a:pt x="5619" y="5581"/>
                  </a:lnTo>
                  <a:lnTo>
                    <a:pt x="11680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892802" y="315239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7"/>
                  </a:lnTo>
                  <a:lnTo>
                    <a:pt x="5619" y="5581"/>
                  </a:lnTo>
                  <a:lnTo>
                    <a:pt x="1512" y="11637"/>
                  </a:lnTo>
                  <a:lnTo>
                    <a:pt x="0" y="19050"/>
                  </a:lnTo>
                  <a:lnTo>
                    <a:pt x="1512" y="26462"/>
                  </a:lnTo>
                  <a:lnTo>
                    <a:pt x="5619" y="32518"/>
                  </a:lnTo>
                  <a:lnTo>
                    <a:pt x="11680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892802" y="315239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80" y="36602"/>
                  </a:lnTo>
                  <a:lnTo>
                    <a:pt x="5619" y="32518"/>
                  </a:lnTo>
                  <a:lnTo>
                    <a:pt x="1512" y="26462"/>
                  </a:lnTo>
                  <a:lnTo>
                    <a:pt x="0" y="19050"/>
                  </a:lnTo>
                  <a:lnTo>
                    <a:pt x="1512" y="11637"/>
                  </a:lnTo>
                  <a:lnTo>
                    <a:pt x="5619" y="5581"/>
                  </a:lnTo>
                  <a:lnTo>
                    <a:pt x="11680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142737" y="31554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7"/>
                  </a:lnTo>
                  <a:lnTo>
                    <a:pt x="5619" y="5581"/>
                  </a:lnTo>
                  <a:lnTo>
                    <a:pt x="1512" y="11637"/>
                  </a:lnTo>
                  <a:lnTo>
                    <a:pt x="0" y="19050"/>
                  </a:lnTo>
                  <a:lnTo>
                    <a:pt x="1512" y="26462"/>
                  </a:lnTo>
                  <a:lnTo>
                    <a:pt x="5619" y="32518"/>
                  </a:lnTo>
                  <a:lnTo>
                    <a:pt x="11680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42737" y="31554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80" y="36602"/>
                  </a:lnTo>
                  <a:lnTo>
                    <a:pt x="5619" y="32518"/>
                  </a:lnTo>
                  <a:lnTo>
                    <a:pt x="1512" y="26462"/>
                  </a:lnTo>
                  <a:lnTo>
                    <a:pt x="0" y="19050"/>
                  </a:lnTo>
                  <a:lnTo>
                    <a:pt x="1512" y="11637"/>
                  </a:lnTo>
                  <a:lnTo>
                    <a:pt x="5619" y="5581"/>
                  </a:lnTo>
                  <a:lnTo>
                    <a:pt x="11680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391149" y="31600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80" y="1497"/>
                  </a:lnTo>
                  <a:lnTo>
                    <a:pt x="5619" y="5581"/>
                  </a:lnTo>
                  <a:lnTo>
                    <a:pt x="1512" y="11637"/>
                  </a:lnTo>
                  <a:lnTo>
                    <a:pt x="0" y="19049"/>
                  </a:lnTo>
                  <a:lnTo>
                    <a:pt x="1512" y="26462"/>
                  </a:lnTo>
                  <a:lnTo>
                    <a:pt x="5619" y="32518"/>
                  </a:lnTo>
                  <a:lnTo>
                    <a:pt x="11680" y="36602"/>
                  </a:lnTo>
                  <a:lnTo>
                    <a:pt x="19050" y="38099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49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5391149" y="31600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49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099"/>
                  </a:lnTo>
                  <a:lnTo>
                    <a:pt x="11680" y="36602"/>
                  </a:lnTo>
                  <a:lnTo>
                    <a:pt x="5619" y="32518"/>
                  </a:lnTo>
                  <a:lnTo>
                    <a:pt x="1512" y="26462"/>
                  </a:lnTo>
                  <a:lnTo>
                    <a:pt x="0" y="19049"/>
                  </a:lnTo>
                  <a:lnTo>
                    <a:pt x="1512" y="11637"/>
                  </a:lnTo>
                  <a:lnTo>
                    <a:pt x="5619" y="5581"/>
                  </a:lnTo>
                  <a:lnTo>
                    <a:pt x="11680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49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5885941" y="3116681"/>
            <a:ext cx="247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-</a:t>
            </a:r>
            <a:endParaRPr sz="6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885941" y="2031237"/>
            <a:ext cx="194310" cy="1021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3,000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r>
              <a:rPr sz="600" spc="-10" dirty="0">
                <a:latin typeface="Arial"/>
                <a:cs typeface="Arial"/>
              </a:rPr>
              <a:t>2,500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r>
              <a:rPr sz="600" spc="-10" dirty="0">
                <a:latin typeface="Arial"/>
                <a:cs typeface="Arial"/>
              </a:rPr>
              <a:t>2,000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r>
              <a:rPr sz="600" spc="-10" dirty="0">
                <a:latin typeface="Arial"/>
                <a:cs typeface="Arial"/>
              </a:rPr>
              <a:t>1,500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r>
              <a:rPr sz="600" spc="-10" dirty="0">
                <a:latin typeface="Arial"/>
                <a:cs typeface="Arial"/>
              </a:rPr>
              <a:t>1,000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5"/>
              </a:spcBef>
            </a:pPr>
            <a:r>
              <a:rPr sz="600" spc="-25" dirty="0">
                <a:latin typeface="Arial"/>
                <a:cs typeface="Arial"/>
              </a:rPr>
              <a:t>500</a:t>
            </a:r>
            <a:endParaRPr sz="6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39165" y="3116681"/>
            <a:ext cx="247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-</a:t>
            </a:r>
            <a:endParaRPr sz="6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72719" y="2031237"/>
            <a:ext cx="130810" cy="1047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700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sz="600" spc="-25" dirty="0">
                <a:latin typeface="Arial"/>
                <a:cs typeface="Arial"/>
              </a:rPr>
              <a:t>600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sz="600" spc="-25" dirty="0">
                <a:latin typeface="Arial"/>
                <a:cs typeface="Arial"/>
              </a:rPr>
              <a:t>500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sz="600" spc="-25" dirty="0">
                <a:latin typeface="Arial"/>
                <a:cs typeface="Arial"/>
              </a:rPr>
              <a:t>400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sz="600" spc="-25" dirty="0">
                <a:latin typeface="Arial"/>
                <a:cs typeface="Arial"/>
              </a:rPr>
              <a:t>300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r>
              <a:rPr sz="600" spc="-25" dirty="0">
                <a:latin typeface="Arial"/>
                <a:cs typeface="Arial"/>
              </a:rPr>
              <a:t>200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sz="600" spc="-25" dirty="0">
                <a:latin typeface="Arial"/>
                <a:cs typeface="Arial"/>
              </a:rPr>
              <a:t>100</a:t>
            </a:r>
            <a:endParaRPr sz="600">
              <a:latin typeface="Arial"/>
              <a:cs typeface="Arial"/>
            </a:endParaRPr>
          </a:p>
        </p:txBody>
      </p:sp>
      <p:pic>
        <p:nvPicPr>
          <p:cNvPr id="54" name="object 5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734" y="3155251"/>
            <a:ext cx="4960404" cy="670407"/>
          </a:xfrm>
          <a:prstGeom prst="rect">
            <a:avLst/>
          </a:prstGeom>
        </p:spPr>
      </p:pic>
      <p:sp>
        <p:nvSpPr>
          <p:cNvPr id="55" name="object 55"/>
          <p:cNvSpPr txBox="1"/>
          <p:nvPr/>
        </p:nvSpPr>
        <p:spPr>
          <a:xfrm>
            <a:off x="5989407" y="3360787"/>
            <a:ext cx="129539" cy="654050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dirty="0">
                <a:latin typeface="Arial"/>
                <a:cs typeface="Arial"/>
              </a:rPr>
              <a:t>(Nghìn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sản </a:t>
            </a:r>
            <a:r>
              <a:rPr sz="600" spc="-10" dirty="0">
                <a:latin typeface="Arial"/>
                <a:cs typeface="Arial"/>
              </a:rPr>
              <a:t>phẩm)</a:t>
            </a:r>
            <a:endParaRPr sz="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84948" y="3598773"/>
            <a:ext cx="129539" cy="351155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spc="-30" dirty="0">
                <a:latin typeface="Arial"/>
                <a:cs typeface="Arial"/>
              </a:rPr>
              <a:t>(Tỷ</a:t>
            </a:r>
            <a:r>
              <a:rPr sz="6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đồng)</a:t>
            </a:r>
            <a:endParaRPr sz="6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1564894" y="1860930"/>
            <a:ext cx="351853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Thống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1714500" y="3925633"/>
            <a:ext cx="2630170" cy="47625"/>
            <a:chOff x="1714500" y="3925633"/>
            <a:chExt cx="2630170" cy="47625"/>
          </a:xfrm>
        </p:grpSpPr>
        <p:sp>
          <p:nvSpPr>
            <p:cNvPr id="59" name="object 59"/>
            <p:cNvSpPr/>
            <p:nvPr/>
          </p:nvSpPr>
          <p:spPr>
            <a:xfrm>
              <a:off x="1714500" y="3927347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39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243839" y="45719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366772" y="3927347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39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243839" y="45719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985516" y="3927347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39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243839" y="45719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482339" y="3927347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39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243839" y="45719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4091177" y="3950969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39" y="0"/>
                  </a:lnTo>
                </a:path>
              </a:pathLst>
            </a:custGeom>
            <a:ln w="19050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192523" y="393039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7"/>
                  </a:lnTo>
                  <a:lnTo>
                    <a:pt x="5572" y="5581"/>
                  </a:lnTo>
                  <a:lnTo>
                    <a:pt x="1494" y="11637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192523" y="393039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7"/>
                  </a:lnTo>
                  <a:lnTo>
                    <a:pt x="5572" y="5581"/>
                  </a:lnTo>
                  <a:lnTo>
                    <a:pt x="11626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2004060" y="3884777"/>
            <a:ext cx="2736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shopee</a:t>
            </a:r>
            <a:endParaRPr sz="6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656332" y="3884777"/>
            <a:ext cx="241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lazada</a:t>
            </a:r>
            <a:endParaRPr sz="6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275965" y="3884777"/>
            <a:ext cx="1193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latin typeface="Arial"/>
                <a:cs typeface="Arial"/>
              </a:rPr>
              <a:t>tiki</a:t>
            </a:r>
            <a:endParaRPr sz="6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772789" y="3884777"/>
            <a:ext cx="2311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sendo</a:t>
            </a:r>
            <a:endParaRPr sz="6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362577" y="3884777"/>
            <a:ext cx="6350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Sản</a:t>
            </a:r>
            <a:r>
              <a:rPr sz="600" spc="3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phẩm</a:t>
            </a:r>
            <a:r>
              <a:rPr sz="600" spc="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đã</a:t>
            </a:r>
            <a:r>
              <a:rPr sz="600" spc="35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bán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71" name="object 71"/>
          <p:cNvGrpSpPr/>
          <p:nvPr/>
        </p:nvGrpSpPr>
        <p:grpSpPr>
          <a:xfrm>
            <a:off x="779640" y="716406"/>
            <a:ext cx="1011555" cy="1012190"/>
            <a:chOff x="779640" y="716406"/>
            <a:chExt cx="1011555" cy="1012190"/>
          </a:xfrm>
        </p:grpSpPr>
        <p:sp>
          <p:nvSpPr>
            <p:cNvPr id="72" name="object 72"/>
            <p:cNvSpPr/>
            <p:nvPr/>
          </p:nvSpPr>
          <p:spPr>
            <a:xfrm>
              <a:off x="1285748" y="716406"/>
              <a:ext cx="312420" cy="319405"/>
            </a:xfrm>
            <a:custGeom>
              <a:avLst/>
              <a:gdLst/>
              <a:ahLst/>
              <a:cxnLst/>
              <a:rect l="l" t="t" r="r" b="b"/>
              <a:pathLst>
                <a:path w="312419" h="319405">
                  <a:moveTo>
                    <a:pt x="0" y="0"/>
                  </a:moveTo>
                  <a:lnTo>
                    <a:pt x="0" y="268224"/>
                  </a:lnTo>
                  <a:lnTo>
                    <a:pt x="39495" y="271516"/>
                  </a:lnTo>
                  <a:lnTo>
                    <a:pt x="77644" y="281225"/>
                  </a:lnTo>
                  <a:lnTo>
                    <a:pt x="113674" y="297102"/>
                  </a:lnTo>
                  <a:lnTo>
                    <a:pt x="146812" y="318897"/>
                  </a:lnTo>
                  <a:lnTo>
                    <a:pt x="312293" y="107823"/>
                  </a:lnTo>
                  <a:lnTo>
                    <a:pt x="272860" y="79856"/>
                  </a:lnTo>
                  <a:lnTo>
                    <a:pt x="231186" y="55900"/>
                  </a:lnTo>
                  <a:lnTo>
                    <a:pt x="187579" y="36060"/>
                  </a:lnTo>
                  <a:lnTo>
                    <a:pt x="142348" y="20444"/>
                  </a:lnTo>
                  <a:lnTo>
                    <a:pt x="95802" y="9157"/>
                  </a:lnTo>
                  <a:lnTo>
                    <a:pt x="48250" y="2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432560" y="824229"/>
              <a:ext cx="342900" cy="338455"/>
            </a:xfrm>
            <a:custGeom>
              <a:avLst/>
              <a:gdLst/>
              <a:ahLst/>
              <a:cxnLst/>
              <a:rect l="l" t="t" r="r" b="b"/>
              <a:pathLst>
                <a:path w="342900" h="338455">
                  <a:moveTo>
                    <a:pt x="165481" y="0"/>
                  </a:moveTo>
                  <a:lnTo>
                    <a:pt x="0" y="211074"/>
                  </a:lnTo>
                  <a:lnTo>
                    <a:pt x="28430" y="237422"/>
                  </a:lnTo>
                  <a:lnTo>
                    <a:pt x="52085" y="267843"/>
                  </a:lnTo>
                  <a:lnTo>
                    <a:pt x="70526" y="301692"/>
                  </a:lnTo>
                  <a:lnTo>
                    <a:pt x="83312" y="338328"/>
                  </a:lnTo>
                  <a:lnTo>
                    <a:pt x="342900" y="270891"/>
                  </a:lnTo>
                  <a:lnTo>
                    <a:pt x="328853" y="225687"/>
                  </a:lnTo>
                  <a:lnTo>
                    <a:pt x="310770" y="182230"/>
                  </a:lnTo>
                  <a:lnTo>
                    <a:pt x="288812" y="140772"/>
                  </a:lnTo>
                  <a:lnTo>
                    <a:pt x="263142" y="101567"/>
                  </a:lnTo>
                  <a:lnTo>
                    <a:pt x="233922" y="64867"/>
                  </a:lnTo>
                  <a:lnTo>
                    <a:pt x="201314" y="30927"/>
                  </a:lnTo>
                  <a:lnTo>
                    <a:pt x="165481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498727" y="1095120"/>
              <a:ext cx="292735" cy="352425"/>
            </a:xfrm>
            <a:custGeom>
              <a:avLst/>
              <a:gdLst/>
              <a:ahLst/>
              <a:cxnLst/>
              <a:rect l="l" t="t" r="r" b="b"/>
              <a:pathLst>
                <a:path w="292735" h="352425">
                  <a:moveTo>
                    <a:pt x="276733" y="0"/>
                  </a:moveTo>
                  <a:lnTo>
                    <a:pt x="17144" y="67437"/>
                  </a:lnTo>
                  <a:lnTo>
                    <a:pt x="24163" y="109491"/>
                  </a:lnTo>
                  <a:lnTo>
                    <a:pt x="23574" y="151749"/>
                  </a:lnTo>
                  <a:lnTo>
                    <a:pt x="15484" y="193220"/>
                  </a:lnTo>
                  <a:lnTo>
                    <a:pt x="0" y="232918"/>
                  </a:lnTo>
                  <a:lnTo>
                    <a:pt x="240284" y="352170"/>
                  </a:lnTo>
                  <a:lnTo>
                    <a:pt x="260944" y="304464"/>
                  </a:lnTo>
                  <a:lnTo>
                    <a:pt x="276523" y="255227"/>
                  </a:lnTo>
                  <a:lnTo>
                    <a:pt x="286980" y="204857"/>
                  </a:lnTo>
                  <a:lnTo>
                    <a:pt x="292271" y="153751"/>
                  </a:lnTo>
                  <a:lnTo>
                    <a:pt x="292355" y="102308"/>
                  </a:lnTo>
                  <a:lnTo>
                    <a:pt x="287190" y="50925"/>
                  </a:lnTo>
                  <a:lnTo>
                    <a:pt x="276733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79640" y="716406"/>
              <a:ext cx="959485" cy="1012190"/>
            </a:xfrm>
            <a:custGeom>
              <a:avLst/>
              <a:gdLst/>
              <a:ahLst/>
              <a:cxnLst/>
              <a:rect l="l" t="t" r="r" b="b"/>
              <a:pathLst>
                <a:path w="959485" h="1012189">
                  <a:moveTo>
                    <a:pt x="506107" y="0"/>
                  </a:moveTo>
                  <a:lnTo>
                    <a:pt x="458436" y="2243"/>
                  </a:lnTo>
                  <a:lnTo>
                    <a:pt x="411713" y="8868"/>
                  </a:lnTo>
                  <a:lnTo>
                    <a:pt x="366193" y="19714"/>
                  </a:lnTo>
                  <a:lnTo>
                    <a:pt x="322133" y="34623"/>
                  </a:lnTo>
                  <a:lnTo>
                    <a:pt x="279787" y="53436"/>
                  </a:lnTo>
                  <a:lnTo>
                    <a:pt x="239410" y="75993"/>
                  </a:lnTo>
                  <a:lnTo>
                    <a:pt x="201259" y="102135"/>
                  </a:lnTo>
                  <a:lnTo>
                    <a:pt x="165588" y="131703"/>
                  </a:lnTo>
                  <a:lnTo>
                    <a:pt x="132653" y="164538"/>
                  </a:lnTo>
                  <a:lnTo>
                    <a:pt x="102710" y="200480"/>
                  </a:lnTo>
                  <a:lnTo>
                    <a:pt x="76013" y="239371"/>
                  </a:lnTo>
                  <a:lnTo>
                    <a:pt x="52818" y="281050"/>
                  </a:lnTo>
                  <a:lnTo>
                    <a:pt x="33235" y="325750"/>
                  </a:lnTo>
                  <a:lnTo>
                    <a:pt x="18256" y="371268"/>
                  </a:lnTo>
                  <a:lnTo>
                    <a:pt x="7788" y="417321"/>
                  </a:lnTo>
                  <a:lnTo>
                    <a:pt x="1735" y="463624"/>
                  </a:lnTo>
                  <a:lnTo>
                    <a:pt x="0" y="509894"/>
                  </a:lnTo>
                  <a:lnTo>
                    <a:pt x="2487" y="555847"/>
                  </a:lnTo>
                  <a:lnTo>
                    <a:pt x="9103" y="601199"/>
                  </a:lnTo>
                  <a:lnTo>
                    <a:pt x="19749" y="645666"/>
                  </a:lnTo>
                  <a:lnTo>
                    <a:pt x="34332" y="688965"/>
                  </a:lnTo>
                  <a:lnTo>
                    <a:pt x="52755" y="730812"/>
                  </a:lnTo>
                  <a:lnTo>
                    <a:pt x="74923" y="770922"/>
                  </a:lnTo>
                  <a:lnTo>
                    <a:pt x="100739" y="809013"/>
                  </a:lnTo>
                  <a:lnTo>
                    <a:pt x="130108" y="844799"/>
                  </a:lnTo>
                  <a:lnTo>
                    <a:pt x="162935" y="877998"/>
                  </a:lnTo>
                  <a:lnTo>
                    <a:pt x="199123" y="908326"/>
                  </a:lnTo>
                  <a:lnTo>
                    <a:pt x="238578" y="935498"/>
                  </a:lnTo>
                  <a:lnTo>
                    <a:pt x="281203" y="959231"/>
                  </a:lnTo>
                  <a:lnTo>
                    <a:pt x="325880" y="978815"/>
                  </a:lnTo>
                  <a:lnTo>
                    <a:pt x="371381" y="993793"/>
                  </a:lnTo>
                  <a:lnTo>
                    <a:pt x="417422" y="1004262"/>
                  </a:lnTo>
                  <a:lnTo>
                    <a:pt x="463717" y="1010317"/>
                  </a:lnTo>
                  <a:lnTo>
                    <a:pt x="509982" y="1012053"/>
                  </a:lnTo>
                  <a:lnTo>
                    <a:pt x="555933" y="1009566"/>
                  </a:lnTo>
                  <a:lnTo>
                    <a:pt x="601287" y="1002953"/>
                  </a:lnTo>
                  <a:lnTo>
                    <a:pt x="645757" y="992308"/>
                  </a:lnTo>
                  <a:lnTo>
                    <a:pt x="689061" y="977727"/>
                  </a:lnTo>
                  <a:lnTo>
                    <a:pt x="730914" y="959307"/>
                  </a:lnTo>
                  <a:lnTo>
                    <a:pt x="771032" y="937142"/>
                  </a:lnTo>
                  <a:lnTo>
                    <a:pt x="809129" y="911329"/>
                  </a:lnTo>
                  <a:lnTo>
                    <a:pt x="844923" y="881963"/>
                  </a:lnTo>
                  <a:lnTo>
                    <a:pt x="878128" y="849140"/>
                  </a:lnTo>
                  <a:lnTo>
                    <a:pt x="908460" y="812955"/>
                  </a:lnTo>
                  <a:lnTo>
                    <a:pt x="935636" y="773505"/>
                  </a:lnTo>
                  <a:lnTo>
                    <a:pt x="959370" y="730885"/>
                  </a:lnTo>
                  <a:lnTo>
                    <a:pt x="719086" y="611632"/>
                  </a:lnTo>
                  <a:lnTo>
                    <a:pt x="690194" y="656495"/>
                  </a:lnTo>
                  <a:lnTo>
                    <a:pt x="652786" y="693172"/>
                  </a:lnTo>
                  <a:lnTo>
                    <a:pt x="608526" y="720637"/>
                  </a:lnTo>
                  <a:lnTo>
                    <a:pt x="559078" y="737867"/>
                  </a:lnTo>
                  <a:lnTo>
                    <a:pt x="506107" y="743839"/>
                  </a:lnTo>
                  <a:lnTo>
                    <a:pt x="458170" y="739004"/>
                  </a:lnTo>
                  <a:lnTo>
                    <a:pt x="413524" y="725138"/>
                  </a:lnTo>
                  <a:lnTo>
                    <a:pt x="373125" y="703199"/>
                  </a:lnTo>
                  <a:lnTo>
                    <a:pt x="337927" y="674147"/>
                  </a:lnTo>
                  <a:lnTo>
                    <a:pt x="308887" y="638939"/>
                  </a:lnTo>
                  <a:lnTo>
                    <a:pt x="286962" y="598535"/>
                  </a:lnTo>
                  <a:lnTo>
                    <a:pt x="273105" y="553891"/>
                  </a:lnTo>
                  <a:lnTo>
                    <a:pt x="268274" y="505968"/>
                  </a:lnTo>
                  <a:lnTo>
                    <a:pt x="273105" y="458049"/>
                  </a:lnTo>
                  <a:lnTo>
                    <a:pt x="286962" y="413420"/>
                  </a:lnTo>
                  <a:lnTo>
                    <a:pt x="308887" y="373036"/>
                  </a:lnTo>
                  <a:lnTo>
                    <a:pt x="337927" y="337851"/>
                  </a:lnTo>
                  <a:lnTo>
                    <a:pt x="373125" y="308822"/>
                  </a:lnTo>
                  <a:lnTo>
                    <a:pt x="413524" y="286904"/>
                  </a:lnTo>
                  <a:lnTo>
                    <a:pt x="458170" y="273053"/>
                  </a:lnTo>
                  <a:lnTo>
                    <a:pt x="506107" y="268224"/>
                  </a:lnTo>
                  <a:lnTo>
                    <a:pt x="506107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300988" y="819657"/>
            <a:ext cx="211454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spc="-10" dirty="0">
                <a:solidFill>
                  <a:srgbClr val="FFFFFF"/>
                </a:solidFill>
                <a:latin typeface="Arial"/>
                <a:cs typeface="Arial"/>
              </a:rPr>
              <a:t>10.6%</a:t>
            </a:r>
            <a:endParaRPr sz="5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490599" y="967486"/>
            <a:ext cx="211454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spc="-10" dirty="0">
                <a:solidFill>
                  <a:srgbClr val="FFFFFF"/>
                </a:solidFill>
                <a:latin typeface="Arial"/>
                <a:cs typeface="Arial"/>
              </a:rPr>
              <a:t>10.4%</a:t>
            </a:r>
            <a:endParaRPr sz="5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549400" y="1209801"/>
            <a:ext cx="211454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10" dirty="0">
                <a:solidFill>
                  <a:srgbClr val="FFFFFF"/>
                </a:solidFill>
                <a:latin typeface="Arial"/>
                <a:cs typeface="Arial"/>
              </a:rPr>
              <a:t>11.4%</a:t>
            </a:r>
            <a:endParaRPr sz="5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63295" y="1367408"/>
            <a:ext cx="211454" cy="102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spc="-10" dirty="0">
                <a:solidFill>
                  <a:srgbClr val="FFFFFF"/>
                </a:solidFill>
                <a:latin typeface="Arial"/>
                <a:cs typeface="Arial"/>
              </a:rPr>
              <a:t>67.7%</a:t>
            </a:r>
            <a:endParaRPr sz="5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67639" y="173481"/>
            <a:ext cx="2298065" cy="522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THỐNG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75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endParaRPr sz="800">
              <a:latin typeface="Arial"/>
              <a:cs typeface="Arial"/>
            </a:endParaRPr>
          </a:p>
          <a:p>
            <a:pPr marL="629920" marR="5080" indent="-338455">
              <a:lnSpc>
                <a:spcPct val="113999"/>
              </a:lnSpc>
              <a:spcBef>
                <a:spcPts val="760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b="1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 ngành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81" name="object 81"/>
          <p:cNvGrpSpPr/>
          <p:nvPr/>
        </p:nvGrpSpPr>
        <p:grpSpPr>
          <a:xfrm>
            <a:off x="2043683" y="947927"/>
            <a:ext cx="38100" cy="200025"/>
            <a:chOff x="2043683" y="947927"/>
            <a:chExt cx="38100" cy="200025"/>
          </a:xfrm>
        </p:grpSpPr>
        <p:sp>
          <p:nvSpPr>
            <p:cNvPr id="82" name="object 82"/>
            <p:cNvSpPr/>
            <p:nvPr/>
          </p:nvSpPr>
          <p:spPr>
            <a:xfrm>
              <a:off x="2043683" y="9479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043683" y="110947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4" name="object 84"/>
          <p:cNvSpPr txBox="1"/>
          <p:nvPr/>
        </p:nvSpPr>
        <p:spPr>
          <a:xfrm>
            <a:off x="2084577" y="910208"/>
            <a:ext cx="746125" cy="2641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500.000₫</a:t>
            </a:r>
            <a:r>
              <a:rPr sz="500" b="1" spc="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500" b="1" spc="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spc="-10" dirty="0">
                <a:solidFill>
                  <a:srgbClr val="C00000"/>
                </a:solidFill>
                <a:latin typeface="Arial"/>
                <a:cs typeface="Arial"/>
              </a:rPr>
              <a:t>750.000₫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1.000.000₫ -</a:t>
            </a:r>
            <a:r>
              <a:rPr sz="500" b="1" spc="5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spc="-10" dirty="0">
                <a:solidFill>
                  <a:srgbClr val="C00000"/>
                </a:solidFill>
                <a:latin typeface="Arial"/>
                <a:cs typeface="Arial"/>
              </a:rPr>
              <a:t>1.500.000₫</a:t>
            </a:r>
            <a:endParaRPr sz="500">
              <a:latin typeface="Arial"/>
              <a:cs typeface="Arial"/>
            </a:endParaRPr>
          </a:p>
        </p:txBody>
      </p:sp>
      <p:grpSp>
        <p:nvGrpSpPr>
          <p:cNvPr id="85" name="object 85"/>
          <p:cNvGrpSpPr/>
          <p:nvPr/>
        </p:nvGrpSpPr>
        <p:grpSpPr>
          <a:xfrm>
            <a:off x="2043683" y="1271015"/>
            <a:ext cx="38100" cy="201295"/>
            <a:chOff x="2043683" y="1271015"/>
            <a:chExt cx="38100" cy="201295"/>
          </a:xfrm>
        </p:grpSpPr>
        <p:sp>
          <p:nvSpPr>
            <p:cNvPr id="86" name="object 86"/>
            <p:cNvSpPr/>
            <p:nvPr/>
          </p:nvSpPr>
          <p:spPr>
            <a:xfrm>
              <a:off x="2043683" y="1271015"/>
              <a:ext cx="38100" cy="40005"/>
            </a:xfrm>
            <a:custGeom>
              <a:avLst/>
              <a:gdLst/>
              <a:ahLst/>
              <a:cxnLst/>
              <a:rect l="l" t="t" r="r" b="b"/>
              <a:pathLst>
                <a:path w="38100" h="40005">
                  <a:moveTo>
                    <a:pt x="38100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8100" y="39624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2043683" y="1432559"/>
              <a:ext cx="38100" cy="40005"/>
            </a:xfrm>
            <a:custGeom>
              <a:avLst/>
              <a:gdLst/>
              <a:ahLst/>
              <a:cxnLst/>
              <a:rect l="l" t="t" r="r" b="b"/>
              <a:pathLst>
                <a:path w="38100" h="40005">
                  <a:moveTo>
                    <a:pt x="38100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8100" y="39624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8" name="object 88"/>
          <p:cNvSpPr txBox="1"/>
          <p:nvPr/>
        </p:nvSpPr>
        <p:spPr>
          <a:xfrm>
            <a:off x="2084577" y="1233931"/>
            <a:ext cx="745490" cy="264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2.000.000₫</a:t>
            </a:r>
            <a:r>
              <a:rPr sz="500" b="1" spc="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500" b="1" spc="4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spc="-10" dirty="0">
                <a:solidFill>
                  <a:srgbClr val="C00000"/>
                </a:solidFill>
                <a:latin typeface="Arial"/>
                <a:cs typeface="Arial"/>
              </a:rPr>
              <a:t>3.500.000₫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500" b="1" dirty="0">
                <a:latin typeface="Arial"/>
                <a:cs typeface="Arial"/>
              </a:rPr>
              <a:t>Phân</a:t>
            </a:r>
            <a:r>
              <a:rPr sz="500" b="1" spc="25" dirty="0">
                <a:latin typeface="Arial"/>
                <a:cs typeface="Arial"/>
              </a:rPr>
              <a:t> </a:t>
            </a:r>
            <a:r>
              <a:rPr sz="500" b="1" dirty="0">
                <a:latin typeface="Arial"/>
                <a:cs typeface="Arial"/>
              </a:rPr>
              <a:t>khúc</a:t>
            </a:r>
            <a:r>
              <a:rPr sz="500" b="1" spc="5" dirty="0">
                <a:latin typeface="Arial"/>
                <a:cs typeface="Arial"/>
              </a:rPr>
              <a:t> </a:t>
            </a:r>
            <a:r>
              <a:rPr sz="500" b="1" dirty="0">
                <a:latin typeface="Arial"/>
                <a:cs typeface="Arial"/>
              </a:rPr>
              <a:t>giá</a:t>
            </a:r>
            <a:r>
              <a:rPr sz="500" b="1" spc="10" dirty="0">
                <a:latin typeface="Arial"/>
                <a:cs typeface="Arial"/>
              </a:rPr>
              <a:t> </a:t>
            </a:r>
            <a:r>
              <a:rPr sz="500" b="1" dirty="0">
                <a:latin typeface="Arial"/>
                <a:cs typeface="Arial"/>
              </a:rPr>
              <a:t>còn</a:t>
            </a:r>
            <a:r>
              <a:rPr sz="500" b="1" spc="15" dirty="0">
                <a:latin typeface="Arial"/>
                <a:cs typeface="Arial"/>
              </a:rPr>
              <a:t> </a:t>
            </a:r>
            <a:r>
              <a:rPr sz="500" b="1" spc="-25" dirty="0">
                <a:latin typeface="Arial"/>
                <a:cs typeface="Arial"/>
              </a:rPr>
              <a:t>lại</a:t>
            </a:r>
            <a:endParaRPr sz="50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3247389" y="815187"/>
            <a:ext cx="19913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Là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3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đem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về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spc="500" dirty="0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cao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nhất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dụng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2023.</a:t>
            </a:r>
            <a:endParaRPr sz="800">
              <a:latin typeface="Arial"/>
              <a:cs typeface="Arial"/>
            </a:endParaRPr>
          </a:p>
        </p:txBody>
      </p:sp>
      <p:pic>
        <p:nvPicPr>
          <p:cNvPr id="90" name="object 9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7840" y="172577"/>
            <a:ext cx="618743" cy="124602"/>
          </a:xfrm>
          <a:prstGeom prst="rect">
            <a:avLst/>
          </a:prstGeom>
        </p:spPr>
      </p:pic>
      <p:sp>
        <p:nvSpPr>
          <p:cNvPr id="91" name="object 91"/>
          <p:cNvSpPr txBox="1"/>
          <p:nvPr/>
        </p:nvSpPr>
        <p:spPr>
          <a:xfrm>
            <a:off x="6091554" y="4082592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031258"/>
                </a:solidFill>
                <a:latin typeface="Arial"/>
                <a:cs typeface="Arial"/>
              </a:rPr>
              <a:t>35</a:t>
            </a:r>
            <a:endParaRPr sz="600">
              <a:latin typeface="Arial"/>
              <a:cs typeface="Arial"/>
            </a:endParaRPr>
          </a:p>
        </p:txBody>
      </p:sp>
      <p:pic>
        <p:nvPicPr>
          <p:cNvPr id="92" name="object 9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3483" y="163067"/>
            <a:ext cx="45720" cy="181355"/>
          </a:xfrm>
          <a:prstGeom prst="rect">
            <a:avLst/>
          </a:prstGeom>
        </p:spPr>
      </p:pic>
      <p:sp>
        <p:nvSpPr>
          <p:cNvPr id="93" name="object 93"/>
          <p:cNvSpPr txBox="1"/>
          <p:nvPr/>
        </p:nvSpPr>
        <p:spPr>
          <a:xfrm>
            <a:off x="435660" y="4081068"/>
            <a:ext cx="2048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TÍCH NGÀNH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HÀNG TIỀM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NĂNG</a:t>
            </a: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6531" y="443483"/>
            <a:ext cx="5750560" cy="1033780"/>
            <a:chOff x="446531" y="443483"/>
            <a:chExt cx="5750560" cy="1033780"/>
          </a:xfrm>
        </p:grpSpPr>
        <p:sp>
          <p:nvSpPr>
            <p:cNvPr id="3" name="object 3"/>
            <p:cNvSpPr/>
            <p:nvPr/>
          </p:nvSpPr>
          <p:spPr>
            <a:xfrm>
              <a:off x="446531" y="443483"/>
              <a:ext cx="5750560" cy="1033780"/>
            </a:xfrm>
            <a:custGeom>
              <a:avLst/>
              <a:gdLst/>
              <a:ahLst/>
              <a:cxnLst/>
              <a:rect l="l" t="t" r="r" b="b"/>
              <a:pathLst>
                <a:path w="5750560" h="1033780">
                  <a:moveTo>
                    <a:pt x="5750052" y="0"/>
                  </a:moveTo>
                  <a:lnTo>
                    <a:pt x="0" y="0"/>
                  </a:lnTo>
                  <a:lnTo>
                    <a:pt x="0" y="1033272"/>
                  </a:lnTo>
                  <a:lnTo>
                    <a:pt x="5750052" y="1033272"/>
                  </a:lnTo>
                  <a:lnTo>
                    <a:pt x="575005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9536" y="967739"/>
              <a:ext cx="654050" cy="0"/>
            </a:xfrm>
            <a:custGeom>
              <a:avLst/>
              <a:gdLst/>
              <a:ahLst/>
              <a:cxnLst/>
              <a:rect l="l" t="t" r="r" b="b"/>
              <a:pathLst>
                <a:path w="654050">
                  <a:moveTo>
                    <a:pt x="0" y="0"/>
                  </a:moveTo>
                  <a:lnTo>
                    <a:pt x="131063" y="0"/>
                  </a:lnTo>
                </a:path>
                <a:path w="654050">
                  <a:moveTo>
                    <a:pt x="393191" y="0"/>
                  </a:moveTo>
                  <a:lnTo>
                    <a:pt x="653795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75460" y="964564"/>
              <a:ext cx="4322445" cy="299085"/>
            </a:xfrm>
            <a:custGeom>
              <a:avLst/>
              <a:gdLst/>
              <a:ahLst/>
              <a:cxnLst/>
              <a:rect l="l" t="t" r="r" b="b"/>
              <a:pathLst>
                <a:path w="4322445" h="299084">
                  <a:moveTo>
                    <a:pt x="4322064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0" y="295783"/>
                  </a:lnTo>
                  <a:lnTo>
                    <a:pt x="0" y="298958"/>
                  </a:lnTo>
                  <a:lnTo>
                    <a:pt x="4322064" y="298958"/>
                  </a:lnTo>
                  <a:lnTo>
                    <a:pt x="4322064" y="295783"/>
                  </a:lnTo>
                  <a:lnTo>
                    <a:pt x="4322064" y="3175"/>
                  </a:lnTo>
                  <a:lnTo>
                    <a:pt x="4322064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59536" y="675131"/>
              <a:ext cx="5238115" cy="0"/>
            </a:xfrm>
            <a:custGeom>
              <a:avLst/>
              <a:gdLst/>
              <a:ahLst/>
              <a:cxnLst/>
              <a:rect l="l" t="t" r="r" b="b"/>
              <a:pathLst>
                <a:path w="5238115">
                  <a:moveTo>
                    <a:pt x="0" y="0"/>
                  </a:moveTo>
                  <a:lnTo>
                    <a:pt x="5237988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90600" y="743711"/>
              <a:ext cx="4975860" cy="516890"/>
            </a:xfrm>
            <a:custGeom>
              <a:avLst/>
              <a:gdLst/>
              <a:ahLst/>
              <a:cxnLst/>
              <a:rect l="l" t="t" r="r" b="b"/>
              <a:pathLst>
                <a:path w="4975860" h="516890">
                  <a:moveTo>
                    <a:pt x="262128" y="0"/>
                  </a:moveTo>
                  <a:lnTo>
                    <a:pt x="0" y="0"/>
                  </a:lnTo>
                  <a:lnTo>
                    <a:pt x="0" y="516636"/>
                  </a:lnTo>
                  <a:lnTo>
                    <a:pt x="262128" y="516636"/>
                  </a:lnTo>
                  <a:lnTo>
                    <a:pt x="262128" y="0"/>
                  </a:lnTo>
                  <a:close/>
                </a:path>
                <a:path w="4975860" h="516890">
                  <a:moveTo>
                    <a:pt x="784860" y="79248"/>
                  </a:moveTo>
                  <a:lnTo>
                    <a:pt x="522732" y="79248"/>
                  </a:lnTo>
                  <a:lnTo>
                    <a:pt x="522732" y="516636"/>
                  </a:lnTo>
                  <a:lnTo>
                    <a:pt x="784860" y="516636"/>
                  </a:lnTo>
                  <a:lnTo>
                    <a:pt x="784860" y="79248"/>
                  </a:lnTo>
                  <a:close/>
                </a:path>
                <a:path w="4975860" h="516890">
                  <a:moveTo>
                    <a:pt x="1309103" y="220980"/>
                  </a:moveTo>
                  <a:lnTo>
                    <a:pt x="1046988" y="220980"/>
                  </a:lnTo>
                  <a:lnTo>
                    <a:pt x="1046988" y="516636"/>
                  </a:lnTo>
                  <a:lnTo>
                    <a:pt x="1309103" y="516636"/>
                  </a:lnTo>
                  <a:lnTo>
                    <a:pt x="1309103" y="220980"/>
                  </a:lnTo>
                  <a:close/>
                </a:path>
                <a:path w="4975860" h="516890">
                  <a:moveTo>
                    <a:pt x="1833372" y="231648"/>
                  </a:moveTo>
                  <a:lnTo>
                    <a:pt x="1571244" y="231648"/>
                  </a:lnTo>
                  <a:lnTo>
                    <a:pt x="1571244" y="516636"/>
                  </a:lnTo>
                  <a:lnTo>
                    <a:pt x="1833372" y="516636"/>
                  </a:lnTo>
                  <a:lnTo>
                    <a:pt x="1833372" y="231648"/>
                  </a:lnTo>
                  <a:close/>
                </a:path>
                <a:path w="4975860" h="516890">
                  <a:moveTo>
                    <a:pt x="2357628" y="239268"/>
                  </a:moveTo>
                  <a:lnTo>
                    <a:pt x="2095500" y="239268"/>
                  </a:lnTo>
                  <a:lnTo>
                    <a:pt x="2095500" y="516636"/>
                  </a:lnTo>
                  <a:lnTo>
                    <a:pt x="2357628" y="516636"/>
                  </a:lnTo>
                  <a:lnTo>
                    <a:pt x="2357628" y="239268"/>
                  </a:lnTo>
                  <a:close/>
                </a:path>
                <a:path w="4975860" h="516890">
                  <a:moveTo>
                    <a:pt x="2880360" y="269748"/>
                  </a:moveTo>
                  <a:lnTo>
                    <a:pt x="2618232" y="269748"/>
                  </a:lnTo>
                  <a:lnTo>
                    <a:pt x="2618232" y="516636"/>
                  </a:lnTo>
                  <a:lnTo>
                    <a:pt x="2880360" y="516636"/>
                  </a:lnTo>
                  <a:lnTo>
                    <a:pt x="2880360" y="269748"/>
                  </a:lnTo>
                  <a:close/>
                </a:path>
                <a:path w="4975860" h="516890">
                  <a:moveTo>
                    <a:pt x="3404616" y="295656"/>
                  </a:moveTo>
                  <a:lnTo>
                    <a:pt x="3142488" y="295656"/>
                  </a:lnTo>
                  <a:lnTo>
                    <a:pt x="3142488" y="516636"/>
                  </a:lnTo>
                  <a:lnTo>
                    <a:pt x="3404616" y="516636"/>
                  </a:lnTo>
                  <a:lnTo>
                    <a:pt x="3404616" y="295656"/>
                  </a:lnTo>
                  <a:close/>
                </a:path>
                <a:path w="4975860" h="516890">
                  <a:moveTo>
                    <a:pt x="3928872" y="312420"/>
                  </a:moveTo>
                  <a:lnTo>
                    <a:pt x="3666744" y="312420"/>
                  </a:lnTo>
                  <a:lnTo>
                    <a:pt x="3666744" y="516636"/>
                  </a:lnTo>
                  <a:lnTo>
                    <a:pt x="3928872" y="516636"/>
                  </a:lnTo>
                  <a:lnTo>
                    <a:pt x="3928872" y="312420"/>
                  </a:lnTo>
                  <a:close/>
                </a:path>
                <a:path w="4975860" h="516890">
                  <a:moveTo>
                    <a:pt x="4453128" y="312420"/>
                  </a:moveTo>
                  <a:lnTo>
                    <a:pt x="4191000" y="312420"/>
                  </a:lnTo>
                  <a:lnTo>
                    <a:pt x="4191000" y="516636"/>
                  </a:lnTo>
                  <a:lnTo>
                    <a:pt x="4453128" y="516636"/>
                  </a:lnTo>
                  <a:lnTo>
                    <a:pt x="4453128" y="312420"/>
                  </a:lnTo>
                  <a:close/>
                </a:path>
                <a:path w="4975860" h="516890">
                  <a:moveTo>
                    <a:pt x="4975860" y="316992"/>
                  </a:moveTo>
                  <a:lnTo>
                    <a:pt x="4713732" y="316992"/>
                  </a:lnTo>
                  <a:lnTo>
                    <a:pt x="4713732" y="516636"/>
                  </a:lnTo>
                  <a:lnTo>
                    <a:pt x="4975860" y="516636"/>
                  </a:lnTo>
                  <a:lnTo>
                    <a:pt x="4975860" y="316992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9536" y="1260347"/>
              <a:ext cx="5238115" cy="27940"/>
            </a:xfrm>
            <a:custGeom>
              <a:avLst/>
              <a:gdLst/>
              <a:ahLst/>
              <a:cxnLst/>
              <a:rect l="l" t="t" r="r" b="b"/>
              <a:pathLst>
                <a:path w="5238115" h="27940">
                  <a:moveTo>
                    <a:pt x="0" y="0"/>
                  </a:moveTo>
                  <a:lnTo>
                    <a:pt x="5237988" y="0"/>
                  </a:lnTo>
                </a:path>
                <a:path w="5238115" h="27940">
                  <a:moveTo>
                    <a:pt x="0" y="0"/>
                  </a:moveTo>
                  <a:lnTo>
                    <a:pt x="0" y="27431"/>
                  </a:lnTo>
                </a:path>
                <a:path w="5238115" h="27940">
                  <a:moveTo>
                    <a:pt x="522731" y="0"/>
                  </a:moveTo>
                  <a:lnTo>
                    <a:pt x="522731" y="27431"/>
                  </a:lnTo>
                </a:path>
                <a:path w="5238115" h="27940">
                  <a:moveTo>
                    <a:pt x="1046988" y="0"/>
                  </a:moveTo>
                  <a:lnTo>
                    <a:pt x="1046988" y="27431"/>
                  </a:lnTo>
                </a:path>
                <a:path w="5238115" h="27940">
                  <a:moveTo>
                    <a:pt x="1571244" y="0"/>
                  </a:moveTo>
                  <a:lnTo>
                    <a:pt x="1571244" y="27431"/>
                  </a:lnTo>
                </a:path>
                <a:path w="5238115" h="27940">
                  <a:moveTo>
                    <a:pt x="2095500" y="0"/>
                  </a:moveTo>
                  <a:lnTo>
                    <a:pt x="2095500" y="27431"/>
                  </a:lnTo>
                </a:path>
                <a:path w="5238115" h="27940">
                  <a:moveTo>
                    <a:pt x="2618231" y="0"/>
                  </a:moveTo>
                  <a:lnTo>
                    <a:pt x="2618231" y="27431"/>
                  </a:lnTo>
                </a:path>
                <a:path w="5238115" h="27940">
                  <a:moveTo>
                    <a:pt x="3142488" y="0"/>
                  </a:moveTo>
                  <a:lnTo>
                    <a:pt x="3142488" y="27431"/>
                  </a:lnTo>
                </a:path>
                <a:path w="5238115" h="27940">
                  <a:moveTo>
                    <a:pt x="3666743" y="0"/>
                  </a:moveTo>
                  <a:lnTo>
                    <a:pt x="3666743" y="27431"/>
                  </a:lnTo>
                </a:path>
                <a:path w="5238115" h="27940">
                  <a:moveTo>
                    <a:pt x="4191000" y="0"/>
                  </a:moveTo>
                  <a:lnTo>
                    <a:pt x="4191000" y="27431"/>
                  </a:lnTo>
                </a:path>
                <a:path w="5238115" h="27940">
                  <a:moveTo>
                    <a:pt x="4713732" y="0"/>
                  </a:moveTo>
                  <a:lnTo>
                    <a:pt x="4713732" y="27431"/>
                  </a:lnTo>
                </a:path>
                <a:path w="5238115" h="27940">
                  <a:moveTo>
                    <a:pt x="5237988" y="0"/>
                  </a:moveTo>
                  <a:lnTo>
                    <a:pt x="5237988" y="27431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075334" y="591438"/>
            <a:ext cx="1225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-25" dirty="0">
                <a:latin typeface="Arial"/>
                <a:cs typeface="Arial"/>
              </a:rPr>
              <a:t>177</a:t>
            </a:r>
            <a:endParaRPr sz="5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9311" y="671321"/>
            <a:ext cx="1225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-25" dirty="0">
                <a:latin typeface="Arial"/>
                <a:cs typeface="Arial"/>
              </a:rPr>
              <a:t>150</a:t>
            </a:r>
            <a:endParaRPr sz="5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23185" y="812672"/>
            <a:ext cx="1225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-25" dirty="0">
                <a:latin typeface="Arial"/>
                <a:cs typeface="Arial"/>
              </a:rPr>
              <a:t>101</a:t>
            </a:r>
            <a:endParaRPr sz="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65476" y="823086"/>
            <a:ext cx="8636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-25" dirty="0">
                <a:latin typeface="Arial"/>
                <a:cs typeface="Arial"/>
              </a:rPr>
              <a:t>98</a:t>
            </a:r>
            <a:endParaRPr sz="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89477" y="831341"/>
            <a:ext cx="8636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-25" dirty="0">
                <a:latin typeface="Arial"/>
                <a:cs typeface="Arial"/>
              </a:rPr>
              <a:t>95</a:t>
            </a:r>
            <a:endParaRPr sz="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13353" y="862329"/>
            <a:ext cx="8636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-25" dirty="0">
                <a:latin typeface="Arial"/>
                <a:cs typeface="Arial"/>
              </a:rPr>
              <a:t>84</a:t>
            </a:r>
            <a:endParaRPr sz="5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37609" y="887729"/>
            <a:ext cx="8636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-25" dirty="0">
                <a:latin typeface="Arial"/>
                <a:cs typeface="Arial"/>
              </a:rPr>
              <a:t>76</a:t>
            </a:r>
            <a:endParaRPr sz="5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761610" y="903807"/>
            <a:ext cx="86360" cy="10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-25" dirty="0">
                <a:latin typeface="Arial"/>
                <a:cs typeface="Arial"/>
              </a:rPr>
              <a:t>70</a:t>
            </a:r>
            <a:endParaRPr sz="5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285485" y="904493"/>
            <a:ext cx="8636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-25" dirty="0">
                <a:latin typeface="Arial"/>
                <a:cs typeface="Arial"/>
              </a:rPr>
              <a:t>70</a:t>
            </a:r>
            <a:endParaRPr sz="5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09488" y="909573"/>
            <a:ext cx="8636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-25" dirty="0">
                <a:latin typeface="Arial"/>
                <a:cs typeface="Arial"/>
              </a:rPr>
              <a:t>68</a:t>
            </a:r>
            <a:endParaRPr sz="5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6163" y="1194053"/>
            <a:ext cx="37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-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9716" y="901445"/>
            <a:ext cx="143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100</a:t>
            </a:r>
            <a:endParaRPr sz="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29716" y="609091"/>
            <a:ext cx="143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200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61034" y="1307083"/>
            <a:ext cx="3333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samsung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26794" y="1307083"/>
            <a:ext cx="25019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xiaomi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030222" y="1307083"/>
            <a:ext cx="291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ecovacs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576448" y="1307083"/>
            <a:ext cx="2470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philips</a:t>
            </a:r>
            <a:endParaRPr sz="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35757" y="1307083"/>
            <a:ext cx="1758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latin typeface="Arial"/>
                <a:cs typeface="Arial"/>
              </a:rPr>
              <a:t>bear</a:t>
            </a:r>
            <a:endParaRPr sz="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572002" y="1307083"/>
            <a:ext cx="3511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lock&amp;lock</a:t>
            </a:r>
            <a:endParaRPr sz="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35196" y="1307083"/>
            <a:ext cx="749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lg</a:t>
            </a:r>
            <a:endParaRPr sz="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651247" y="1307083"/>
            <a:ext cx="2889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dreame</a:t>
            </a:r>
            <a:endParaRPr sz="6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139182" y="1307083"/>
            <a:ext cx="3600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sunhouse</a:t>
            </a:r>
            <a:endParaRPr sz="6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35701" y="1307083"/>
            <a:ext cx="2165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sharp</a:t>
            </a:r>
            <a:endParaRPr sz="6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81925" y="1080516"/>
            <a:ext cx="129539" cy="351155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spc="-30" dirty="0">
                <a:latin typeface="Arial"/>
                <a:cs typeface="Arial"/>
              </a:rPr>
              <a:t>(Tỷ</a:t>
            </a:r>
            <a:r>
              <a:rPr sz="6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đồng)</a:t>
            </a:r>
            <a:endParaRPr sz="6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25066" y="165607"/>
            <a:ext cx="4050029" cy="4387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2273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THỐNG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75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THƯƠNG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HIỆU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&amp;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PHẨM BÁN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CHẠY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Top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10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thương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hiệu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cao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nhất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gia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endParaRPr sz="8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40436" y="1533143"/>
            <a:ext cx="2818130" cy="2501265"/>
          </a:xfrm>
          <a:custGeom>
            <a:avLst/>
            <a:gdLst/>
            <a:ahLst/>
            <a:cxnLst/>
            <a:rect l="l" t="t" r="r" b="b"/>
            <a:pathLst>
              <a:path w="2818129" h="2501265">
                <a:moveTo>
                  <a:pt x="2817876" y="0"/>
                </a:moveTo>
                <a:lnTo>
                  <a:pt x="0" y="0"/>
                </a:lnTo>
                <a:lnTo>
                  <a:pt x="0" y="2500884"/>
                </a:lnTo>
                <a:lnTo>
                  <a:pt x="2817876" y="2500884"/>
                </a:lnTo>
                <a:lnTo>
                  <a:pt x="281787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78708" y="1533143"/>
            <a:ext cx="2818130" cy="2501265"/>
          </a:xfrm>
          <a:custGeom>
            <a:avLst/>
            <a:gdLst/>
            <a:ahLst/>
            <a:cxnLst/>
            <a:rect l="l" t="t" r="r" b="b"/>
            <a:pathLst>
              <a:path w="2818129" h="2501265">
                <a:moveTo>
                  <a:pt x="2817876" y="0"/>
                </a:moveTo>
                <a:lnTo>
                  <a:pt x="0" y="0"/>
                </a:lnTo>
                <a:lnTo>
                  <a:pt x="0" y="2500884"/>
                </a:lnTo>
                <a:lnTo>
                  <a:pt x="2817876" y="2500884"/>
                </a:lnTo>
                <a:lnTo>
                  <a:pt x="281787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18692" y="1575663"/>
            <a:ext cx="2076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6070" marR="5080" indent="-306705">
              <a:lnSpc>
                <a:spcPct val="150000"/>
              </a:lnSpc>
              <a:spcBef>
                <a:spcPts val="100"/>
              </a:spcBef>
            </a:pP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dòng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chạy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phân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500,000đ</a:t>
            </a:r>
            <a:r>
              <a:rPr sz="800" b="1" spc="7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50" dirty="0">
                <a:solidFill>
                  <a:srgbClr val="FA5F27"/>
                </a:solidFill>
                <a:latin typeface="Arial"/>
                <a:cs typeface="Arial"/>
              </a:rPr>
              <a:t>–</a:t>
            </a:r>
            <a:r>
              <a:rPr sz="800" b="1" spc="3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FA5F27"/>
                </a:solidFill>
                <a:latin typeface="Arial"/>
                <a:cs typeface="Arial"/>
              </a:rPr>
              <a:t>750,000đ</a:t>
            </a:r>
            <a:endParaRPr sz="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57295" y="1575663"/>
            <a:ext cx="207581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9075" marR="5080" indent="-219710">
              <a:lnSpc>
                <a:spcPct val="150000"/>
              </a:lnSpc>
              <a:spcBef>
                <a:spcPts val="100"/>
              </a:spcBef>
            </a:pP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dòng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chạy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phân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A5F27"/>
                </a:solidFill>
                <a:latin typeface="Arial"/>
                <a:cs typeface="Arial"/>
              </a:rPr>
              <a:t>2,000,000đ</a:t>
            </a:r>
            <a:r>
              <a:rPr sz="800" b="1" spc="9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50" dirty="0">
                <a:solidFill>
                  <a:srgbClr val="FA5F27"/>
                </a:solidFill>
                <a:latin typeface="Arial"/>
                <a:cs typeface="Arial"/>
              </a:rPr>
              <a:t>–</a:t>
            </a:r>
            <a:r>
              <a:rPr sz="800" b="1" spc="35" dirty="0">
                <a:solidFill>
                  <a:srgbClr val="FA5F27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FA5F27"/>
                </a:solidFill>
                <a:latin typeface="Arial"/>
                <a:cs typeface="Arial"/>
              </a:rPr>
              <a:t>3,500,000đ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17219" y="2028443"/>
            <a:ext cx="2458720" cy="1689100"/>
            <a:chOff x="617219" y="2028443"/>
            <a:chExt cx="2458720" cy="1689100"/>
          </a:xfrm>
        </p:grpSpPr>
        <p:pic>
          <p:nvPicPr>
            <p:cNvPr id="39" name="object 3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5727" y="2028443"/>
              <a:ext cx="679704" cy="679704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5711" y="2028443"/>
              <a:ext cx="679704" cy="679704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7219" y="2028443"/>
              <a:ext cx="679704" cy="679704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7219" y="3038855"/>
              <a:ext cx="679704" cy="678180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05711" y="3038855"/>
              <a:ext cx="679704" cy="678180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395727" y="3038855"/>
              <a:ext cx="679704" cy="678180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728472" y="2744215"/>
            <a:ext cx="4857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Máy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ép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chậm</a:t>
            </a:r>
            <a:endParaRPr sz="6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95627" y="2744215"/>
            <a:ext cx="5226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Máy</a:t>
            </a:r>
            <a:r>
              <a:rPr sz="6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tăm</a:t>
            </a:r>
            <a:r>
              <a:rPr sz="6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nước</a:t>
            </a:r>
            <a:endParaRPr sz="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488692" y="2698241"/>
            <a:ext cx="5137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15" marR="5080" indent="-6350">
              <a:lnSpc>
                <a:spcPct val="1503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Quạt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lao</a:t>
            </a:r>
            <a:r>
              <a:rPr sz="6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động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treo</a:t>
            </a:r>
            <a:r>
              <a:rPr sz="600" spc="1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thắt</a:t>
            </a:r>
            <a:r>
              <a:rPr sz="6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lưng</a:t>
            </a:r>
            <a:endParaRPr sz="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37920" y="3695191"/>
            <a:ext cx="433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1120" marR="5080" indent="-71755">
              <a:lnSpc>
                <a:spcPct val="15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Máy</a:t>
            </a:r>
            <a:r>
              <a:rPr sz="6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hút</a:t>
            </a:r>
            <a:r>
              <a:rPr sz="6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bụi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cầm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tay</a:t>
            </a:r>
            <a:endParaRPr sz="6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694688" y="3740911"/>
            <a:ext cx="3238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Quạt</a:t>
            </a:r>
            <a:r>
              <a:rPr sz="6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cây</a:t>
            </a:r>
            <a:endParaRPr sz="6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464307" y="3695191"/>
            <a:ext cx="563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 marR="5080" indent="-137160">
              <a:lnSpc>
                <a:spcPct val="15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Bàn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là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hơi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nước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cầm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tay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3553967" y="2028443"/>
            <a:ext cx="2512060" cy="1684020"/>
            <a:chOff x="3553967" y="2028443"/>
            <a:chExt cx="2512060" cy="1684020"/>
          </a:xfrm>
        </p:grpSpPr>
        <p:pic>
          <p:nvPicPr>
            <p:cNvPr id="52" name="object 5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3967" y="2028443"/>
              <a:ext cx="694943" cy="69494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62271" y="2028443"/>
              <a:ext cx="694944" cy="69494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0575" y="2028443"/>
              <a:ext cx="694944" cy="694944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53967" y="3020567"/>
              <a:ext cx="691896" cy="69189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63795" y="3020567"/>
              <a:ext cx="691896" cy="69189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75147" y="3020567"/>
              <a:ext cx="690372" cy="691896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3538728" y="2744215"/>
            <a:ext cx="7372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Nồi</a:t>
            </a:r>
            <a:r>
              <a:rPr sz="6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chiên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không</a:t>
            </a:r>
            <a:r>
              <a:rPr sz="6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dầu</a:t>
            </a:r>
            <a:endParaRPr sz="6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571110" y="2744215"/>
            <a:ext cx="5467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Máy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chiếu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mini</a:t>
            </a:r>
            <a:endParaRPr sz="6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483986" y="2744215"/>
            <a:ext cx="4965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Robot</a:t>
            </a:r>
            <a:r>
              <a:rPr sz="6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hút</a:t>
            </a:r>
            <a:r>
              <a:rPr sz="6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bụi</a:t>
            </a:r>
            <a:endParaRPr sz="6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3608832" y="3749750"/>
            <a:ext cx="5975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Máy làm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sữa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hạt</a:t>
            </a:r>
            <a:endParaRPr sz="6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4497070" y="3749750"/>
            <a:ext cx="64579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Máy</a:t>
            </a:r>
            <a:r>
              <a:rPr sz="6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lọc</a:t>
            </a:r>
            <a:r>
              <a:rPr sz="6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không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khí</a:t>
            </a:r>
            <a:endParaRPr sz="6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490083" y="3749750"/>
            <a:ext cx="4857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Máy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giặt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mini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4" name="object 6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445008" y="180197"/>
            <a:ext cx="618743" cy="124602"/>
          </a:xfrm>
          <a:prstGeom prst="rect">
            <a:avLst/>
          </a:prstGeom>
        </p:spPr>
      </p:pic>
      <p:sp>
        <p:nvSpPr>
          <p:cNvPr id="65" name="object 65"/>
          <p:cNvSpPr txBox="1"/>
          <p:nvPr/>
        </p:nvSpPr>
        <p:spPr>
          <a:xfrm>
            <a:off x="428040" y="4080763"/>
            <a:ext cx="11493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1A1846"/>
                </a:solidFill>
                <a:latin typeface="Arial"/>
                <a:cs typeface="Arial"/>
              </a:rPr>
              <a:t>36</a:t>
            </a:r>
            <a:endParaRPr sz="600">
              <a:latin typeface="Arial"/>
              <a:cs typeface="Arial"/>
            </a:endParaRPr>
          </a:p>
        </p:txBody>
      </p:sp>
      <p:pic>
        <p:nvPicPr>
          <p:cNvPr id="66" name="object 6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053328" y="163067"/>
            <a:ext cx="45720" cy="181355"/>
          </a:xfrm>
          <a:prstGeom prst="rect">
            <a:avLst/>
          </a:prstGeom>
        </p:spPr>
      </p:pic>
      <p:sp>
        <p:nvSpPr>
          <p:cNvPr id="67" name="object 67"/>
          <p:cNvSpPr txBox="1"/>
          <p:nvPr/>
        </p:nvSpPr>
        <p:spPr>
          <a:xfrm>
            <a:off x="4138676" y="4079544"/>
            <a:ext cx="20491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TÍCH NGÀNH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HÀNG TIỀM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NĂNG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TĂNG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480175" cy="4319270"/>
            <a:chOff x="0" y="0"/>
            <a:chExt cx="6480175" cy="4319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480047" cy="43190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65647" y="163067"/>
              <a:ext cx="618744" cy="1280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090030" y="4079544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031258"/>
                </a:solidFill>
                <a:latin typeface="Arial"/>
                <a:cs typeface="Arial"/>
              </a:rPr>
              <a:t>37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5660" y="4081068"/>
            <a:ext cx="2048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TÍCH NGÀNH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HÀNG TIỀM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NĂNG</a:t>
            </a: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599689" y="1517979"/>
            <a:ext cx="27400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70" dirty="0">
                <a:solidFill>
                  <a:srgbClr val="001F5F"/>
                </a:solidFill>
              </a:rPr>
              <a:t>Ngành</a:t>
            </a:r>
            <a:r>
              <a:rPr spc="10" dirty="0">
                <a:solidFill>
                  <a:srgbClr val="001F5F"/>
                </a:solidFill>
              </a:rPr>
              <a:t> </a:t>
            </a:r>
            <a:r>
              <a:rPr dirty="0">
                <a:solidFill>
                  <a:srgbClr val="001F5F"/>
                </a:solidFill>
              </a:rPr>
              <a:t>hàng</a:t>
            </a:r>
            <a:r>
              <a:rPr spc="10" dirty="0">
                <a:solidFill>
                  <a:srgbClr val="001F5F"/>
                </a:solidFill>
              </a:rPr>
              <a:t> </a:t>
            </a:r>
            <a:r>
              <a:rPr spc="50" dirty="0">
                <a:solidFill>
                  <a:srgbClr val="001F5F"/>
                </a:solidFill>
              </a:rPr>
              <a:t>Làm</a:t>
            </a:r>
            <a:r>
              <a:rPr spc="25" dirty="0">
                <a:solidFill>
                  <a:srgbClr val="001F5F"/>
                </a:solidFill>
              </a:rPr>
              <a:t> </a:t>
            </a:r>
            <a:r>
              <a:rPr spc="-20" dirty="0">
                <a:solidFill>
                  <a:srgbClr val="001F5F"/>
                </a:solidFill>
              </a:rPr>
              <a:t>Đẹp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0436" y="487679"/>
            <a:ext cx="2567940" cy="1620520"/>
            <a:chOff x="440436" y="487679"/>
            <a:chExt cx="2567940" cy="1620520"/>
          </a:xfrm>
        </p:grpSpPr>
        <p:sp>
          <p:nvSpPr>
            <p:cNvPr id="3" name="object 3"/>
            <p:cNvSpPr/>
            <p:nvPr/>
          </p:nvSpPr>
          <p:spPr>
            <a:xfrm>
              <a:off x="440436" y="487679"/>
              <a:ext cx="2567940" cy="1620520"/>
            </a:xfrm>
            <a:custGeom>
              <a:avLst/>
              <a:gdLst/>
              <a:ahLst/>
              <a:cxnLst/>
              <a:rect l="l" t="t" r="r" b="b"/>
              <a:pathLst>
                <a:path w="2567940" h="1620520">
                  <a:moveTo>
                    <a:pt x="2567940" y="0"/>
                  </a:moveTo>
                  <a:lnTo>
                    <a:pt x="0" y="0"/>
                  </a:lnTo>
                  <a:lnTo>
                    <a:pt x="0" y="1620012"/>
                  </a:lnTo>
                  <a:lnTo>
                    <a:pt x="2567940" y="1620012"/>
                  </a:lnTo>
                  <a:lnTo>
                    <a:pt x="256794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174826" y="863218"/>
              <a:ext cx="982980" cy="1151890"/>
            </a:xfrm>
            <a:custGeom>
              <a:avLst/>
              <a:gdLst/>
              <a:ahLst/>
              <a:cxnLst/>
              <a:rect l="l" t="t" r="r" b="b"/>
              <a:pathLst>
                <a:path w="982980" h="1151889">
                  <a:moveTo>
                    <a:pt x="406704" y="0"/>
                  </a:moveTo>
                  <a:lnTo>
                    <a:pt x="406704" y="299466"/>
                  </a:lnTo>
                  <a:lnTo>
                    <a:pt x="460779" y="304798"/>
                  </a:lnTo>
                  <a:lnTo>
                    <a:pt x="512305" y="320405"/>
                  </a:lnTo>
                  <a:lnTo>
                    <a:pt x="559831" y="345703"/>
                  </a:lnTo>
                  <a:lnTo>
                    <a:pt x="601903" y="380111"/>
                  </a:lnTo>
                  <a:lnTo>
                    <a:pt x="633931" y="418356"/>
                  </a:lnTo>
                  <a:lnTo>
                    <a:pt x="657962" y="460474"/>
                  </a:lnTo>
                  <a:lnTo>
                    <a:pt x="673997" y="505361"/>
                  </a:lnTo>
                  <a:lnTo>
                    <a:pt x="682036" y="551913"/>
                  </a:lnTo>
                  <a:lnTo>
                    <a:pt x="682078" y="599026"/>
                  </a:lnTo>
                  <a:lnTo>
                    <a:pt x="674124" y="645597"/>
                  </a:lnTo>
                  <a:lnTo>
                    <a:pt x="658174" y="690521"/>
                  </a:lnTo>
                  <a:lnTo>
                    <a:pt x="634227" y="732696"/>
                  </a:lnTo>
                  <a:lnTo>
                    <a:pt x="602284" y="771017"/>
                  </a:lnTo>
                  <a:lnTo>
                    <a:pt x="564039" y="803006"/>
                  </a:lnTo>
                  <a:lnTo>
                    <a:pt x="521922" y="827009"/>
                  </a:lnTo>
                  <a:lnTo>
                    <a:pt x="477039" y="843026"/>
                  </a:lnTo>
                  <a:lnTo>
                    <a:pt x="430493" y="851055"/>
                  </a:lnTo>
                  <a:lnTo>
                    <a:pt x="383390" y="851097"/>
                  </a:lnTo>
                  <a:lnTo>
                    <a:pt x="336835" y="843152"/>
                  </a:lnTo>
                  <a:lnTo>
                    <a:pt x="291933" y="827221"/>
                  </a:lnTo>
                  <a:lnTo>
                    <a:pt x="249788" y="803303"/>
                  </a:lnTo>
                  <a:lnTo>
                    <a:pt x="211505" y="771398"/>
                  </a:lnTo>
                  <a:lnTo>
                    <a:pt x="0" y="983234"/>
                  </a:lnTo>
                  <a:lnTo>
                    <a:pt x="37337" y="1017369"/>
                  </a:lnTo>
                  <a:lnTo>
                    <a:pt x="77255" y="1047903"/>
                  </a:lnTo>
                  <a:lnTo>
                    <a:pt x="119491" y="1074725"/>
                  </a:lnTo>
                  <a:lnTo>
                    <a:pt x="163777" y="1097725"/>
                  </a:lnTo>
                  <a:lnTo>
                    <a:pt x="209850" y="1116792"/>
                  </a:lnTo>
                  <a:lnTo>
                    <a:pt x="257444" y="1131814"/>
                  </a:lnTo>
                  <a:lnTo>
                    <a:pt x="306295" y="1142682"/>
                  </a:lnTo>
                  <a:lnTo>
                    <a:pt x="356137" y="1149283"/>
                  </a:lnTo>
                  <a:lnTo>
                    <a:pt x="406704" y="1151509"/>
                  </a:lnTo>
                  <a:lnTo>
                    <a:pt x="453911" y="1149600"/>
                  </a:lnTo>
                  <a:lnTo>
                    <a:pt x="500069" y="1143972"/>
                  </a:lnTo>
                  <a:lnTo>
                    <a:pt x="545029" y="1134773"/>
                  </a:lnTo>
                  <a:lnTo>
                    <a:pt x="588642" y="1122152"/>
                  </a:lnTo>
                  <a:lnTo>
                    <a:pt x="630762" y="1106257"/>
                  </a:lnTo>
                  <a:lnTo>
                    <a:pt x="671239" y="1087235"/>
                  </a:lnTo>
                  <a:lnTo>
                    <a:pt x="709925" y="1065236"/>
                  </a:lnTo>
                  <a:lnTo>
                    <a:pt x="746672" y="1040407"/>
                  </a:lnTo>
                  <a:lnTo>
                    <a:pt x="781332" y="1012896"/>
                  </a:lnTo>
                  <a:lnTo>
                    <a:pt x="813755" y="982853"/>
                  </a:lnTo>
                  <a:lnTo>
                    <a:pt x="843795" y="950424"/>
                  </a:lnTo>
                  <a:lnTo>
                    <a:pt x="871302" y="915758"/>
                  </a:lnTo>
                  <a:lnTo>
                    <a:pt x="896128" y="879004"/>
                  </a:lnTo>
                  <a:lnTo>
                    <a:pt x="918126" y="840309"/>
                  </a:lnTo>
                  <a:lnTo>
                    <a:pt x="937146" y="799822"/>
                  </a:lnTo>
                  <a:lnTo>
                    <a:pt x="953040" y="757691"/>
                  </a:lnTo>
                  <a:lnTo>
                    <a:pt x="965660" y="714064"/>
                  </a:lnTo>
                  <a:lnTo>
                    <a:pt x="974859" y="669089"/>
                  </a:lnTo>
                  <a:lnTo>
                    <a:pt x="980486" y="622916"/>
                  </a:lnTo>
                  <a:lnTo>
                    <a:pt x="982395" y="575691"/>
                  </a:lnTo>
                  <a:lnTo>
                    <a:pt x="980486" y="528484"/>
                  </a:lnTo>
                  <a:lnTo>
                    <a:pt x="974859" y="482326"/>
                  </a:lnTo>
                  <a:lnTo>
                    <a:pt x="965660" y="437366"/>
                  </a:lnTo>
                  <a:lnTo>
                    <a:pt x="953040" y="393752"/>
                  </a:lnTo>
                  <a:lnTo>
                    <a:pt x="937146" y="351633"/>
                  </a:lnTo>
                  <a:lnTo>
                    <a:pt x="918126" y="311156"/>
                  </a:lnTo>
                  <a:lnTo>
                    <a:pt x="896128" y="272470"/>
                  </a:lnTo>
                  <a:lnTo>
                    <a:pt x="871302" y="235723"/>
                  </a:lnTo>
                  <a:lnTo>
                    <a:pt x="843795" y="201063"/>
                  </a:lnTo>
                  <a:lnTo>
                    <a:pt x="813755" y="168640"/>
                  </a:lnTo>
                  <a:lnTo>
                    <a:pt x="781332" y="138600"/>
                  </a:lnTo>
                  <a:lnTo>
                    <a:pt x="746672" y="111093"/>
                  </a:lnTo>
                  <a:lnTo>
                    <a:pt x="709925" y="86267"/>
                  </a:lnTo>
                  <a:lnTo>
                    <a:pt x="671239" y="64269"/>
                  </a:lnTo>
                  <a:lnTo>
                    <a:pt x="630762" y="45249"/>
                  </a:lnTo>
                  <a:lnTo>
                    <a:pt x="588642" y="29355"/>
                  </a:lnTo>
                  <a:lnTo>
                    <a:pt x="545029" y="16734"/>
                  </a:lnTo>
                  <a:lnTo>
                    <a:pt x="500069" y="7536"/>
                  </a:lnTo>
                  <a:lnTo>
                    <a:pt x="453911" y="1908"/>
                  </a:lnTo>
                  <a:lnTo>
                    <a:pt x="406704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05990" y="1404238"/>
              <a:ext cx="380365" cy="442595"/>
            </a:xfrm>
            <a:custGeom>
              <a:avLst/>
              <a:gdLst/>
              <a:ahLst/>
              <a:cxnLst/>
              <a:rect l="l" t="t" r="r" b="b"/>
              <a:pathLst>
                <a:path w="380365" h="442594">
                  <a:moveTo>
                    <a:pt x="865" y="0"/>
                  </a:moveTo>
                  <a:lnTo>
                    <a:pt x="0" y="49264"/>
                  </a:lnTo>
                  <a:lnTo>
                    <a:pt x="3307" y="98062"/>
                  </a:lnTo>
                  <a:lnTo>
                    <a:pt x="10695" y="146148"/>
                  </a:lnTo>
                  <a:lnTo>
                    <a:pt x="22070" y="193277"/>
                  </a:lnTo>
                  <a:lnTo>
                    <a:pt x="37339" y="239204"/>
                  </a:lnTo>
                  <a:lnTo>
                    <a:pt x="56409" y="283683"/>
                  </a:lnTo>
                  <a:lnTo>
                    <a:pt x="79187" y="326469"/>
                  </a:lnTo>
                  <a:lnTo>
                    <a:pt x="105579" y="367316"/>
                  </a:lnTo>
                  <a:lnTo>
                    <a:pt x="135493" y="405979"/>
                  </a:lnTo>
                  <a:lnTo>
                    <a:pt x="168835" y="442213"/>
                  </a:lnTo>
                  <a:lnTo>
                    <a:pt x="380341" y="230377"/>
                  </a:lnTo>
                  <a:lnTo>
                    <a:pt x="349984" y="194383"/>
                  </a:lnTo>
                  <a:lnTo>
                    <a:pt x="326369" y="154224"/>
                  </a:lnTo>
                  <a:lnTo>
                    <a:pt x="309868" y="110829"/>
                  </a:lnTo>
                  <a:lnTo>
                    <a:pt x="300853" y="65123"/>
                  </a:lnTo>
                  <a:lnTo>
                    <a:pt x="299696" y="18033"/>
                  </a:lnTo>
                  <a:lnTo>
                    <a:pt x="865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06855" y="1363090"/>
              <a:ext cx="300990" cy="59690"/>
            </a:xfrm>
            <a:custGeom>
              <a:avLst/>
              <a:gdLst/>
              <a:ahLst/>
              <a:cxnLst/>
              <a:rect l="l" t="t" r="r" b="b"/>
              <a:pathLst>
                <a:path w="300990" h="59690">
                  <a:moveTo>
                    <a:pt x="3975" y="0"/>
                  </a:moveTo>
                  <a:lnTo>
                    <a:pt x="1616" y="20574"/>
                  </a:lnTo>
                  <a:lnTo>
                    <a:pt x="0" y="41148"/>
                  </a:lnTo>
                  <a:lnTo>
                    <a:pt x="298831" y="59181"/>
                  </a:lnTo>
                  <a:lnTo>
                    <a:pt x="299847" y="45974"/>
                  </a:lnTo>
                  <a:lnTo>
                    <a:pt x="300735" y="39497"/>
                  </a:lnTo>
                  <a:lnTo>
                    <a:pt x="3975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0831" y="1361693"/>
              <a:ext cx="297180" cy="41275"/>
            </a:xfrm>
            <a:custGeom>
              <a:avLst/>
              <a:gdLst/>
              <a:ahLst/>
              <a:cxnLst/>
              <a:rect l="l" t="t" r="r" b="b"/>
              <a:pathLst>
                <a:path w="297180" h="41275">
                  <a:moveTo>
                    <a:pt x="177" y="0"/>
                  </a:moveTo>
                  <a:lnTo>
                    <a:pt x="0" y="1397"/>
                  </a:lnTo>
                  <a:lnTo>
                    <a:pt x="296760" y="40894"/>
                  </a:lnTo>
                  <a:lnTo>
                    <a:pt x="296887" y="40259"/>
                  </a:lnTo>
                  <a:lnTo>
                    <a:pt x="177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11008" y="863218"/>
              <a:ext cx="570865" cy="539115"/>
            </a:xfrm>
            <a:custGeom>
              <a:avLst/>
              <a:gdLst/>
              <a:ahLst/>
              <a:cxnLst/>
              <a:rect l="l" t="t" r="r" b="b"/>
              <a:pathLst>
                <a:path w="570865" h="539115">
                  <a:moveTo>
                    <a:pt x="570522" y="0"/>
                  </a:moveTo>
                  <a:lnTo>
                    <a:pt x="522934" y="1947"/>
                  </a:lnTo>
                  <a:lnTo>
                    <a:pt x="476334" y="7695"/>
                  </a:lnTo>
                  <a:lnTo>
                    <a:pt x="430888" y="17097"/>
                  </a:lnTo>
                  <a:lnTo>
                    <a:pt x="386761" y="30011"/>
                  </a:lnTo>
                  <a:lnTo>
                    <a:pt x="344118" y="46290"/>
                  </a:lnTo>
                  <a:lnTo>
                    <a:pt x="303124" y="65790"/>
                  </a:lnTo>
                  <a:lnTo>
                    <a:pt x="263945" y="88368"/>
                  </a:lnTo>
                  <a:lnTo>
                    <a:pt x="226746" y="113878"/>
                  </a:lnTo>
                  <a:lnTo>
                    <a:pt x="191692" y="142176"/>
                  </a:lnTo>
                  <a:lnTo>
                    <a:pt x="158948" y="173118"/>
                  </a:lnTo>
                  <a:lnTo>
                    <a:pt x="128680" y="206558"/>
                  </a:lnTo>
                  <a:lnTo>
                    <a:pt x="101052" y="242353"/>
                  </a:lnTo>
                  <a:lnTo>
                    <a:pt x="76231" y="280358"/>
                  </a:lnTo>
                  <a:lnTo>
                    <a:pt x="54381" y="320429"/>
                  </a:lnTo>
                  <a:lnTo>
                    <a:pt x="35668" y="362420"/>
                  </a:lnTo>
                  <a:lnTo>
                    <a:pt x="20256" y="406188"/>
                  </a:lnTo>
                  <a:lnTo>
                    <a:pt x="8312" y="451587"/>
                  </a:lnTo>
                  <a:lnTo>
                    <a:pt x="0" y="498475"/>
                  </a:lnTo>
                  <a:lnTo>
                    <a:pt x="296710" y="538734"/>
                  </a:lnTo>
                  <a:lnTo>
                    <a:pt x="306430" y="494437"/>
                  </a:lnTo>
                  <a:lnTo>
                    <a:pt x="322806" y="453273"/>
                  </a:lnTo>
                  <a:lnTo>
                    <a:pt x="345205" y="415798"/>
                  </a:lnTo>
                  <a:lnTo>
                    <a:pt x="372990" y="382564"/>
                  </a:lnTo>
                  <a:lnTo>
                    <a:pt x="405529" y="354129"/>
                  </a:lnTo>
                  <a:lnTo>
                    <a:pt x="442186" y="331046"/>
                  </a:lnTo>
                  <a:lnTo>
                    <a:pt x="482326" y="313871"/>
                  </a:lnTo>
                  <a:lnTo>
                    <a:pt x="525317" y="303159"/>
                  </a:lnTo>
                  <a:lnTo>
                    <a:pt x="570522" y="299466"/>
                  </a:lnTo>
                  <a:lnTo>
                    <a:pt x="57052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884426" y="1542414"/>
            <a:ext cx="1828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63%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2504" y="1530857"/>
            <a:ext cx="1828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13%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7932" y="1338452"/>
            <a:ext cx="13843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1%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10462" y="1058112"/>
            <a:ext cx="18288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23%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1783" y="547471"/>
            <a:ext cx="1735455" cy="302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indent="-325120">
              <a:lnSpc>
                <a:spcPct val="113799"/>
              </a:lnSpc>
              <a:spcBef>
                <a:spcPts val="9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TMĐT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đẹp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467355" y="1094231"/>
            <a:ext cx="47625" cy="762000"/>
            <a:chOff x="2467355" y="1094231"/>
            <a:chExt cx="47625" cy="762000"/>
          </a:xfrm>
        </p:grpSpPr>
        <p:sp>
          <p:nvSpPr>
            <p:cNvPr id="15" name="object 15"/>
            <p:cNvSpPr/>
            <p:nvPr/>
          </p:nvSpPr>
          <p:spPr>
            <a:xfrm>
              <a:off x="2467355" y="109423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67355" y="127253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67355" y="1452371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3" y="457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467355" y="1630679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3"/>
                  </a:lnTo>
                  <a:lnTo>
                    <a:pt x="47243" y="47243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67355" y="1810511"/>
              <a:ext cx="47625" cy="45720"/>
            </a:xfrm>
            <a:custGeom>
              <a:avLst/>
              <a:gdLst/>
              <a:ahLst/>
              <a:cxnLst/>
              <a:rect l="l" t="t" r="r" b="b"/>
              <a:pathLst>
                <a:path w="47625" h="45719">
                  <a:moveTo>
                    <a:pt x="47243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7243" y="45719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540254" y="1051051"/>
            <a:ext cx="286385" cy="8331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shopee</a:t>
            </a:r>
            <a:endParaRPr sz="600">
              <a:latin typeface="Arial"/>
              <a:cs typeface="Arial"/>
            </a:endParaRPr>
          </a:p>
          <a:p>
            <a:pPr marL="12700" marR="37465">
              <a:lnSpc>
                <a:spcPct val="195800"/>
              </a:lnSpc>
            </a:pPr>
            <a:r>
              <a:rPr sz="600" spc="-10" dirty="0">
                <a:latin typeface="Arial"/>
                <a:cs typeface="Arial"/>
              </a:rPr>
              <a:t>lazada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tiki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sendo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tiktok</a:t>
            </a:r>
            <a:endParaRPr sz="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93720" y="487679"/>
            <a:ext cx="1499870" cy="806450"/>
          </a:xfrm>
          <a:custGeom>
            <a:avLst/>
            <a:gdLst/>
            <a:ahLst/>
            <a:cxnLst/>
            <a:rect l="l" t="t" r="r" b="b"/>
            <a:pathLst>
              <a:path w="1499870" h="806450">
                <a:moveTo>
                  <a:pt x="1499616" y="0"/>
                </a:moveTo>
                <a:lnTo>
                  <a:pt x="0" y="0"/>
                </a:lnTo>
                <a:lnTo>
                  <a:pt x="0" y="806196"/>
                </a:lnTo>
                <a:lnTo>
                  <a:pt x="1499616" y="806196"/>
                </a:lnTo>
                <a:lnTo>
                  <a:pt x="14996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93720" y="1353311"/>
            <a:ext cx="1499870" cy="754380"/>
          </a:xfrm>
          <a:custGeom>
            <a:avLst/>
            <a:gdLst/>
            <a:ahLst/>
            <a:cxnLst/>
            <a:rect l="l" t="t" r="r" b="b"/>
            <a:pathLst>
              <a:path w="1499870" h="754380">
                <a:moveTo>
                  <a:pt x="1499616" y="0"/>
                </a:moveTo>
                <a:lnTo>
                  <a:pt x="0" y="0"/>
                </a:lnTo>
                <a:lnTo>
                  <a:pt x="0" y="754380"/>
                </a:lnTo>
                <a:lnTo>
                  <a:pt x="1499616" y="754380"/>
                </a:lnTo>
                <a:lnTo>
                  <a:pt x="1499616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3512311" y="579199"/>
            <a:ext cx="662940" cy="5969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sz="700" b="1" dirty="0">
                <a:solidFill>
                  <a:srgbClr val="F05C25"/>
                </a:solidFill>
                <a:latin typeface="Arial"/>
                <a:cs typeface="Arial"/>
              </a:rPr>
              <a:t>DOANH</a:t>
            </a:r>
            <a:r>
              <a:rPr sz="700" b="1" spc="8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25" dirty="0">
                <a:solidFill>
                  <a:srgbClr val="F05C25"/>
                </a:solidFill>
                <a:latin typeface="Arial"/>
                <a:cs typeface="Arial"/>
              </a:rPr>
              <a:t>SỐ</a:t>
            </a:r>
            <a:endParaRPr sz="7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1600" b="1" spc="-10" dirty="0">
                <a:solidFill>
                  <a:srgbClr val="001F5F"/>
                </a:solidFill>
                <a:latin typeface="Arial"/>
                <a:cs typeface="Arial"/>
              </a:rPr>
              <a:t>16,500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800" b="1" dirty="0">
                <a:solidFill>
                  <a:srgbClr val="F05C25"/>
                </a:solidFill>
                <a:latin typeface="Arial"/>
                <a:cs typeface="Arial"/>
              </a:rPr>
              <a:t>tỷ</a:t>
            </a:r>
            <a:r>
              <a:rPr sz="800" b="1" spc="6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05C25"/>
                </a:solidFill>
                <a:latin typeface="Arial"/>
                <a:cs typeface="Arial"/>
              </a:rPr>
              <a:t>đồng</a:t>
            </a:r>
            <a:endParaRPr sz="8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10203" y="1360694"/>
            <a:ext cx="872490" cy="67818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15"/>
              </a:spcBef>
            </a:pP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SẢN</a:t>
            </a:r>
            <a:r>
              <a:rPr sz="700" b="1" spc="-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F05C25"/>
                </a:solidFill>
                <a:latin typeface="Arial"/>
                <a:cs typeface="Arial"/>
              </a:rPr>
              <a:t>PHẨM</a:t>
            </a:r>
            <a:r>
              <a:rPr sz="700" b="1" spc="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F05C25"/>
                </a:solidFill>
                <a:latin typeface="Arial"/>
                <a:cs typeface="Arial"/>
              </a:rPr>
              <a:t>ĐÃ</a:t>
            </a:r>
            <a:r>
              <a:rPr sz="7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25" dirty="0">
                <a:solidFill>
                  <a:srgbClr val="F05C25"/>
                </a:solidFill>
                <a:latin typeface="Arial"/>
                <a:cs typeface="Arial"/>
              </a:rPr>
              <a:t>BÁN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50">
              <a:latin typeface="Arial"/>
              <a:cs typeface="Arial"/>
            </a:endParaRPr>
          </a:p>
          <a:p>
            <a:pPr marL="111760" marR="104775" algn="ctr">
              <a:lnSpc>
                <a:spcPct val="102299"/>
              </a:lnSpc>
            </a:pPr>
            <a:r>
              <a:rPr sz="1600" b="1" dirty="0">
                <a:solidFill>
                  <a:srgbClr val="001F5F"/>
                </a:solidFill>
                <a:latin typeface="Arial"/>
                <a:cs typeface="Arial"/>
              </a:rPr>
              <a:t>144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triệu </a:t>
            </a:r>
            <a:r>
              <a:rPr sz="800" b="1" dirty="0">
                <a:solidFill>
                  <a:srgbClr val="F05C25"/>
                </a:solidFill>
                <a:latin typeface="Arial"/>
                <a:cs typeface="Arial"/>
              </a:rPr>
              <a:t>sản</a:t>
            </a:r>
            <a:r>
              <a:rPr sz="800" b="1" spc="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F05C25"/>
                </a:solidFill>
                <a:latin typeface="Arial"/>
                <a:cs typeface="Arial"/>
              </a:rPr>
              <a:t>phẩm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669535" y="1353311"/>
            <a:ext cx="1527175" cy="75438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73025" rIns="0" bIns="0" rtlCol="0">
            <a:spAutoFit/>
          </a:bodyPr>
          <a:lstStyle/>
          <a:p>
            <a:pPr marR="22225" algn="ctr">
              <a:lnSpc>
                <a:spcPct val="100000"/>
              </a:lnSpc>
              <a:spcBef>
                <a:spcPts val="575"/>
              </a:spcBef>
            </a:pPr>
            <a:r>
              <a:rPr sz="700" b="1" dirty="0">
                <a:solidFill>
                  <a:srgbClr val="F05C25"/>
                </a:solidFill>
                <a:latin typeface="Arial"/>
                <a:cs typeface="Arial"/>
              </a:rPr>
              <a:t>TĂNG</a:t>
            </a:r>
            <a:r>
              <a:rPr sz="700" b="1" spc="-4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TRƯỞNG</a:t>
            </a:r>
            <a:endParaRPr sz="700">
              <a:latin typeface="Arial"/>
              <a:cs typeface="Arial"/>
            </a:endParaRPr>
          </a:p>
          <a:p>
            <a:pPr marR="20955" algn="ctr">
              <a:lnSpc>
                <a:spcPct val="100000"/>
              </a:lnSpc>
            </a:pPr>
            <a:r>
              <a:rPr sz="700" b="1" spc="-10" dirty="0">
                <a:solidFill>
                  <a:srgbClr val="001F5F"/>
                </a:solidFill>
                <a:latin typeface="Arial"/>
                <a:cs typeface="Arial"/>
              </a:rPr>
              <a:t>so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với</a:t>
            </a:r>
            <a:r>
              <a:rPr sz="7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cùng</a:t>
            </a:r>
            <a:r>
              <a:rPr sz="7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001F5F"/>
                </a:solidFill>
                <a:latin typeface="Arial"/>
                <a:cs typeface="Arial"/>
              </a:rPr>
              <a:t>kỳ</a:t>
            </a:r>
            <a:r>
              <a:rPr sz="7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700" b="1" spc="-20" dirty="0">
                <a:solidFill>
                  <a:srgbClr val="001F5F"/>
                </a:solidFill>
                <a:latin typeface="Arial"/>
                <a:cs typeface="Arial"/>
              </a:rPr>
              <a:t>2022</a:t>
            </a:r>
            <a:endParaRPr sz="700">
              <a:latin typeface="Arial"/>
              <a:cs typeface="Arial"/>
            </a:endParaRPr>
          </a:p>
          <a:p>
            <a:pPr marR="22225" algn="ctr">
              <a:lnSpc>
                <a:spcPct val="100000"/>
              </a:lnSpc>
              <a:spcBef>
                <a:spcPts val="690"/>
              </a:spcBef>
            </a:pPr>
            <a:r>
              <a:rPr sz="1600" b="1" dirty="0">
                <a:solidFill>
                  <a:srgbClr val="00AF50"/>
                </a:solidFill>
                <a:latin typeface="Arial"/>
                <a:cs typeface="Arial"/>
              </a:rPr>
              <a:t>+</a:t>
            </a:r>
            <a:r>
              <a:rPr sz="1600" b="1" spc="-70" dirty="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1600" b="1" spc="-25" dirty="0">
                <a:solidFill>
                  <a:srgbClr val="00AF50"/>
                </a:solidFill>
                <a:latin typeface="Arial"/>
                <a:cs typeface="Arial"/>
              </a:rPr>
              <a:t>61%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669535" y="487679"/>
            <a:ext cx="1527175" cy="806450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Times New Roman"/>
              <a:cs typeface="Times New Roman"/>
            </a:endParaRPr>
          </a:p>
          <a:p>
            <a:pPr marR="20955" algn="ctr">
              <a:lnSpc>
                <a:spcPct val="100000"/>
              </a:lnSpc>
            </a:pPr>
            <a:r>
              <a:rPr sz="700" b="1" spc="-20" dirty="0">
                <a:solidFill>
                  <a:srgbClr val="F05C25"/>
                </a:solidFill>
                <a:latin typeface="Arial"/>
                <a:cs typeface="Arial"/>
              </a:rPr>
              <a:t>SHOP </a:t>
            </a: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CÓ</a:t>
            </a:r>
            <a:r>
              <a:rPr sz="700" b="1" spc="-2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10" dirty="0">
                <a:solidFill>
                  <a:srgbClr val="F05C25"/>
                </a:solidFill>
                <a:latin typeface="Arial"/>
                <a:cs typeface="Arial"/>
              </a:rPr>
              <a:t>LƯỢT</a:t>
            </a:r>
            <a:r>
              <a:rPr sz="700" b="1" spc="-3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700" b="1" spc="-25" dirty="0">
                <a:solidFill>
                  <a:srgbClr val="F05C25"/>
                </a:solidFill>
                <a:latin typeface="Arial"/>
                <a:cs typeface="Arial"/>
              </a:rPr>
              <a:t>BÁN</a:t>
            </a:r>
            <a:endParaRPr sz="700">
              <a:latin typeface="Arial"/>
              <a:cs typeface="Arial"/>
            </a:endParaRPr>
          </a:p>
          <a:p>
            <a:pPr marL="31750" algn="ctr">
              <a:lnSpc>
                <a:spcPct val="100000"/>
              </a:lnSpc>
              <a:spcBef>
                <a:spcPts val="535"/>
              </a:spcBef>
            </a:pPr>
            <a:r>
              <a:rPr sz="1600" b="1" spc="-10" dirty="0">
                <a:solidFill>
                  <a:srgbClr val="001F5F"/>
                </a:solidFill>
                <a:latin typeface="Arial"/>
                <a:cs typeface="Arial"/>
              </a:rPr>
              <a:t>106,500</a:t>
            </a:r>
            <a:endParaRPr sz="1600">
              <a:latin typeface="Arial"/>
              <a:cs typeface="Arial"/>
            </a:endParaRPr>
          </a:p>
          <a:p>
            <a:pPr marL="32384" algn="ctr">
              <a:lnSpc>
                <a:spcPct val="100000"/>
              </a:lnSpc>
              <a:spcBef>
                <a:spcPts val="45"/>
              </a:spcBef>
            </a:pPr>
            <a:r>
              <a:rPr sz="800" b="1" spc="-20" dirty="0">
                <a:solidFill>
                  <a:srgbClr val="F05C25"/>
                </a:solidFill>
                <a:latin typeface="Arial"/>
                <a:cs typeface="Arial"/>
              </a:rPr>
              <a:t>shop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440436" y="2199131"/>
            <a:ext cx="5756275" cy="1864360"/>
            <a:chOff x="440436" y="2199131"/>
            <a:chExt cx="5756275" cy="1864360"/>
          </a:xfrm>
        </p:grpSpPr>
        <p:sp>
          <p:nvSpPr>
            <p:cNvPr id="28" name="object 28"/>
            <p:cNvSpPr/>
            <p:nvPr/>
          </p:nvSpPr>
          <p:spPr>
            <a:xfrm>
              <a:off x="440436" y="2199131"/>
              <a:ext cx="5756275" cy="1864360"/>
            </a:xfrm>
            <a:custGeom>
              <a:avLst/>
              <a:gdLst/>
              <a:ahLst/>
              <a:cxnLst/>
              <a:rect l="l" t="t" r="r" b="b"/>
              <a:pathLst>
                <a:path w="5756275" h="1864360">
                  <a:moveTo>
                    <a:pt x="5756148" y="0"/>
                  </a:moveTo>
                  <a:lnTo>
                    <a:pt x="0" y="0"/>
                  </a:lnTo>
                  <a:lnTo>
                    <a:pt x="0" y="1863852"/>
                  </a:lnTo>
                  <a:lnTo>
                    <a:pt x="5756148" y="1863852"/>
                  </a:lnTo>
                  <a:lnTo>
                    <a:pt x="575614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97636" y="2819399"/>
              <a:ext cx="5160645" cy="706120"/>
            </a:xfrm>
            <a:custGeom>
              <a:avLst/>
              <a:gdLst/>
              <a:ahLst/>
              <a:cxnLst/>
              <a:rect l="l" t="t" r="r" b="b"/>
              <a:pathLst>
                <a:path w="5160645" h="706120">
                  <a:moveTo>
                    <a:pt x="0" y="705611"/>
                  </a:moveTo>
                  <a:lnTo>
                    <a:pt x="259079" y="705611"/>
                  </a:lnTo>
                </a:path>
                <a:path w="5160645" h="706120">
                  <a:moveTo>
                    <a:pt x="601979" y="705611"/>
                  </a:moveTo>
                  <a:lnTo>
                    <a:pt x="1118615" y="705611"/>
                  </a:lnTo>
                </a:path>
                <a:path w="5160645" h="706120">
                  <a:moveTo>
                    <a:pt x="1463039" y="705611"/>
                  </a:moveTo>
                  <a:lnTo>
                    <a:pt x="1978152" y="705611"/>
                  </a:lnTo>
                </a:path>
                <a:path w="5160645" h="706120">
                  <a:moveTo>
                    <a:pt x="2322576" y="705611"/>
                  </a:moveTo>
                  <a:lnTo>
                    <a:pt x="2837688" y="705611"/>
                  </a:lnTo>
                </a:path>
                <a:path w="5160645" h="706120">
                  <a:moveTo>
                    <a:pt x="3182112" y="705611"/>
                  </a:moveTo>
                  <a:lnTo>
                    <a:pt x="3697224" y="705611"/>
                  </a:lnTo>
                </a:path>
                <a:path w="5160645" h="706120">
                  <a:moveTo>
                    <a:pt x="4041648" y="705611"/>
                  </a:moveTo>
                  <a:lnTo>
                    <a:pt x="4558284" y="705611"/>
                  </a:lnTo>
                </a:path>
                <a:path w="5160645" h="706120">
                  <a:moveTo>
                    <a:pt x="4901184" y="705611"/>
                  </a:moveTo>
                  <a:lnTo>
                    <a:pt x="5160264" y="705611"/>
                  </a:lnTo>
                </a:path>
                <a:path w="5160645" h="706120">
                  <a:moveTo>
                    <a:pt x="0" y="530351"/>
                  </a:moveTo>
                  <a:lnTo>
                    <a:pt x="259079" y="530351"/>
                  </a:lnTo>
                </a:path>
                <a:path w="5160645" h="706120">
                  <a:moveTo>
                    <a:pt x="601979" y="530351"/>
                  </a:moveTo>
                  <a:lnTo>
                    <a:pt x="1118615" y="530351"/>
                  </a:lnTo>
                </a:path>
                <a:path w="5160645" h="706120">
                  <a:moveTo>
                    <a:pt x="1463039" y="530351"/>
                  </a:moveTo>
                  <a:lnTo>
                    <a:pt x="1978152" y="530351"/>
                  </a:lnTo>
                </a:path>
                <a:path w="5160645" h="706120">
                  <a:moveTo>
                    <a:pt x="2322576" y="530351"/>
                  </a:moveTo>
                  <a:lnTo>
                    <a:pt x="2837688" y="530351"/>
                  </a:lnTo>
                </a:path>
                <a:path w="5160645" h="706120">
                  <a:moveTo>
                    <a:pt x="3182112" y="530351"/>
                  </a:moveTo>
                  <a:lnTo>
                    <a:pt x="3697224" y="530351"/>
                  </a:lnTo>
                </a:path>
                <a:path w="5160645" h="706120">
                  <a:moveTo>
                    <a:pt x="4041648" y="530351"/>
                  </a:moveTo>
                  <a:lnTo>
                    <a:pt x="4558284" y="530351"/>
                  </a:lnTo>
                </a:path>
                <a:path w="5160645" h="706120">
                  <a:moveTo>
                    <a:pt x="4901184" y="530351"/>
                  </a:moveTo>
                  <a:lnTo>
                    <a:pt x="5160264" y="530351"/>
                  </a:lnTo>
                </a:path>
                <a:path w="5160645" h="706120">
                  <a:moveTo>
                    <a:pt x="0" y="353567"/>
                  </a:moveTo>
                  <a:lnTo>
                    <a:pt x="259079" y="353567"/>
                  </a:lnTo>
                </a:path>
                <a:path w="5160645" h="706120">
                  <a:moveTo>
                    <a:pt x="601979" y="353567"/>
                  </a:moveTo>
                  <a:lnTo>
                    <a:pt x="1118615" y="353567"/>
                  </a:lnTo>
                </a:path>
                <a:path w="5160645" h="706120">
                  <a:moveTo>
                    <a:pt x="1463039" y="353567"/>
                  </a:moveTo>
                  <a:lnTo>
                    <a:pt x="1978152" y="353567"/>
                  </a:lnTo>
                </a:path>
                <a:path w="5160645" h="706120">
                  <a:moveTo>
                    <a:pt x="2322576" y="353567"/>
                  </a:moveTo>
                  <a:lnTo>
                    <a:pt x="2837688" y="353567"/>
                  </a:lnTo>
                </a:path>
                <a:path w="5160645" h="706120">
                  <a:moveTo>
                    <a:pt x="3182112" y="353567"/>
                  </a:moveTo>
                  <a:lnTo>
                    <a:pt x="3697224" y="353567"/>
                  </a:lnTo>
                </a:path>
                <a:path w="5160645" h="706120">
                  <a:moveTo>
                    <a:pt x="4041648" y="353567"/>
                  </a:moveTo>
                  <a:lnTo>
                    <a:pt x="4558284" y="353567"/>
                  </a:lnTo>
                </a:path>
                <a:path w="5160645" h="706120">
                  <a:moveTo>
                    <a:pt x="4901184" y="353567"/>
                  </a:moveTo>
                  <a:lnTo>
                    <a:pt x="5160264" y="353567"/>
                  </a:lnTo>
                </a:path>
                <a:path w="5160645" h="706120">
                  <a:moveTo>
                    <a:pt x="0" y="176783"/>
                  </a:moveTo>
                  <a:lnTo>
                    <a:pt x="259079" y="176783"/>
                  </a:lnTo>
                </a:path>
                <a:path w="5160645" h="706120">
                  <a:moveTo>
                    <a:pt x="601979" y="176783"/>
                  </a:moveTo>
                  <a:lnTo>
                    <a:pt x="1118615" y="176783"/>
                  </a:lnTo>
                </a:path>
                <a:path w="5160645" h="706120">
                  <a:moveTo>
                    <a:pt x="1463039" y="176783"/>
                  </a:moveTo>
                  <a:lnTo>
                    <a:pt x="1978152" y="176783"/>
                  </a:lnTo>
                </a:path>
                <a:path w="5160645" h="706120">
                  <a:moveTo>
                    <a:pt x="2322576" y="176783"/>
                  </a:moveTo>
                  <a:lnTo>
                    <a:pt x="2837688" y="176783"/>
                  </a:lnTo>
                </a:path>
                <a:path w="5160645" h="706120">
                  <a:moveTo>
                    <a:pt x="3182112" y="176783"/>
                  </a:moveTo>
                  <a:lnTo>
                    <a:pt x="3697224" y="176783"/>
                  </a:lnTo>
                </a:path>
                <a:path w="5160645" h="706120">
                  <a:moveTo>
                    <a:pt x="4041648" y="176783"/>
                  </a:moveTo>
                  <a:lnTo>
                    <a:pt x="4558284" y="176783"/>
                  </a:lnTo>
                </a:path>
                <a:path w="5160645" h="706120">
                  <a:moveTo>
                    <a:pt x="4901184" y="176783"/>
                  </a:moveTo>
                  <a:lnTo>
                    <a:pt x="5160264" y="176783"/>
                  </a:lnTo>
                </a:path>
                <a:path w="5160645" h="706120">
                  <a:moveTo>
                    <a:pt x="0" y="0"/>
                  </a:moveTo>
                  <a:lnTo>
                    <a:pt x="1118615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360675" y="2819336"/>
              <a:ext cx="1374775" cy="0"/>
            </a:xfrm>
            <a:custGeom>
              <a:avLst/>
              <a:gdLst/>
              <a:ahLst/>
              <a:cxnLst/>
              <a:rect l="l" t="t" r="r" b="b"/>
              <a:pathLst>
                <a:path w="1374775">
                  <a:moveTo>
                    <a:pt x="0" y="0"/>
                  </a:moveTo>
                  <a:lnTo>
                    <a:pt x="1374648" y="0"/>
                  </a:lnTo>
                </a:path>
              </a:pathLst>
            </a:custGeom>
            <a:ln w="622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079747" y="2818574"/>
              <a:ext cx="1978660" cy="3175"/>
            </a:xfrm>
            <a:custGeom>
              <a:avLst/>
              <a:gdLst/>
              <a:ahLst/>
              <a:cxnLst/>
              <a:rect l="l" t="t" r="r" b="b"/>
              <a:pathLst>
                <a:path w="1978660" h="3175">
                  <a:moveTo>
                    <a:pt x="0" y="0"/>
                  </a:moveTo>
                  <a:lnTo>
                    <a:pt x="1376172" y="0"/>
                  </a:lnTo>
                </a:path>
                <a:path w="1978660" h="3175">
                  <a:moveTo>
                    <a:pt x="1719072" y="0"/>
                  </a:moveTo>
                  <a:lnTo>
                    <a:pt x="1978152" y="0"/>
                  </a:lnTo>
                </a:path>
                <a:path w="1978660" h="3175">
                  <a:moveTo>
                    <a:pt x="0" y="3111"/>
                  </a:moveTo>
                  <a:lnTo>
                    <a:pt x="1376172" y="3111"/>
                  </a:lnTo>
                </a:path>
                <a:path w="1978660" h="3175">
                  <a:moveTo>
                    <a:pt x="1719072" y="3111"/>
                  </a:moveTo>
                  <a:lnTo>
                    <a:pt x="1978152" y="3111"/>
                  </a:lnTo>
                </a:path>
              </a:pathLst>
            </a:custGeom>
            <a:ln w="4699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360675" y="2822511"/>
              <a:ext cx="1374775" cy="0"/>
            </a:xfrm>
            <a:custGeom>
              <a:avLst/>
              <a:gdLst/>
              <a:ahLst/>
              <a:cxnLst/>
              <a:rect l="l" t="t" r="r" b="b"/>
              <a:pathLst>
                <a:path w="1374775">
                  <a:moveTo>
                    <a:pt x="0" y="0"/>
                  </a:moveTo>
                  <a:lnTo>
                    <a:pt x="1374648" y="0"/>
                  </a:lnTo>
                </a:path>
              </a:pathLst>
            </a:custGeom>
            <a:ln w="6223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079747" y="2820161"/>
              <a:ext cx="1978660" cy="3175"/>
            </a:xfrm>
            <a:custGeom>
              <a:avLst/>
              <a:gdLst/>
              <a:ahLst/>
              <a:cxnLst/>
              <a:rect l="l" t="t" r="r" b="b"/>
              <a:pathLst>
                <a:path w="1978660" h="3175">
                  <a:moveTo>
                    <a:pt x="0" y="0"/>
                  </a:moveTo>
                  <a:lnTo>
                    <a:pt x="1376172" y="0"/>
                  </a:lnTo>
                </a:path>
                <a:path w="1978660" h="3175">
                  <a:moveTo>
                    <a:pt x="1719072" y="0"/>
                  </a:moveTo>
                  <a:lnTo>
                    <a:pt x="1978152" y="0"/>
                  </a:lnTo>
                </a:path>
                <a:path w="1978660" h="3175">
                  <a:moveTo>
                    <a:pt x="0" y="3111"/>
                  </a:moveTo>
                  <a:lnTo>
                    <a:pt x="1376172" y="3111"/>
                  </a:lnTo>
                </a:path>
                <a:path w="1978660" h="3175">
                  <a:moveTo>
                    <a:pt x="1719072" y="3111"/>
                  </a:moveTo>
                  <a:lnTo>
                    <a:pt x="1978152" y="3111"/>
                  </a:lnTo>
                </a:path>
              </a:pathLst>
            </a:custGeom>
            <a:ln w="317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97636" y="2467355"/>
              <a:ext cx="5160645" cy="175260"/>
            </a:xfrm>
            <a:custGeom>
              <a:avLst/>
              <a:gdLst/>
              <a:ahLst/>
              <a:cxnLst/>
              <a:rect l="l" t="t" r="r" b="b"/>
              <a:pathLst>
                <a:path w="5160645" h="175260">
                  <a:moveTo>
                    <a:pt x="0" y="175260"/>
                  </a:moveTo>
                  <a:lnTo>
                    <a:pt x="1978152" y="175260"/>
                  </a:lnTo>
                </a:path>
                <a:path w="5160645" h="175260">
                  <a:moveTo>
                    <a:pt x="2322576" y="175260"/>
                  </a:moveTo>
                  <a:lnTo>
                    <a:pt x="3697224" y="175260"/>
                  </a:lnTo>
                </a:path>
                <a:path w="5160645" h="175260">
                  <a:moveTo>
                    <a:pt x="4041648" y="175260"/>
                  </a:moveTo>
                  <a:lnTo>
                    <a:pt x="4558284" y="175260"/>
                  </a:lnTo>
                </a:path>
                <a:path w="5160645" h="175260">
                  <a:moveTo>
                    <a:pt x="4901184" y="175260"/>
                  </a:moveTo>
                  <a:lnTo>
                    <a:pt x="5160264" y="175260"/>
                  </a:lnTo>
                </a:path>
                <a:path w="5160645" h="175260">
                  <a:moveTo>
                    <a:pt x="0" y="0"/>
                  </a:moveTo>
                  <a:lnTo>
                    <a:pt x="5160264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156716" y="2939795"/>
              <a:ext cx="4642485" cy="762000"/>
            </a:xfrm>
            <a:custGeom>
              <a:avLst/>
              <a:gdLst/>
              <a:ahLst/>
              <a:cxnLst/>
              <a:rect l="l" t="t" r="r" b="b"/>
              <a:pathLst>
                <a:path w="4642485" h="762000">
                  <a:moveTo>
                    <a:pt x="342900" y="274320"/>
                  </a:moveTo>
                  <a:lnTo>
                    <a:pt x="0" y="274320"/>
                  </a:lnTo>
                  <a:lnTo>
                    <a:pt x="0" y="762000"/>
                  </a:lnTo>
                  <a:lnTo>
                    <a:pt x="342900" y="762000"/>
                  </a:lnTo>
                  <a:lnTo>
                    <a:pt x="342900" y="274320"/>
                  </a:lnTo>
                  <a:close/>
                </a:path>
                <a:path w="4642485" h="762000">
                  <a:moveTo>
                    <a:pt x="1203960" y="112776"/>
                  </a:moveTo>
                  <a:lnTo>
                    <a:pt x="859536" y="112776"/>
                  </a:lnTo>
                  <a:lnTo>
                    <a:pt x="859536" y="762000"/>
                  </a:lnTo>
                  <a:lnTo>
                    <a:pt x="1203960" y="762000"/>
                  </a:lnTo>
                  <a:lnTo>
                    <a:pt x="1203960" y="112776"/>
                  </a:lnTo>
                  <a:close/>
                </a:path>
                <a:path w="4642485" h="762000">
                  <a:moveTo>
                    <a:pt x="2063496" y="67056"/>
                  </a:moveTo>
                  <a:lnTo>
                    <a:pt x="1719072" y="67056"/>
                  </a:lnTo>
                  <a:lnTo>
                    <a:pt x="1719072" y="762000"/>
                  </a:lnTo>
                  <a:lnTo>
                    <a:pt x="2063496" y="762000"/>
                  </a:lnTo>
                  <a:lnTo>
                    <a:pt x="2063496" y="67056"/>
                  </a:lnTo>
                  <a:close/>
                </a:path>
                <a:path w="4642485" h="762000">
                  <a:moveTo>
                    <a:pt x="2923032" y="143256"/>
                  </a:moveTo>
                  <a:lnTo>
                    <a:pt x="2578608" y="143256"/>
                  </a:lnTo>
                  <a:lnTo>
                    <a:pt x="2578608" y="762000"/>
                  </a:lnTo>
                  <a:lnTo>
                    <a:pt x="2923032" y="762000"/>
                  </a:lnTo>
                  <a:lnTo>
                    <a:pt x="2923032" y="143256"/>
                  </a:lnTo>
                  <a:close/>
                </a:path>
                <a:path w="4642485" h="762000">
                  <a:moveTo>
                    <a:pt x="3782568" y="0"/>
                  </a:moveTo>
                  <a:lnTo>
                    <a:pt x="3438144" y="0"/>
                  </a:lnTo>
                  <a:lnTo>
                    <a:pt x="3438144" y="762000"/>
                  </a:lnTo>
                  <a:lnTo>
                    <a:pt x="3782568" y="762000"/>
                  </a:lnTo>
                  <a:lnTo>
                    <a:pt x="3782568" y="0"/>
                  </a:lnTo>
                  <a:close/>
                </a:path>
                <a:path w="4642485" h="762000">
                  <a:moveTo>
                    <a:pt x="4642104" y="79248"/>
                  </a:moveTo>
                  <a:lnTo>
                    <a:pt x="4299204" y="79248"/>
                  </a:lnTo>
                  <a:lnTo>
                    <a:pt x="4299204" y="762000"/>
                  </a:lnTo>
                  <a:lnTo>
                    <a:pt x="4642104" y="762000"/>
                  </a:lnTo>
                  <a:lnTo>
                    <a:pt x="4642104" y="79248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156716" y="2827019"/>
              <a:ext cx="4642485" cy="387350"/>
            </a:xfrm>
            <a:custGeom>
              <a:avLst/>
              <a:gdLst/>
              <a:ahLst/>
              <a:cxnLst/>
              <a:rect l="l" t="t" r="r" b="b"/>
              <a:pathLst>
                <a:path w="4642485" h="387350">
                  <a:moveTo>
                    <a:pt x="342900" y="275844"/>
                  </a:moveTo>
                  <a:lnTo>
                    <a:pt x="0" y="275844"/>
                  </a:lnTo>
                  <a:lnTo>
                    <a:pt x="0" y="387096"/>
                  </a:lnTo>
                  <a:lnTo>
                    <a:pt x="342900" y="387096"/>
                  </a:lnTo>
                  <a:lnTo>
                    <a:pt x="342900" y="275844"/>
                  </a:lnTo>
                  <a:close/>
                </a:path>
                <a:path w="4642485" h="387350">
                  <a:moveTo>
                    <a:pt x="1203960" y="108204"/>
                  </a:moveTo>
                  <a:lnTo>
                    <a:pt x="859536" y="108204"/>
                  </a:lnTo>
                  <a:lnTo>
                    <a:pt x="859536" y="225552"/>
                  </a:lnTo>
                  <a:lnTo>
                    <a:pt x="1203960" y="225552"/>
                  </a:lnTo>
                  <a:lnTo>
                    <a:pt x="1203960" y="108204"/>
                  </a:lnTo>
                  <a:close/>
                </a:path>
                <a:path w="4642485" h="387350">
                  <a:moveTo>
                    <a:pt x="2063496" y="4572"/>
                  </a:moveTo>
                  <a:lnTo>
                    <a:pt x="1719072" y="4572"/>
                  </a:lnTo>
                  <a:lnTo>
                    <a:pt x="1719072" y="179832"/>
                  </a:lnTo>
                  <a:lnTo>
                    <a:pt x="2063496" y="179832"/>
                  </a:lnTo>
                  <a:lnTo>
                    <a:pt x="2063496" y="4572"/>
                  </a:lnTo>
                  <a:close/>
                </a:path>
                <a:path w="4642485" h="387350">
                  <a:moveTo>
                    <a:pt x="2923032" y="135636"/>
                  </a:moveTo>
                  <a:lnTo>
                    <a:pt x="2578608" y="135636"/>
                  </a:lnTo>
                  <a:lnTo>
                    <a:pt x="2578608" y="256032"/>
                  </a:lnTo>
                  <a:lnTo>
                    <a:pt x="2923032" y="256032"/>
                  </a:lnTo>
                  <a:lnTo>
                    <a:pt x="2923032" y="135636"/>
                  </a:lnTo>
                  <a:close/>
                </a:path>
                <a:path w="4642485" h="387350">
                  <a:moveTo>
                    <a:pt x="3782568" y="0"/>
                  </a:moveTo>
                  <a:lnTo>
                    <a:pt x="3438144" y="0"/>
                  </a:lnTo>
                  <a:lnTo>
                    <a:pt x="3438144" y="112776"/>
                  </a:lnTo>
                  <a:lnTo>
                    <a:pt x="3782568" y="112776"/>
                  </a:lnTo>
                  <a:lnTo>
                    <a:pt x="3782568" y="0"/>
                  </a:lnTo>
                  <a:close/>
                </a:path>
                <a:path w="4642485" h="387350">
                  <a:moveTo>
                    <a:pt x="4642104" y="44196"/>
                  </a:moveTo>
                  <a:lnTo>
                    <a:pt x="4299204" y="44196"/>
                  </a:lnTo>
                  <a:lnTo>
                    <a:pt x="4299204" y="192024"/>
                  </a:lnTo>
                  <a:lnTo>
                    <a:pt x="4642104" y="192024"/>
                  </a:lnTo>
                  <a:lnTo>
                    <a:pt x="4642104" y="44196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156716" y="2820923"/>
              <a:ext cx="4642485" cy="281940"/>
            </a:xfrm>
            <a:custGeom>
              <a:avLst/>
              <a:gdLst/>
              <a:ahLst/>
              <a:cxnLst/>
              <a:rect l="l" t="t" r="r" b="b"/>
              <a:pathLst>
                <a:path w="4642485" h="281939">
                  <a:moveTo>
                    <a:pt x="342900" y="275844"/>
                  </a:moveTo>
                  <a:lnTo>
                    <a:pt x="0" y="275844"/>
                  </a:lnTo>
                  <a:lnTo>
                    <a:pt x="0" y="281940"/>
                  </a:lnTo>
                  <a:lnTo>
                    <a:pt x="342900" y="281940"/>
                  </a:lnTo>
                  <a:lnTo>
                    <a:pt x="342900" y="275844"/>
                  </a:lnTo>
                  <a:close/>
                </a:path>
                <a:path w="4642485" h="281939">
                  <a:moveTo>
                    <a:pt x="1203960" y="106680"/>
                  </a:moveTo>
                  <a:lnTo>
                    <a:pt x="859536" y="106680"/>
                  </a:lnTo>
                  <a:lnTo>
                    <a:pt x="859536" y="114300"/>
                  </a:lnTo>
                  <a:lnTo>
                    <a:pt x="1203960" y="114300"/>
                  </a:lnTo>
                  <a:lnTo>
                    <a:pt x="1203960" y="106680"/>
                  </a:lnTo>
                  <a:close/>
                </a:path>
                <a:path w="4642485" h="281939">
                  <a:moveTo>
                    <a:pt x="2063496" y="3048"/>
                  </a:moveTo>
                  <a:lnTo>
                    <a:pt x="1719072" y="3048"/>
                  </a:lnTo>
                  <a:lnTo>
                    <a:pt x="1719072" y="10668"/>
                  </a:lnTo>
                  <a:lnTo>
                    <a:pt x="2063496" y="10668"/>
                  </a:lnTo>
                  <a:lnTo>
                    <a:pt x="2063496" y="3048"/>
                  </a:lnTo>
                  <a:close/>
                </a:path>
                <a:path w="4642485" h="281939">
                  <a:moveTo>
                    <a:pt x="3782568" y="0"/>
                  </a:moveTo>
                  <a:lnTo>
                    <a:pt x="3438144" y="0"/>
                  </a:lnTo>
                  <a:lnTo>
                    <a:pt x="3438144" y="6096"/>
                  </a:lnTo>
                  <a:lnTo>
                    <a:pt x="3782568" y="6096"/>
                  </a:lnTo>
                  <a:lnTo>
                    <a:pt x="3782568" y="0"/>
                  </a:lnTo>
                  <a:close/>
                </a:path>
                <a:path w="4642485" h="281939">
                  <a:moveTo>
                    <a:pt x="4642104" y="45720"/>
                  </a:moveTo>
                  <a:lnTo>
                    <a:pt x="4299204" y="45720"/>
                  </a:lnTo>
                  <a:lnTo>
                    <a:pt x="4299204" y="50292"/>
                  </a:lnTo>
                  <a:lnTo>
                    <a:pt x="4642104" y="50292"/>
                  </a:lnTo>
                  <a:lnTo>
                    <a:pt x="4642104" y="4572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875787" y="2822447"/>
              <a:ext cx="344805" cy="1905"/>
            </a:xfrm>
            <a:custGeom>
              <a:avLst/>
              <a:gdLst/>
              <a:ahLst/>
              <a:cxnLst/>
              <a:rect l="l" t="t" r="r" b="b"/>
              <a:pathLst>
                <a:path w="344805" h="1905">
                  <a:moveTo>
                    <a:pt x="344424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344424" y="1524"/>
                  </a:lnTo>
                  <a:lnTo>
                    <a:pt x="34442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56716" y="2545079"/>
              <a:ext cx="4642485" cy="551815"/>
            </a:xfrm>
            <a:custGeom>
              <a:avLst/>
              <a:gdLst/>
              <a:ahLst/>
              <a:cxnLst/>
              <a:rect l="l" t="t" r="r" b="b"/>
              <a:pathLst>
                <a:path w="4642485" h="551814">
                  <a:moveTo>
                    <a:pt x="342900" y="409956"/>
                  </a:moveTo>
                  <a:lnTo>
                    <a:pt x="0" y="409956"/>
                  </a:lnTo>
                  <a:lnTo>
                    <a:pt x="0" y="551688"/>
                  </a:lnTo>
                  <a:lnTo>
                    <a:pt x="342900" y="551688"/>
                  </a:lnTo>
                  <a:lnTo>
                    <a:pt x="342900" y="409956"/>
                  </a:lnTo>
                  <a:close/>
                </a:path>
                <a:path w="4642485" h="551814">
                  <a:moveTo>
                    <a:pt x="1203960" y="219456"/>
                  </a:moveTo>
                  <a:lnTo>
                    <a:pt x="859536" y="219456"/>
                  </a:lnTo>
                  <a:lnTo>
                    <a:pt x="859536" y="382524"/>
                  </a:lnTo>
                  <a:lnTo>
                    <a:pt x="1203960" y="382524"/>
                  </a:lnTo>
                  <a:lnTo>
                    <a:pt x="1203960" y="219456"/>
                  </a:lnTo>
                  <a:close/>
                </a:path>
                <a:path w="4642485" h="551814">
                  <a:moveTo>
                    <a:pt x="2063496" y="41148"/>
                  </a:moveTo>
                  <a:lnTo>
                    <a:pt x="1719072" y="41148"/>
                  </a:lnTo>
                  <a:lnTo>
                    <a:pt x="1719072" y="277368"/>
                  </a:lnTo>
                  <a:lnTo>
                    <a:pt x="2063496" y="277368"/>
                  </a:lnTo>
                  <a:lnTo>
                    <a:pt x="2063496" y="41148"/>
                  </a:lnTo>
                  <a:close/>
                </a:path>
                <a:path w="4642485" h="551814">
                  <a:moveTo>
                    <a:pt x="2923032" y="166116"/>
                  </a:moveTo>
                  <a:lnTo>
                    <a:pt x="2578608" y="166116"/>
                  </a:lnTo>
                  <a:lnTo>
                    <a:pt x="2578608" y="413004"/>
                  </a:lnTo>
                  <a:lnTo>
                    <a:pt x="2923032" y="413004"/>
                  </a:lnTo>
                  <a:lnTo>
                    <a:pt x="2923032" y="166116"/>
                  </a:lnTo>
                  <a:close/>
                </a:path>
                <a:path w="4642485" h="551814">
                  <a:moveTo>
                    <a:pt x="3782568" y="0"/>
                  </a:moveTo>
                  <a:lnTo>
                    <a:pt x="3438144" y="0"/>
                  </a:lnTo>
                  <a:lnTo>
                    <a:pt x="3438144" y="275844"/>
                  </a:lnTo>
                  <a:lnTo>
                    <a:pt x="3782568" y="275844"/>
                  </a:lnTo>
                  <a:lnTo>
                    <a:pt x="3782568" y="0"/>
                  </a:lnTo>
                  <a:close/>
                </a:path>
                <a:path w="4642485" h="551814">
                  <a:moveTo>
                    <a:pt x="4642104" y="54864"/>
                  </a:moveTo>
                  <a:lnTo>
                    <a:pt x="4299204" y="54864"/>
                  </a:lnTo>
                  <a:lnTo>
                    <a:pt x="4299204" y="321564"/>
                  </a:lnTo>
                  <a:lnTo>
                    <a:pt x="4642104" y="321564"/>
                  </a:lnTo>
                  <a:lnTo>
                    <a:pt x="4642104" y="548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97636" y="3701795"/>
              <a:ext cx="5160645" cy="0"/>
            </a:xfrm>
            <a:custGeom>
              <a:avLst/>
              <a:gdLst/>
              <a:ahLst/>
              <a:cxnLst/>
              <a:rect l="l" t="t" r="r" b="b"/>
              <a:pathLst>
                <a:path w="5160645">
                  <a:moveTo>
                    <a:pt x="0" y="0"/>
                  </a:moveTo>
                  <a:lnTo>
                    <a:pt x="5160264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239011" y="3398926"/>
            <a:ext cx="2095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1,384</a:t>
            </a:r>
            <a:endParaRPr sz="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099182" y="3318763"/>
            <a:ext cx="2089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1,838</a:t>
            </a:r>
            <a:endParaRPr sz="6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959354" y="3295294"/>
            <a:ext cx="2089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1,970</a:t>
            </a:r>
            <a:endParaRPr sz="6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819144" y="3334003"/>
            <a:ext cx="2089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1,752</a:t>
            </a:r>
            <a:endParaRPr sz="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679315" y="3262376"/>
            <a:ext cx="2089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2,157</a:t>
            </a:r>
            <a:endParaRPr sz="6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539104" y="3301390"/>
            <a:ext cx="2089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FFFFFF"/>
                </a:solidFill>
                <a:latin typeface="Arial"/>
                <a:cs typeface="Arial"/>
              </a:rPr>
              <a:t>1,937</a:t>
            </a:r>
            <a:endParaRPr sz="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990976" y="2860039"/>
            <a:ext cx="1466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496</a:t>
            </a:r>
            <a:endParaRPr sz="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4711319" y="2824987"/>
            <a:ext cx="145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320</a:t>
            </a:r>
            <a:endParaRPr sz="6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571109" y="2885947"/>
            <a:ext cx="145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417</a:t>
            </a:r>
            <a:endParaRPr sz="6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271016" y="2925876"/>
            <a:ext cx="145415" cy="29019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2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401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2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314</a:t>
            </a:r>
            <a:endParaRPr sz="6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131186" y="2787141"/>
            <a:ext cx="145415" cy="26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460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334</a:t>
            </a:r>
            <a:endParaRPr sz="6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3735323" y="2775330"/>
            <a:ext cx="374015" cy="306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70" algn="ctr">
              <a:lnSpc>
                <a:spcPts val="695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697</a:t>
            </a:r>
            <a:endParaRPr sz="600">
              <a:latin typeface="Arial"/>
              <a:cs typeface="Arial"/>
            </a:endParaRPr>
          </a:p>
          <a:p>
            <a:pPr marR="5080" algn="ctr">
              <a:lnSpc>
                <a:spcPts val="695"/>
              </a:lnSpc>
              <a:tabLst>
                <a:tab pos="360680" algn="l"/>
              </a:tabLst>
            </a:pPr>
            <a:r>
              <a:rPr sz="600" u="sng" dirty="0">
                <a:solidFill>
                  <a:srgbClr val="FFFFFF"/>
                </a:solidFill>
                <a:uFill>
                  <a:solidFill>
                    <a:srgbClr val="00AFEF"/>
                  </a:solidFill>
                </a:uFill>
                <a:latin typeface="Arial"/>
                <a:cs typeface="Arial"/>
              </a:rPr>
              <a:t>	</a:t>
            </a:r>
            <a:endParaRPr sz="600">
              <a:latin typeface="Arial"/>
              <a:cs typeface="Arial"/>
            </a:endParaRPr>
          </a:p>
          <a:p>
            <a:pPr marR="1270" algn="ctr"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341</a:t>
            </a:r>
            <a:endParaRPr sz="6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711319" y="2624073"/>
            <a:ext cx="145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781</a:t>
            </a:r>
            <a:endParaRPr sz="6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571109" y="2674111"/>
            <a:ext cx="1454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757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735482" y="3636365"/>
            <a:ext cx="247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-</a:t>
            </a:r>
            <a:endParaRPr sz="6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05637" y="2930143"/>
            <a:ext cx="194945" cy="647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2,000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r>
              <a:rPr sz="600" spc="-10" dirty="0">
                <a:latin typeface="Arial"/>
                <a:cs typeface="Arial"/>
              </a:rPr>
              <a:t>1,500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70"/>
              </a:spcBef>
            </a:pPr>
            <a:r>
              <a:rPr sz="600" spc="-10" dirty="0">
                <a:latin typeface="Arial"/>
                <a:cs typeface="Arial"/>
              </a:rPr>
              <a:t>1,000</a:t>
            </a:r>
            <a:endParaRPr sz="60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  <a:spcBef>
                <a:spcPts val="670"/>
              </a:spcBef>
            </a:pPr>
            <a:r>
              <a:rPr sz="600" spc="-25" dirty="0">
                <a:latin typeface="Arial"/>
                <a:cs typeface="Arial"/>
              </a:rPr>
              <a:t>500</a:t>
            </a:r>
            <a:endParaRPr sz="6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05637" y="2400121"/>
            <a:ext cx="207645" cy="4705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3,500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r>
              <a:rPr sz="600" spc="-10" dirty="0">
                <a:latin typeface="Arial"/>
                <a:cs typeface="Arial"/>
              </a:rPr>
              <a:t>3,000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65"/>
              </a:spcBef>
            </a:pPr>
            <a:r>
              <a:rPr sz="600" spc="-10" dirty="0">
                <a:latin typeface="Arial"/>
                <a:cs typeface="Arial"/>
              </a:rPr>
              <a:t>2,500</a:t>
            </a:r>
            <a:endParaRPr sz="6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627498" y="3749446"/>
            <a:ext cx="2959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Tháng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50" dirty="0"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487289" y="3749446"/>
            <a:ext cx="2959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Tháng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50" dirty="0">
                <a:latin typeface="Arial"/>
                <a:cs typeface="Arial"/>
              </a:rPr>
              <a:t>6</a:t>
            </a:r>
            <a:endParaRPr sz="6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21549" y="3663696"/>
            <a:ext cx="129539" cy="351155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spc="-30" dirty="0">
                <a:latin typeface="Arial"/>
                <a:cs typeface="Arial"/>
              </a:rPr>
              <a:t>(Tỷ</a:t>
            </a:r>
            <a:r>
              <a:rPr sz="6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đồng)</a:t>
            </a:r>
            <a:endParaRPr sz="6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2025142" y="2288285"/>
            <a:ext cx="2602230" cy="473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đẹp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600">
              <a:latin typeface="Arial"/>
              <a:cs typeface="Arial"/>
            </a:endParaRPr>
          </a:p>
          <a:p>
            <a:pPr marR="528955" algn="ctr">
              <a:lnSpc>
                <a:spcPct val="100000"/>
              </a:lnSpc>
            </a:pPr>
            <a:r>
              <a:rPr sz="600" spc="-25" dirty="0">
                <a:solidFill>
                  <a:srgbClr val="FFFFFF"/>
                </a:solidFill>
                <a:latin typeface="Arial"/>
                <a:cs typeface="Arial"/>
              </a:rPr>
              <a:t>673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2412492" y="3951731"/>
            <a:ext cx="495300" cy="47625"/>
            <a:chOff x="2412492" y="3951731"/>
            <a:chExt cx="495300" cy="47625"/>
          </a:xfrm>
        </p:grpSpPr>
        <p:sp>
          <p:nvSpPr>
            <p:cNvPr id="63" name="object 63"/>
            <p:cNvSpPr/>
            <p:nvPr/>
          </p:nvSpPr>
          <p:spPr>
            <a:xfrm>
              <a:off x="2412492" y="395173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47243" y="47244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860548" y="395173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3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47243" y="47244"/>
                  </a:lnTo>
                  <a:lnTo>
                    <a:pt x="47243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1187196" y="3749446"/>
            <a:ext cx="2016125" cy="27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  <a:tabLst>
                <a:tab pos="859790" algn="l"/>
                <a:tab pos="1719580" algn="l"/>
              </a:tabLst>
            </a:pPr>
            <a:r>
              <a:rPr sz="600" dirty="0">
                <a:latin typeface="Arial"/>
                <a:cs typeface="Arial"/>
              </a:rPr>
              <a:t>Tháng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50" dirty="0">
                <a:latin typeface="Arial"/>
                <a:cs typeface="Arial"/>
              </a:rPr>
              <a:t>1</a:t>
            </a:r>
            <a:r>
              <a:rPr sz="600" dirty="0">
                <a:latin typeface="Arial"/>
                <a:cs typeface="Arial"/>
              </a:rPr>
              <a:t>	Tháng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50" dirty="0">
                <a:latin typeface="Arial"/>
                <a:cs typeface="Arial"/>
              </a:rPr>
              <a:t>2</a:t>
            </a:r>
            <a:r>
              <a:rPr sz="600" dirty="0">
                <a:latin typeface="Arial"/>
                <a:cs typeface="Arial"/>
              </a:rPr>
              <a:t>	Tháng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50" dirty="0">
                <a:latin typeface="Arial"/>
                <a:cs typeface="Arial"/>
              </a:rPr>
              <a:t>3</a:t>
            </a:r>
            <a:endParaRPr sz="600">
              <a:latin typeface="Arial"/>
              <a:cs typeface="Arial"/>
            </a:endParaRPr>
          </a:p>
          <a:p>
            <a:pPr marR="19685" algn="r">
              <a:lnSpc>
                <a:spcPct val="100000"/>
              </a:lnSpc>
              <a:spcBef>
                <a:spcPts val="545"/>
              </a:spcBef>
              <a:tabLst>
                <a:tab pos="448309" algn="l"/>
              </a:tabLst>
            </a:pPr>
            <a:r>
              <a:rPr sz="600" spc="-10" dirty="0">
                <a:latin typeface="Arial"/>
                <a:cs typeface="Arial"/>
              </a:rPr>
              <a:t>shopee</a:t>
            </a:r>
            <a:r>
              <a:rPr sz="600" dirty="0">
                <a:latin typeface="Arial"/>
                <a:cs typeface="Arial"/>
              </a:rPr>
              <a:t>	</a:t>
            </a:r>
            <a:r>
              <a:rPr sz="600" spc="-10" dirty="0">
                <a:latin typeface="Arial"/>
                <a:cs typeface="Arial"/>
              </a:rPr>
              <a:t>lazada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3276600" y="3951731"/>
            <a:ext cx="340360" cy="47625"/>
            <a:chOff x="3276600" y="3951731"/>
            <a:chExt cx="340360" cy="47625"/>
          </a:xfrm>
        </p:grpSpPr>
        <p:sp>
          <p:nvSpPr>
            <p:cNvPr id="67" name="object 67"/>
            <p:cNvSpPr/>
            <p:nvPr/>
          </p:nvSpPr>
          <p:spPr>
            <a:xfrm>
              <a:off x="3276600" y="395173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4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47244" y="47244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3569208" y="3951731"/>
              <a:ext cx="47625" cy="47625"/>
            </a:xfrm>
            <a:custGeom>
              <a:avLst/>
              <a:gdLst/>
              <a:ahLst/>
              <a:cxnLst/>
              <a:rect l="l" t="t" r="r" b="b"/>
              <a:pathLst>
                <a:path w="47625" h="47625">
                  <a:moveTo>
                    <a:pt x="47244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47244" y="47244"/>
                  </a:lnTo>
                  <a:lnTo>
                    <a:pt x="47244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3363214" y="3910075"/>
            <a:ext cx="1187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latin typeface="Arial"/>
                <a:cs typeface="Arial"/>
              </a:rPr>
              <a:t>tiki</a:t>
            </a:r>
            <a:endParaRPr sz="6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656076" y="3749446"/>
            <a:ext cx="407034" cy="277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Tháng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50" dirty="0">
                <a:latin typeface="Arial"/>
                <a:cs typeface="Arial"/>
              </a:rPr>
              <a:t>4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5"/>
              </a:spcBef>
            </a:pPr>
            <a:r>
              <a:rPr sz="600" spc="-10" dirty="0">
                <a:latin typeface="Arial"/>
                <a:cs typeface="Arial"/>
              </a:rPr>
              <a:t>sendo</a:t>
            </a:r>
            <a:endParaRPr sz="600">
              <a:latin typeface="Arial"/>
              <a:cs typeface="Arial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976115" y="3951731"/>
            <a:ext cx="45720" cy="47625"/>
          </a:xfrm>
          <a:custGeom>
            <a:avLst/>
            <a:gdLst/>
            <a:ahLst/>
            <a:cxnLst/>
            <a:rect l="l" t="t" r="r" b="b"/>
            <a:pathLst>
              <a:path w="45720" h="47625">
                <a:moveTo>
                  <a:pt x="45720" y="0"/>
                </a:moveTo>
                <a:lnTo>
                  <a:pt x="0" y="0"/>
                </a:lnTo>
                <a:lnTo>
                  <a:pt x="0" y="47244"/>
                </a:lnTo>
                <a:lnTo>
                  <a:pt x="45720" y="47244"/>
                </a:lnTo>
                <a:lnTo>
                  <a:pt x="45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4061459" y="3910075"/>
            <a:ext cx="2133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tiktok</a:t>
            </a:r>
            <a:endParaRPr sz="600">
              <a:latin typeface="Arial"/>
              <a:cs typeface="Arial"/>
            </a:endParaRPr>
          </a:p>
        </p:txBody>
      </p:sp>
      <p:pic>
        <p:nvPicPr>
          <p:cNvPr id="73" name="object 7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1104" y="172577"/>
            <a:ext cx="618744" cy="124602"/>
          </a:xfrm>
          <a:prstGeom prst="rect">
            <a:avLst/>
          </a:prstGeom>
        </p:spPr>
      </p:pic>
      <p:sp>
        <p:nvSpPr>
          <p:cNvPr id="74" name="object 74"/>
          <p:cNvSpPr txBox="1"/>
          <p:nvPr/>
        </p:nvSpPr>
        <p:spPr>
          <a:xfrm>
            <a:off x="436270" y="408289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1A1846"/>
                </a:solidFill>
                <a:latin typeface="Arial"/>
                <a:cs typeface="Arial"/>
              </a:rPr>
              <a:t>38</a:t>
            </a:r>
            <a:endParaRPr sz="6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535426" y="165607"/>
            <a:ext cx="253619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CON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45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TỔNG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QUAN VÀ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THỊ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PHẦN </a:t>
            </a:r>
            <a:r>
              <a:rPr sz="800" b="1" spc="-6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6" name="object 7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50864" y="163067"/>
            <a:ext cx="45720" cy="181355"/>
          </a:xfrm>
          <a:prstGeom prst="rect">
            <a:avLst/>
          </a:prstGeom>
        </p:spPr>
      </p:pic>
      <p:sp>
        <p:nvSpPr>
          <p:cNvPr id="77" name="object 77"/>
          <p:cNvSpPr txBox="1"/>
          <p:nvPr/>
        </p:nvSpPr>
        <p:spPr>
          <a:xfrm>
            <a:off x="4138676" y="4079544"/>
            <a:ext cx="20491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TÍCH NGÀNH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HÀNG TIỀM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NĂNG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TĂNG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3483" y="1644395"/>
            <a:ext cx="5747385" cy="2383790"/>
            <a:chOff x="443483" y="1644395"/>
            <a:chExt cx="5747385" cy="2383790"/>
          </a:xfrm>
        </p:grpSpPr>
        <p:sp>
          <p:nvSpPr>
            <p:cNvPr id="3" name="object 3"/>
            <p:cNvSpPr/>
            <p:nvPr/>
          </p:nvSpPr>
          <p:spPr>
            <a:xfrm>
              <a:off x="443483" y="1644395"/>
              <a:ext cx="5747385" cy="2383790"/>
            </a:xfrm>
            <a:custGeom>
              <a:avLst/>
              <a:gdLst/>
              <a:ahLst/>
              <a:cxnLst/>
              <a:rect l="l" t="t" r="r" b="b"/>
              <a:pathLst>
                <a:path w="5747385" h="2383790">
                  <a:moveTo>
                    <a:pt x="5747004" y="0"/>
                  </a:moveTo>
                  <a:lnTo>
                    <a:pt x="0" y="0"/>
                  </a:lnTo>
                  <a:lnTo>
                    <a:pt x="0" y="2383536"/>
                  </a:lnTo>
                  <a:lnTo>
                    <a:pt x="5747004" y="2383536"/>
                  </a:lnTo>
                  <a:lnTo>
                    <a:pt x="5747004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7823" y="2253995"/>
              <a:ext cx="4953000" cy="1013460"/>
            </a:xfrm>
            <a:custGeom>
              <a:avLst/>
              <a:gdLst/>
              <a:ahLst/>
              <a:cxnLst/>
              <a:rect l="l" t="t" r="r" b="b"/>
              <a:pathLst>
                <a:path w="4953000" h="1013460">
                  <a:moveTo>
                    <a:pt x="0" y="1013460"/>
                  </a:moveTo>
                  <a:lnTo>
                    <a:pt x="135635" y="1013460"/>
                  </a:lnTo>
                </a:path>
                <a:path w="4953000" h="1013460">
                  <a:moveTo>
                    <a:pt x="315467" y="1013460"/>
                  </a:moveTo>
                  <a:lnTo>
                    <a:pt x="585216" y="1013460"/>
                  </a:lnTo>
                </a:path>
                <a:path w="4953000" h="1013460">
                  <a:moveTo>
                    <a:pt x="766571" y="1013460"/>
                  </a:moveTo>
                  <a:lnTo>
                    <a:pt x="1036319" y="1013460"/>
                  </a:lnTo>
                </a:path>
                <a:path w="4953000" h="1013460">
                  <a:moveTo>
                    <a:pt x="1216152" y="1013460"/>
                  </a:moveTo>
                  <a:lnTo>
                    <a:pt x="1937003" y="1013460"/>
                  </a:lnTo>
                </a:path>
                <a:path w="4953000" h="1013460">
                  <a:moveTo>
                    <a:pt x="2116836" y="1013460"/>
                  </a:moveTo>
                  <a:lnTo>
                    <a:pt x="2386584" y="1013460"/>
                  </a:lnTo>
                </a:path>
                <a:path w="4953000" h="1013460">
                  <a:moveTo>
                    <a:pt x="2566416" y="1013460"/>
                  </a:moveTo>
                  <a:lnTo>
                    <a:pt x="2837688" y="1013460"/>
                  </a:lnTo>
                </a:path>
                <a:path w="4953000" h="1013460">
                  <a:moveTo>
                    <a:pt x="3017520" y="1013460"/>
                  </a:moveTo>
                  <a:lnTo>
                    <a:pt x="3287267" y="1013460"/>
                  </a:lnTo>
                </a:path>
                <a:path w="4953000" h="1013460">
                  <a:moveTo>
                    <a:pt x="3467100" y="1013460"/>
                  </a:moveTo>
                  <a:lnTo>
                    <a:pt x="4953000" y="1013460"/>
                  </a:lnTo>
                </a:path>
                <a:path w="4953000" h="1013460">
                  <a:moveTo>
                    <a:pt x="0" y="868679"/>
                  </a:moveTo>
                  <a:lnTo>
                    <a:pt x="135635" y="868679"/>
                  </a:lnTo>
                </a:path>
                <a:path w="4953000" h="1013460">
                  <a:moveTo>
                    <a:pt x="315467" y="868679"/>
                  </a:moveTo>
                  <a:lnTo>
                    <a:pt x="585216" y="868679"/>
                  </a:lnTo>
                </a:path>
                <a:path w="4953000" h="1013460">
                  <a:moveTo>
                    <a:pt x="766571" y="868679"/>
                  </a:moveTo>
                  <a:lnTo>
                    <a:pt x="1036319" y="868679"/>
                  </a:lnTo>
                </a:path>
                <a:path w="4953000" h="1013460">
                  <a:moveTo>
                    <a:pt x="1216152" y="868679"/>
                  </a:moveTo>
                  <a:lnTo>
                    <a:pt x="1937003" y="868679"/>
                  </a:lnTo>
                </a:path>
                <a:path w="4953000" h="1013460">
                  <a:moveTo>
                    <a:pt x="2116836" y="868679"/>
                  </a:moveTo>
                  <a:lnTo>
                    <a:pt x="2386584" y="868679"/>
                  </a:lnTo>
                </a:path>
                <a:path w="4953000" h="1013460">
                  <a:moveTo>
                    <a:pt x="2566416" y="868679"/>
                  </a:moveTo>
                  <a:lnTo>
                    <a:pt x="2837688" y="868679"/>
                  </a:lnTo>
                </a:path>
                <a:path w="4953000" h="1013460">
                  <a:moveTo>
                    <a:pt x="3017520" y="868679"/>
                  </a:moveTo>
                  <a:lnTo>
                    <a:pt x="4953000" y="868679"/>
                  </a:lnTo>
                </a:path>
                <a:path w="4953000" h="1013460">
                  <a:moveTo>
                    <a:pt x="0" y="723900"/>
                  </a:moveTo>
                  <a:lnTo>
                    <a:pt x="135635" y="723900"/>
                  </a:lnTo>
                </a:path>
                <a:path w="4953000" h="1013460">
                  <a:moveTo>
                    <a:pt x="315467" y="723900"/>
                  </a:moveTo>
                  <a:lnTo>
                    <a:pt x="585216" y="723900"/>
                  </a:lnTo>
                </a:path>
                <a:path w="4953000" h="1013460">
                  <a:moveTo>
                    <a:pt x="766571" y="723900"/>
                  </a:moveTo>
                  <a:lnTo>
                    <a:pt x="1036319" y="723900"/>
                  </a:lnTo>
                </a:path>
                <a:path w="4953000" h="1013460">
                  <a:moveTo>
                    <a:pt x="1216152" y="723900"/>
                  </a:moveTo>
                  <a:lnTo>
                    <a:pt x="4953000" y="723900"/>
                  </a:lnTo>
                </a:path>
                <a:path w="4953000" h="1013460">
                  <a:moveTo>
                    <a:pt x="0" y="579119"/>
                  </a:moveTo>
                  <a:lnTo>
                    <a:pt x="135635" y="579119"/>
                  </a:lnTo>
                </a:path>
                <a:path w="4953000" h="1013460">
                  <a:moveTo>
                    <a:pt x="315467" y="579119"/>
                  </a:moveTo>
                  <a:lnTo>
                    <a:pt x="4953000" y="579119"/>
                  </a:lnTo>
                </a:path>
                <a:path w="4953000" h="1013460">
                  <a:moveTo>
                    <a:pt x="0" y="434339"/>
                  </a:moveTo>
                  <a:lnTo>
                    <a:pt x="135635" y="434339"/>
                  </a:lnTo>
                </a:path>
                <a:path w="4953000" h="1013460">
                  <a:moveTo>
                    <a:pt x="315467" y="434339"/>
                  </a:moveTo>
                  <a:lnTo>
                    <a:pt x="4953000" y="434339"/>
                  </a:lnTo>
                </a:path>
                <a:path w="4953000" h="1013460">
                  <a:moveTo>
                    <a:pt x="0" y="289559"/>
                  </a:moveTo>
                  <a:lnTo>
                    <a:pt x="135635" y="289559"/>
                  </a:lnTo>
                </a:path>
                <a:path w="4953000" h="1013460">
                  <a:moveTo>
                    <a:pt x="315467" y="289559"/>
                  </a:moveTo>
                  <a:lnTo>
                    <a:pt x="4953000" y="289559"/>
                  </a:lnTo>
                </a:path>
                <a:path w="4953000" h="1013460">
                  <a:moveTo>
                    <a:pt x="0" y="144780"/>
                  </a:moveTo>
                  <a:lnTo>
                    <a:pt x="135635" y="144780"/>
                  </a:lnTo>
                </a:path>
                <a:path w="4953000" h="1013460">
                  <a:moveTo>
                    <a:pt x="315467" y="144780"/>
                  </a:moveTo>
                  <a:lnTo>
                    <a:pt x="4953000" y="144780"/>
                  </a:lnTo>
                </a:path>
                <a:path w="4953000" h="1013460">
                  <a:moveTo>
                    <a:pt x="0" y="0"/>
                  </a:moveTo>
                  <a:lnTo>
                    <a:pt x="135635" y="0"/>
                  </a:lnTo>
                </a:path>
                <a:path w="4953000" h="1013460">
                  <a:moveTo>
                    <a:pt x="315467" y="0"/>
                  </a:moveTo>
                  <a:lnTo>
                    <a:pt x="4953000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7824" y="2106040"/>
              <a:ext cx="4953000" cy="222885"/>
            </a:xfrm>
            <a:custGeom>
              <a:avLst/>
              <a:gdLst/>
              <a:ahLst/>
              <a:cxnLst/>
              <a:rect l="l" t="t" r="r" b="b"/>
              <a:pathLst>
                <a:path w="4953000" h="222885">
                  <a:moveTo>
                    <a:pt x="4953000" y="0"/>
                  </a:moveTo>
                  <a:lnTo>
                    <a:pt x="0" y="0"/>
                  </a:lnTo>
                  <a:lnTo>
                    <a:pt x="0" y="3175"/>
                  </a:lnTo>
                  <a:lnTo>
                    <a:pt x="0" y="219583"/>
                  </a:lnTo>
                  <a:lnTo>
                    <a:pt x="0" y="222758"/>
                  </a:lnTo>
                  <a:lnTo>
                    <a:pt x="4953000" y="222758"/>
                  </a:lnTo>
                  <a:lnTo>
                    <a:pt x="4953000" y="219583"/>
                  </a:lnTo>
                  <a:lnTo>
                    <a:pt x="4953000" y="3175"/>
                  </a:lnTo>
                  <a:lnTo>
                    <a:pt x="49530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77823" y="1964435"/>
              <a:ext cx="4953000" cy="0"/>
            </a:xfrm>
            <a:custGeom>
              <a:avLst/>
              <a:gdLst/>
              <a:ahLst/>
              <a:cxnLst/>
              <a:rect l="l" t="t" r="r" b="b"/>
              <a:pathLst>
                <a:path w="4953000">
                  <a:moveTo>
                    <a:pt x="0" y="0"/>
                  </a:moveTo>
                  <a:lnTo>
                    <a:pt x="4953000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13460" y="2325623"/>
              <a:ext cx="4683760" cy="1087120"/>
            </a:xfrm>
            <a:custGeom>
              <a:avLst/>
              <a:gdLst/>
              <a:ahLst/>
              <a:cxnLst/>
              <a:rect l="l" t="t" r="r" b="b"/>
              <a:pathLst>
                <a:path w="4683760" h="1087120">
                  <a:moveTo>
                    <a:pt x="179832" y="0"/>
                  </a:moveTo>
                  <a:lnTo>
                    <a:pt x="0" y="0"/>
                  </a:lnTo>
                  <a:lnTo>
                    <a:pt x="0" y="1086612"/>
                  </a:lnTo>
                  <a:lnTo>
                    <a:pt x="179832" y="1086612"/>
                  </a:lnTo>
                  <a:lnTo>
                    <a:pt x="179832" y="0"/>
                  </a:lnTo>
                  <a:close/>
                </a:path>
                <a:path w="4683760" h="1087120">
                  <a:moveTo>
                    <a:pt x="630923" y="675132"/>
                  </a:moveTo>
                  <a:lnTo>
                    <a:pt x="449580" y="675132"/>
                  </a:lnTo>
                  <a:lnTo>
                    <a:pt x="449580" y="1086612"/>
                  </a:lnTo>
                  <a:lnTo>
                    <a:pt x="630923" y="1086612"/>
                  </a:lnTo>
                  <a:lnTo>
                    <a:pt x="630923" y="675132"/>
                  </a:lnTo>
                  <a:close/>
                </a:path>
                <a:path w="4683760" h="1087120">
                  <a:moveTo>
                    <a:pt x="1080516" y="664464"/>
                  </a:moveTo>
                  <a:lnTo>
                    <a:pt x="900684" y="664464"/>
                  </a:lnTo>
                  <a:lnTo>
                    <a:pt x="900684" y="1086612"/>
                  </a:lnTo>
                  <a:lnTo>
                    <a:pt x="1080516" y="1086612"/>
                  </a:lnTo>
                  <a:lnTo>
                    <a:pt x="1080516" y="664464"/>
                  </a:lnTo>
                  <a:close/>
                </a:path>
                <a:path w="4683760" h="1087120">
                  <a:moveTo>
                    <a:pt x="1530096" y="963168"/>
                  </a:moveTo>
                  <a:lnTo>
                    <a:pt x="1350264" y="963168"/>
                  </a:lnTo>
                  <a:lnTo>
                    <a:pt x="1350264" y="1086612"/>
                  </a:lnTo>
                  <a:lnTo>
                    <a:pt x="1530096" y="1086612"/>
                  </a:lnTo>
                  <a:lnTo>
                    <a:pt x="1530096" y="963168"/>
                  </a:lnTo>
                  <a:close/>
                </a:path>
                <a:path w="4683760" h="1087120">
                  <a:moveTo>
                    <a:pt x="1981200" y="790956"/>
                  </a:moveTo>
                  <a:lnTo>
                    <a:pt x="1801368" y="790956"/>
                  </a:lnTo>
                  <a:lnTo>
                    <a:pt x="1801368" y="1086612"/>
                  </a:lnTo>
                  <a:lnTo>
                    <a:pt x="1981200" y="1086612"/>
                  </a:lnTo>
                  <a:lnTo>
                    <a:pt x="1981200" y="790956"/>
                  </a:lnTo>
                  <a:close/>
                </a:path>
                <a:path w="4683760" h="1087120">
                  <a:moveTo>
                    <a:pt x="2430780" y="762000"/>
                  </a:moveTo>
                  <a:lnTo>
                    <a:pt x="2250948" y="762000"/>
                  </a:lnTo>
                  <a:lnTo>
                    <a:pt x="2250948" y="1086612"/>
                  </a:lnTo>
                  <a:lnTo>
                    <a:pt x="2430780" y="1086612"/>
                  </a:lnTo>
                  <a:lnTo>
                    <a:pt x="2430780" y="762000"/>
                  </a:lnTo>
                  <a:close/>
                </a:path>
                <a:path w="4683760" h="1087120">
                  <a:moveTo>
                    <a:pt x="2881884" y="701040"/>
                  </a:moveTo>
                  <a:lnTo>
                    <a:pt x="2702052" y="701040"/>
                  </a:lnTo>
                  <a:lnTo>
                    <a:pt x="2702052" y="1086612"/>
                  </a:lnTo>
                  <a:lnTo>
                    <a:pt x="2881884" y="1086612"/>
                  </a:lnTo>
                  <a:lnTo>
                    <a:pt x="2881884" y="701040"/>
                  </a:lnTo>
                  <a:close/>
                </a:path>
                <a:path w="4683760" h="1087120">
                  <a:moveTo>
                    <a:pt x="3782568" y="1004316"/>
                  </a:moveTo>
                  <a:lnTo>
                    <a:pt x="3601212" y="1004316"/>
                  </a:lnTo>
                  <a:lnTo>
                    <a:pt x="3601212" y="1086612"/>
                  </a:lnTo>
                  <a:lnTo>
                    <a:pt x="3782568" y="1086612"/>
                  </a:lnTo>
                  <a:lnTo>
                    <a:pt x="3782568" y="1004316"/>
                  </a:lnTo>
                  <a:close/>
                </a:path>
                <a:path w="4683760" h="1087120">
                  <a:moveTo>
                    <a:pt x="4232148" y="1053084"/>
                  </a:moveTo>
                  <a:lnTo>
                    <a:pt x="4052316" y="1053084"/>
                  </a:lnTo>
                  <a:lnTo>
                    <a:pt x="4052316" y="1086612"/>
                  </a:lnTo>
                  <a:lnTo>
                    <a:pt x="4232148" y="1086612"/>
                  </a:lnTo>
                  <a:lnTo>
                    <a:pt x="4232148" y="1053084"/>
                  </a:lnTo>
                  <a:close/>
                </a:path>
                <a:path w="4683760" h="1087120">
                  <a:moveTo>
                    <a:pt x="4683252" y="1057656"/>
                  </a:moveTo>
                  <a:lnTo>
                    <a:pt x="4501896" y="1057656"/>
                  </a:lnTo>
                  <a:lnTo>
                    <a:pt x="4501896" y="1086612"/>
                  </a:lnTo>
                  <a:lnTo>
                    <a:pt x="4683252" y="1086612"/>
                  </a:lnTo>
                  <a:lnTo>
                    <a:pt x="4683252" y="1057656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13460" y="2106167"/>
              <a:ext cx="3782695" cy="1306195"/>
            </a:xfrm>
            <a:custGeom>
              <a:avLst/>
              <a:gdLst/>
              <a:ahLst/>
              <a:cxnLst/>
              <a:rect l="l" t="t" r="r" b="b"/>
              <a:pathLst>
                <a:path w="3782695" h="1306195">
                  <a:moveTo>
                    <a:pt x="179832" y="0"/>
                  </a:moveTo>
                  <a:lnTo>
                    <a:pt x="0" y="0"/>
                  </a:lnTo>
                  <a:lnTo>
                    <a:pt x="0" y="219456"/>
                  </a:lnTo>
                  <a:lnTo>
                    <a:pt x="179832" y="219456"/>
                  </a:lnTo>
                  <a:lnTo>
                    <a:pt x="179832" y="0"/>
                  </a:lnTo>
                  <a:close/>
                </a:path>
                <a:path w="3782695" h="1306195">
                  <a:moveTo>
                    <a:pt x="630923" y="783336"/>
                  </a:moveTo>
                  <a:lnTo>
                    <a:pt x="449580" y="783336"/>
                  </a:lnTo>
                  <a:lnTo>
                    <a:pt x="449580" y="894588"/>
                  </a:lnTo>
                  <a:lnTo>
                    <a:pt x="630923" y="894588"/>
                  </a:lnTo>
                  <a:lnTo>
                    <a:pt x="630923" y="783336"/>
                  </a:lnTo>
                  <a:close/>
                </a:path>
                <a:path w="3782695" h="1306195">
                  <a:moveTo>
                    <a:pt x="1080516" y="816864"/>
                  </a:moveTo>
                  <a:lnTo>
                    <a:pt x="900684" y="816864"/>
                  </a:lnTo>
                  <a:lnTo>
                    <a:pt x="900684" y="883920"/>
                  </a:lnTo>
                  <a:lnTo>
                    <a:pt x="1080516" y="883920"/>
                  </a:lnTo>
                  <a:lnTo>
                    <a:pt x="1080516" y="816864"/>
                  </a:lnTo>
                  <a:close/>
                </a:path>
                <a:path w="3782695" h="1306195">
                  <a:moveTo>
                    <a:pt x="2881884" y="891540"/>
                  </a:moveTo>
                  <a:lnTo>
                    <a:pt x="2702052" y="891540"/>
                  </a:lnTo>
                  <a:lnTo>
                    <a:pt x="2702052" y="920496"/>
                  </a:lnTo>
                  <a:lnTo>
                    <a:pt x="2881884" y="920496"/>
                  </a:lnTo>
                  <a:lnTo>
                    <a:pt x="2881884" y="891540"/>
                  </a:lnTo>
                  <a:close/>
                </a:path>
                <a:path w="3782695" h="1306195">
                  <a:moveTo>
                    <a:pt x="3331464" y="1114044"/>
                  </a:moveTo>
                  <a:lnTo>
                    <a:pt x="3151632" y="1114044"/>
                  </a:lnTo>
                  <a:lnTo>
                    <a:pt x="3151632" y="1306068"/>
                  </a:lnTo>
                  <a:lnTo>
                    <a:pt x="3331464" y="1306068"/>
                  </a:lnTo>
                  <a:lnTo>
                    <a:pt x="3331464" y="1114044"/>
                  </a:lnTo>
                  <a:close/>
                </a:path>
                <a:path w="3782695" h="1306195">
                  <a:moveTo>
                    <a:pt x="3782568" y="1200912"/>
                  </a:moveTo>
                  <a:lnTo>
                    <a:pt x="3601212" y="1200912"/>
                  </a:lnTo>
                  <a:lnTo>
                    <a:pt x="3601212" y="1223772"/>
                  </a:lnTo>
                  <a:lnTo>
                    <a:pt x="3782568" y="1223772"/>
                  </a:lnTo>
                  <a:lnTo>
                    <a:pt x="3782568" y="1200912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13460" y="2090927"/>
              <a:ext cx="4232275" cy="1287780"/>
            </a:xfrm>
            <a:custGeom>
              <a:avLst/>
              <a:gdLst/>
              <a:ahLst/>
              <a:cxnLst/>
              <a:rect l="l" t="t" r="r" b="b"/>
              <a:pathLst>
                <a:path w="4232275" h="1287779">
                  <a:moveTo>
                    <a:pt x="179832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79832" y="15240"/>
                  </a:lnTo>
                  <a:lnTo>
                    <a:pt x="179832" y="0"/>
                  </a:lnTo>
                  <a:close/>
                </a:path>
                <a:path w="4232275" h="1287779">
                  <a:moveTo>
                    <a:pt x="630923" y="797052"/>
                  </a:moveTo>
                  <a:lnTo>
                    <a:pt x="449580" y="797052"/>
                  </a:lnTo>
                  <a:lnTo>
                    <a:pt x="449580" y="798576"/>
                  </a:lnTo>
                  <a:lnTo>
                    <a:pt x="630923" y="798576"/>
                  </a:lnTo>
                  <a:lnTo>
                    <a:pt x="630923" y="797052"/>
                  </a:lnTo>
                  <a:close/>
                </a:path>
                <a:path w="4232275" h="1287779">
                  <a:moveTo>
                    <a:pt x="1080516" y="827532"/>
                  </a:moveTo>
                  <a:lnTo>
                    <a:pt x="900684" y="827532"/>
                  </a:lnTo>
                  <a:lnTo>
                    <a:pt x="900684" y="832104"/>
                  </a:lnTo>
                  <a:lnTo>
                    <a:pt x="1080516" y="832104"/>
                  </a:lnTo>
                  <a:lnTo>
                    <a:pt x="1080516" y="827532"/>
                  </a:lnTo>
                  <a:close/>
                </a:path>
                <a:path w="4232275" h="1287779">
                  <a:moveTo>
                    <a:pt x="1981200" y="1022604"/>
                  </a:moveTo>
                  <a:lnTo>
                    <a:pt x="1801368" y="1022604"/>
                  </a:lnTo>
                  <a:lnTo>
                    <a:pt x="1801368" y="1025652"/>
                  </a:lnTo>
                  <a:lnTo>
                    <a:pt x="1981200" y="1025652"/>
                  </a:lnTo>
                  <a:lnTo>
                    <a:pt x="1981200" y="1022604"/>
                  </a:lnTo>
                  <a:close/>
                </a:path>
                <a:path w="4232275" h="1287779">
                  <a:moveTo>
                    <a:pt x="2430780" y="992124"/>
                  </a:moveTo>
                  <a:lnTo>
                    <a:pt x="2250948" y="992124"/>
                  </a:lnTo>
                  <a:lnTo>
                    <a:pt x="2250948" y="996696"/>
                  </a:lnTo>
                  <a:lnTo>
                    <a:pt x="2430780" y="996696"/>
                  </a:lnTo>
                  <a:lnTo>
                    <a:pt x="2430780" y="992124"/>
                  </a:lnTo>
                  <a:close/>
                </a:path>
                <a:path w="4232275" h="1287779">
                  <a:moveTo>
                    <a:pt x="2881884" y="905256"/>
                  </a:moveTo>
                  <a:lnTo>
                    <a:pt x="2702052" y="905256"/>
                  </a:lnTo>
                  <a:lnTo>
                    <a:pt x="2702052" y="906780"/>
                  </a:lnTo>
                  <a:lnTo>
                    <a:pt x="2881884" y="906780"/>
                  </a:lnTo>
                  <a:lnTo>
                    <a:pt x="2881884" y="905256"/>
                  </a:lnTo>
                  <a:close/>
                </a:path>
                <a:path w="4232275" h="1287779">
                  <a:moveTo>
                    <a:pt x="3331464" y="1127760"/>
                  </a:moveTo>
                  <a:lnTo>
                    <a:pt x="3151632" y="1127760"/>
                  </a:lnTo>
                  <a:lnTo>
                    <a:pt x="3151632" y="1129284"/>
                  </a:lnTo>
                  <a:lnTo>
                    <a:pt x="3331464" y="1129284"/>
                  </a:lnTo>
                  <a:lnTo>
                    <a:pt x="3331464" y="1127760"/>
                  </a:lnTo>
                  <a:close/>
                </a:path>
                <a:path w="4232275" h="1287779">
                  <a:moveTo>
                    <a:pt x="4232148" y="1286256"/>
                  </a:moveTo>
                  <a:lnTo>
                    <a:pt x="4052316" y="1286256"/>
                  </a:lnTo>
                  <a:lnTo>
                    <a:pt x="4052316" y="1287780"/>
                  </a:lnTo>
                  <a:lnTo>
                    <a:pt x="4232148" y="1287780"/>
                  </a:lnTo>
                  <a:lnTo>
                    <a:pt x="4232148" y="1286256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13460" y="2089403"/>
              <a:ext cx="4232275" cy="1289685"/>
            </a:xfrm>
            <a:custGeom>
              <a:avLst/>
              <a:gdLst/>
              <a:ahLst/>
              <a:cxnLst/>
              <a:rect l="l" t="t" r="r" b="b"/>
              <a:pathLst>
                <a:path w="4232275" h="1289685">
                  <a:moveTo>
                    <a:pt x="179832" y="0"/>
                  </a:moveTo>
                  <a:lnTo>
                    <a:pt x="0" y="0"/>
                  </a:lnTo>
                  <a:lnTo>
                    <a:pt x="0" y="1524"/>
                  </a:lnTo>
                  <a:lnTo>
                    <a:pt x="179832" y="1524"/>
                  </a:lnTo>
                  <a:lnTo>
                    <a:pt x="179832" y="0"/>
                  </a:lnTo>
                  <a:close/>
                </a:path>
                <a:path w="4232275" h="1289685">
                  <a:moveTo>
                    <a:pt x="630923" y="797052"/>
                  </a:moveTo>
                  <a:lnTo>
                    <a:pt x="449580" y="797052"/>
                  </a:lnTo>
                  <a:lnTo>
                    <a:pt x="449580" y="798576"/>
                  </a:lnTo>
                  <a:lnTo>
                    <a:pt x="630923" y="798576"/>
                  </a:lnTo>
                  <a:lnTo>
                    <a:pt x="630923" y="797052"/>
                  </a:lnTo>
                  <a:close/>
                </a:path>
                <a:path w="4232275" h="1289685">
                  <a:moveTo>
                    <a:pt x="1080516" y="827532"/>
                  </a:moveTo>
                  <a:lnTo>
                    <a:pt x="900684" y="827532"/>
                  </a:lnTo>
                  <a:lnTo>
                    <a:pt x="900684" y="829056"/>
                  </a:lnTo>
                  <a:lnTo>
                    <a:pt x="1080516" y="829056"/>
                  </a:lnTo>
                  <a:lnTo>
                    <a:pt x="1080516" y="827532"/>
                  </a:lnTo>
                  <a:close/>
                </a:path>
                <a:path w="4232275" h="1289685">
                  <a:moveTo>
                    <a:pt x="1530096" y="1197864"/>
                  </a:moveTo>
                  <a:lnTo>
                    <a:pt x="1350264" y="1197864"/>
                  </a:lnTo>
                  <a:lnTo>
                    <a:pt x="1350264" y="1199388"/>
                  </a:lnTo>
                  <a:lnTo>
                    <a:pt x="1530096" y="1199388"/>
                  </a:lnTo>
                  <a:lnTo>
                    <a:pt x="1530096" y="1197864"/>
                  </a:lnTo>
                  <a:close/>
                </a:path>
                <a:path w="4232275" h="1289685">
                  <a:moveTo>
                    <a:pt x="1981200" y="1022604"/>
                  </a:moveTo>
                  <a:lnTo>
                    <a:pt x="1801368" y="1022604"/>
                  </a:lnTo>
                  <a:lnTo>
                    <a:pt x="1801368" y="1024128"/>
                  </a:lnTo>
                  <a:lnTo>
                    <a:pt x="1981200" y="1024128"/>
                  </a:lnTo>
                  <a:lnTo>
                    <a:pt x="1981200" y="1022604"/>
                  </a:lnTo>
                  <a:close/>
                </a:path>
                <a:path w="4232275" h="1289685">
                  <a:moveTo>
                    <a:pt x="2430780" y="992124"/>
                  </a:moveTo>
                  <a:lnTo>
                    <a:pt x="2250948" y="992124"/>
                  </a:lnTo>
                  <a:lnTo>
                    <a:pt x="2250948" y="993648"/>
                  </a:lnTo>
                  <a:lnTo>
                    <a:pt x="2430780" y="993648"/>
                  </a:lnTo>
                  <a:lnTo>
                    <a:pt x="2430780" y="992124"/>
                  </a:lnTo>
                  <a:close/>
                </a:path>
                <a:path w="4232275" h="1289685">
                  <a:moveTo>
                    <a:pt x="2881884" y="905256"/>
                  </a:moveTo>
                  <a:lnTo>
                    <a:pt x="2702052" y="905256"/>
                  </a:lnTo>
                  <a:lnTo>
                    <a:pt x="2702052" y="906780"/>
                  </a:lnTo>
                  <a:lnTo>
                    <a:pt x="2881884" y="906780"/>
                  </a:lnTo>
                  <a:lnTo>
                    <a:pt x="2881884" y="905256"/>
                  </a:lnTo>
                  <a:close/>
                </a:path>
                <a:path w="4232275" h="1289685">
                  <a:moveTo>
                    <a:pt x="3331464" y="1129284"/>
                  </a:moveTo>
                  <a:lnTo>
                    <a:pt x="3151632" y="1129284"/>
                  </a:lnTo>
                  <a:lnTo>
                    <a:pt x="3151632" y="1130808"/>
                  </a:lnTo>
                  <a:lnTo>
                    <a:pt x="3331464" y="1130808"/>
                  </a:lnTo>
                  <a:lnTo>
                    <a:pt x="3331464" y="1129284"/>
                  </a:lnTo>
                  <a:close/>
                </a:path>
                <a:path w="4232275" h="1289685">
                  <a:moveTo>
                    <a:pt x="3782568" y="1216152"/>
                  </a:moveTo>
                  <a:lnTo>
                    <a:pt x="3601212" y="1216152"/>
                  </a:lnTo>
                  <a:lnTo>
                    <a:pt x="3601212" y="1217676"/>
                  </a:lnTo>
                  <a:lnTo>
                    <a:pt x="3782568" y="1217676"/>
                  </a:lnTo>
                  <a:lnTo>
                    <a:pt x="3782568" y="1216152"/>
                  </a:lnTo>
                  <a:close/>
                </a:path>
                <a:path w="4232275" h="1289685">
                  <a:moveTo>
                    <a:pt x="4232148" y="1287780"/>
                  </a:moveTo>
                  <a:lnTo>
                    <a:pt x="4052316" y="1287780"/>
                  </a:lnTo>
                  <a:lnTo>
                    <a:pt x="4052316" y="1289304"/>
                  </a:lnTo>
                  <a:lnTo>
                    <a:pt x="4232148" y="1289304"/>
                  </a:lnTo>
                  <a:lnTo>
                    <a:pt x="4232148" y="128778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77823" y="3412235"/>
              <a:ext cx="4953000" cy="0"/>
            </a:xfrm>
            <a:custGeom>
              <a:avLst/>
              <a:gdLst/>
              <a:ahLst/>
              <a:cxnLst/>
              <a:rect l="l" t="t" r="r" b="b"/>
              <a:pathLst>
                <a:path w="4953000">
                  <a:moveTo>
                    <a:pt x="0" y="0"/>
                  </a:moveTo>
                  <a:lnTo>
                    <a:pt x="495300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102613" y="2114549"/>
              <a:ext cx="4503420" cy="1280160"/>
            </a:xfrm>
            <a:custGeom>
              <a:avLst/>
              <a:gdLst/>
              <a:ahLst/>
              <a:cxnLst/>
              <a:rect l="l" t="t" r="r" b="b"/>
              <a:pathLst>
                <a:path w="4503420" h="1280160">
                  <a:moveTo>
                    <a:pt x="0" y="0"/>
                  </a:moveTo>
                  <a:lnTo>
                    <a:pt x="451104" y="455676"/>
                  </a:lnTo>
                  <a:lnTo>
                    <a:pt x="900684" y="487680"/>
                  </a:lnTo>
                  <a:lnTo>
                    <a:pt x="1351788" y="629412"/>
                  </a:lnTo>
                  <a:lnTo>
                    <a:pt x="1801368" y="879348"/>
                  </a:lnTo>
                  <a:lnTo>
                    <a:pt x="2252472" y="954024"/>
                  </a:lnTo>
                  <a:lnTo>
                    <a:pt x="2702052" y="964692"/>
                  </a:lnTo>
                  <a:lnTo>
                    <a:pt x="3153156" y="1039368"/>
                  </a:lnTo>
                  <a:lnTo>
                    <a:pt x="3602736" y="1184148"/>
                  </a:lnTo>
                  <a:lnTo>
                    <a:pt x="4053840" y="1277112"/>
                  </a:lnTo>
                  <a:lnTo>
                    <a:pt x="4503420" y="1280160"/>
                  </a:lnTo>
                </a:path>
              </a:pathLst>
            </a:custGeom>
            <a:ln w="19050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83170" y="209575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37" y="1494"/>
                  </a:lnTo>
                  <a:lnTo>
                    <a:pt x="5581" y="5572"/>
                  </a:lnTo>
                  <a:lnTo>
                    <a:pt x="1497" y="11626"/>
                  </a:lnTo>
                  <a:lnTo>
                    <a:pt x="0" y="19050"/>
                  </a:lnTo>
                  <a:lnTo>
                    <a:pt x="1497" y="26473"/>
                  </a:lnTo>
                  <a:lnTo>
                    <a:pt x="5581" y="32527"/>
                  </a:lnTo>
                  <a:lnTo>
                    <a:pt x="11637" y="36605"/>
                  </a:lnTo>
                  <a:lnTo>
                    <a:pt x="19050" y="38100"/>
                  </a:lnTo>
                  <a:lnTo>
                    <a:pt x="26468" y="36605"/>
                  </a:lnTo>
                  <a:lnTo>
                    <a:pt x="32523" y="32527"/>
                  </a:lnTo>
                  <a:lnTo>
                    <a:pt x="36603" y="26473"/>
                  </a:lnTo>
                  <a:lnTo>
                    <a:pt x="38100" y="19050"/>
                  </a:lnTo>
                  <a:lnTo>
                    <a:pt x="36603" y="11626"/>
                  </a:lnTo>
                  <a:lnTo>
                    <a:pt x="32523" y="5572"/>
                  </a:lnTo>
                  <a:lnTo>
                    <a:pt x="26468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83170" y="209575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3" y="26473"/>
                  </a:lnTo>
                  <a:lnTo>
                    <a:pt x="32523" y="32527"/>
                  </a:lnTo>
                  <a:lnTo>
                    <a:pt x="26468" y="36605"/>
                  </a:lnTo>
                  <a:lnTo>
                    <a:pt x="19050" y="38100"/>
                  </a:lnTo>
                  <a:lnTo>
                    <a:pt x="11637" y="36605"/>
                  </a:lnTo>
                  <a:lnTo>
                    <a:pt x="5581" y="32527"/>
                  </a:lnTo>
                  <a:lnTo>
                    <a:pt x="1497" y="26473"/>
                  </a:lnTo>
                  <a:lnTo>
                    <a:pt x="0" y="19050"/>
                  </a:lnTo>
                  <a:lnTo>
                    <a:pt x="1497" y="11626"/>
                  </a:lnTo>
                  <a:lnTo>
                    <a:pt x="5581" y="5572"/>
                  </a:lnTo>
                  <a:lnTo>
                    <a:pt x="11637" y="1494"/>
                  </a:lnTo>
                  <a:lnTo>
                    <a:pt x="19050" y="0"/>
                  </a:lnTo>
                  <a:lnTo>
                    <a:pt x="26468" y="1494"/>
                  </a:lnTo>
                  <a:lnTo>
                    <a:pt x="32523" y="5572"/>
                  </a:lnTo>
                  <a:lnTo>
                    <a:pt x="36603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2762" y="255142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32762" y="255142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983866" y="258343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983866" y="258343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433447" y="272516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33447" y="272516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84551" y="297510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884551" y="297510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334130" y="304977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34130" y="304977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85235" y="306044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85235" y="306044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234814" y="31351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234814" y="31351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685918" y="327990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685918" y="327990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135499" y="3371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135499" y="3371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585079" y="337438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85079" y="337438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931408" y="3346805"/>
            <a:ext cx="247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-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31408" y="1898395"/>
            <a:ext cx="88265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35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600" spc="-25" dirty="0">
                <a:latin typeface="Arial"/>
                <a:cs typeface="Arial"/>
              </a:rPr>
              <a:t>30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r>
              <a:rPr sz="600" spc="-25" dirty="0">
                <a:latin typeface="Arial"/>
                <a:cs typeface="Arial"/>
              </a:rPr>
              <a:t>25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600" spc="-25" dirty="0">
                <a:latin typeface="Arial"/>
                <a:cs typeface="Arial"/>
              </a:rPr>
              <a:t>20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600" spc="-25" dirty="0">
                <a:latin typeface="Arial"/>
                <a:cs typeface="Arial"/>
              </a:rPr>
              <a:t>15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600" spc="-25" dirty="0">
                <a:latin typeface="Arial"/>
                <a:cs typeface="Arial"/>
              </a:rPr>
              <a:t>10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7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600" spc="10" dirty="0"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5365" y="3346805"/>
            <a:ext cx="247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-</a:t>
            </a:r>
            <a:endParaRPr sz="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85520" y="1845055"/>
            <a:ext cx="194310" cy="147383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20"/>
              </a:spcBef>
            </a:pPr>
            <a:r>
              <a:rPr sz="600" spc="-10" dirty="0">
                <a:latin typeface="Arial"/>
                <a:cs typeface="Arial"/>
              </a:rPr>
              <a:t>5,000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sz="600" spc="-10" dirty="0">
                <a:latin typeface="Arial"/>
                <a:cs typeface="Arial"/>
              </a:rPr>
              <a:t>4,500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sz="600" spc="-10" dirty="0">
                <a:latin typeface="Arial"/>
                <a:cs typeface="Arial"/>
              </a:rPr>
              <a:t>4,000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sz="600" spc="-10" dirty="0">
                <a:latin typeface="Arial"/>
                <a:cs typeface="Arial"/>
              </a:rPr>
              <a:t>3,500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sz="600" spc="-10" dirty="0">
                <a:latin typeface="Arial"/>
                <a:cs typeface="Arial"/>
              </a:rPr>
              <a:t>3,000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sz="600" spc="-10" dirty="0">
                <a:latin typeface="Arial"/>
                <a:cs typeface="Arial"/>
              </a:rPr>
              <a:t>2,500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sz="600" spc="-10" dirty="0">
                <a:latin typeface="Arial"/>
                <a:cs typeface="Arial"/>
              </a:rPr>
              <a:t>2,000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r>
              <a:rPr sz="600" spc="-10" dirty="0">
                <a:latin typeface="Arial"/>
                <a:cs typeface="Arial"/>
              </a:rPr>
              <a:t>1,500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0"/>
              </a:spcBef>
            </a:pPr>
            <a:r>
              <a:rPr sz="600" spc="-10" dirty="0">
                <a:latin typeface="Arial"/>
                <a:cs typeface="Arial"/>
              </a:rPr>
              <a:t>1,000</a:t>
            </a:r>
            <a:endParaRPr sz="60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  <a:spcBef>
                <a:spcPts val="420"/>
              </a:spcBef>
            </a:pPr>
            <a:r>
              <a:rPr sz="600" spc="-25" dirty="0">
                <a:latin typeface="Arial"/>
                <a:cs typeface="Arial"/>
              </a:rPr>
              <a:t>500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79017" y="3565347"/>
            <a:ext cx="2609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da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mặt</a:t>
            </a:r>
            <a:endParaRPr sz="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34591" y="3554374"/>
            <a:ext cx="3317875" cy="230504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85"/>
              </a:spcBef>
              <a:tabLst>
                <a:tab pos="322580" algn="l"/>
                <a:tab pos="1365885" algn="l"/>
                <a:tab pos="2230120" algn="l"/>
                <a:tab pos="2616835" algn="l"/>
                <a:tab pos="3138805" algn="l"/>
              </a:tabLst>
            </a:pPr>
            <a:r>
              <a:rPr sz="600" spc="-25" dirty="0">
                <a:latin typeface="Arial"/>
                <a:cs typeface="Arial"/>
              </a:rPr>
              <a:t>đẹp</a:t>
            </a:r>
            <a:r>
              <a:rPr sz="600" dirty="0">
                <a:latin typeface="Arial"/>
                <a:cs typeface="Arial"/>
              </a:rPr>
              <a:t>	tay</a:t>
            </a:r>
            <a:r>
              <a:rPr sz="600" spc="17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chân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&amp;</a:t>
            </a:r>
            <a:r>
              <a:rPr sz="600" spc="459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sóc </a:t>
            </a:r>
            <a:r>
              <a:rPr sz="600" spc="-30" dirty="0">
                <a:latin typeface="Arial"/>
                <a:cs typeface="Arial"/>
              </a:rPr>
              <a:t>cơ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thể</a:t>
            </a:r>
            <a:r>
              <a:rPr sz="600" dirty="0">
                <a:latin typeface="Arial"/>
                <a:cs typeface="Arial"/>
              </a:rPr>
              <a:t>	</a:t>
            </a:r>
            <a:r>
              <a:rPr sz="600" spc="-25" dirty="0">
                <a:latin typeface="Arial"/>
                <a:cs typeface="Arial"/>
              </a:rPr>
              <a:t>tóc</a:t>
            </a:r>
            <a:r>
              <a:rPr sz="600" dirty="0">
                <a:latin typeface="Arial"/>
                <a:cs typeface="Arial"/>
              </a:rPr>
              <a:t>	</a:t>
            </a:r>
            <a:r>
              <a:rPr sz="600" spc="-20" dirty="0">
                <a:latin typeface="Arial"/>
                <a:cs typeface="Arial"/>
              </a:rPr>
              <a:t>nhân</a:t>
            </a:r>
            <a:r>
              <a:rPr sz="600" dirty="0">
                <a:latin typeface="Arial"/>
                <a:cs typeface="Arial"/>
              </a:rPr>
              <a:t>	nam</a:t>
            </a:r>
            <a:r>
              <a:rPr sz="600" spc="7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giới</a:t>
            </a:r>
            <a:r>
              <a:rPr sz="600" dirty="0">
                <a:latin typeface="Arial"/>
                <a:cs typeface="Arial"/>
              </a:rPr>
              <a:t>	</a:t>
            </a:r>
            <a:r>
              <a:rPr sz="600" spc="-20" dirty="0">
                <a:latin typeface="Arial"/>
                <a:cs typeface="Arial"/>
              </a:rPr>
              <a:t>khác</a:t>
            </a:r>
            <a:endParaRPr sz="600">
              <a:latin typeface="Arial"/>
              <a:cs typeface="Arial"/>
            </a:endParaRPr>
          </a:p>
          <a:p>
            <a:pPr marL="417195">
              <a:lnSpc>
                <a:spcPct val="100000"/>
              </a:lnSpc>
              <a:spcBef>
                <a:spcPts val="85"/>
              </a:spcBef>
            </a:pPr>
            <a:r>
              <a:rPr sz="600" spc="-20" dirty="0">
                <a:latin typeface="Arial"/>
                <a:cs typeface="Arial"/>
              </a:rPr>
              <a:t>móng</a:t>
            </a:r>
            <a:endParaRPr sz="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30249" y="3460191"/>
            <a:ext cx="48088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4554855" algn="l"/>
              </a:tabLst>
            </a:pPr>
            <a:r>
              <a:rPr sz="600" dirty="0">
                <a:latin typeface="Arial"/>
                <a:cs typeface="Arial"/>
              </a:rPr>
              <a:t>Chăm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sóc</a:t>
            </a:r>
            <a:r>
              <a:rPr sz="600" spc="47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Trang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điểm</a:t>
            </a:r>
            <a:r>
              <a:rPr sz="600" spc="4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Dụng cụ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làm</a:t>
            </a:r>
            <a:r>
              <a:rPr sz="600" spc="3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Chăm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sóc</a:t>
            </a:r>
            <a:r>
              <a:rPr sz="600" spc="29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Tắm &amp;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chăm</a:t>
            </a:r>
            <a:r>
              <a:rPr sz="600" spc="29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Chăm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sóc</a:t>
            </a:r>
            <a:r>
              <a:rPr sz="600" spc="275" dirty="0">
                <a:latin typeface="Arial"/>
                <a:cs typeface="Arial"/>
              </a:rPr>
              <a:t>  </a:t>
            </a:r>
            <a:r>
              <a:rPr sz="600" spc="-10" dirty="0">
                <a:latin typeface="Arial"/>
                <a:cs typeface="Arial"/>
              </a:rPr>
              <a:t>Nước </a:t>
            </a:r>
            <a:r>
              <a:rPr sz="600" dirty="0">
                <a:latin typeface="Arial"/>
                <a:cs typeface="Arial"/>
              </a:rPr>
              <a:t>hoa</a:t>
            </a:r>
            <a:r>
              <a:rPr sz="600" spc="30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Chăm sóc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cá</a:t>
            </a:r>
            <a:r>
              <a:rPr sz="600" spc="29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Chăm sóc</a:t>
            </a:r>
            <a:r>
              <a:rPr sz="600" spc="350" dirty="0">
                <a:latin typeface="Arial"/>
                <a:cs typeface="Arial"/>
              </a:rPr>
              <a:t>  </a:t>
            </a:r>
            <a:r>
              <a:rPr sz="600" dirty="0">
                <a:latin typeface="Arial"/>
                <a:cs typeface="Arial"/>
              </a:rPr>
              <a:t>Làm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đẹp</a:t>
            </a:r>
            <a:r>
              <a:rPr sz="600" dirty="0">
                <a:latin typeface="Arial"/>
                <a:cs typeface="Arial"/>
              </a:rPr>
              <a:t>	Bộ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sản</a:t>
            </a:r>
            <a:endParaRPr sz="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427853" y="3553154"/>
            <a:ext cx="371475" cy="233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 marR="5080" indent="-109855">
              <a:lnSpc>
                <a:spcPct val="1133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phẩm</a:t>
            </a:r>
            <a:r>
              <a:rPr sz="600" spc="85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làm</a:t>
            </a:r>
            <a:r>
              <a:rPr sz="600" spc="500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đẹp</a:t>
            </a:r>
            <a:endParaRPr sz="6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83565" y="3326833"/>
            <a:ext cx="129539" cy="626745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dirty="0">
                <a:latin typeface="Arial"/>
                <a:cs typeface="Arial"/>
              </a:rPr>
              <a:t>(Triệu sản </a:t>
            </a:r>
            <a:r>
              <a:rPr sz="600" spc="-10" dirty="0">
                <a:latin typeface="Arial"/>
                <a:cs typeface="Arial"/>
              </a:rPr>
              <a:t>phẩm)</a:t>
            </a:r>
            <a:endParaRPr sz="6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00797" y="3590849"/>
            <a:ext cx="129539" cy="351155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spc="-30" dirty="0">
                <a:latin typeface="Arial"/>
                <a:cs typeface="Arial"/>
              </a:rPr>
              <a:t>(Tỷ</a:t>
            </a:r>
            <a:r>
              <a:rPr sz="6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đồng)</a:t>
            </a:r>
            <a:endParaRPr sz="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230247" y="1733499"/>
            <a:ext cx="2188845" cy="1485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Thống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nhóm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b="1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đẹp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1595627" y="3890581"/>
            <a:ext cx="2802255" cy="47625"/>
            <a:chOff x="1595627" y="3890581"/>
            <a:chExt cx="2802255" cy="47625"/>
          </a:xfrm>
        </p:grpSpPr>
        <p:sp>
          <p:nvSpPr>
            <p:cNvPr id="47" name="object 47"/>
            <p:cNvSpPr/>
            <p:nvPr/>
          </p:nvSpPr>
          <p:spPr>
            <a:xfrm>
              <a:off x="1595627" y="3892296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4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43840" y="45720"/>
                  </a:lnTo>
                  <a:lnTo>
                    <a:pt x="243840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2292095" y="3892296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39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43839" y="45720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2958083" y="3892296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39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43839" y="45720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499104" y="3892296"/>
              <a:ext cx="243840" cy="45720"/>
            </a:xfrm>
            <a:custGeom>
              <a:avLst/>
              <a:gdLst/>
              <a:ahLst/>
              <a:cxnLst/>
              <a:rect l="l" t="t" r="r" b="b"/>
              <a:pathLst>
                <a:path w="243839" h="45720">
                  <a:moveTo>
                    <a:pt x="243839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243839" y="45720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153661" y="3915918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39" y="0"/>
                  </a:lnTo>
                </a:path>
              </a:pathLst>
            </a:custGeom>
            <a:ln w="19050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255007" y="389534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7"/>
                  </a:lnTo>
                  <a:lnTo>
                    <a:pt x="5572" y="5581"/>
                  </a:lnTo>
                  <a:lnTo>
                    <a:pt x="1494" y="11637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255007" y="389534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7"/>
                  </a:lnTo>
                  <a:lnTo>
                    <a:pt x="5572" y="5581"/>
                  </a:lnTo>
                  <a:lnTo>
                    <a:pt x="11626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435660" y="3849725"/>
            <a:ext cx="4636770" cy="3486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9070">
              <a:lnSpc>
                <a:spcPct val="100000"/>
              </a:lnSpc>
              <a:spcBef>
                <a:spcPts val="100"/>
              </a:spcBef>
              <a:tabLst>
                <a:tab pos="2146300" algn="l"/>
                <a:tab pos="2811780" algn="l"/>
                <a:tab pos="3354070" algn="l"/>
                <a:tab pos="4008754" algn="l"/>
              </a:tabLst>
            </a:pPr>
            <a:r>
              <a:rPr sz="600" spc="-10" dirty="0">
                <a:latin typeface="Arial"/>
                <a:cs typeface="Arial"/>
              </a:rPr>
              <a:t>shopee</a:t>
            </a:r>
            <a:r>
              <a:rPr sz="600" dirty="0">
                <a:latin typeface="Arial"/>
                <a:cs typeface="Arial"/>
              </a:rPr>
              <a:t>	</a:t>
            </a:r>
            <a:r>
              <a:rPr sz="600" spc="-10" dirty="0">
                <a:latin typeface="Arial"/>
                <a:cs typeface="Arial"/>
              </a:rPr>
              <a:t>lazada</a:t>
            </a:r>
            <a:r>
              <a:rPr sz="600" dirty="0">
                <a:latin typeface="Arial"/>
                <a:cs typeface="Arial"/>
              </a:rPr>
              <a:t>	</a:t>
            </a:r>
            <a:r>
              <a:rPr sz="600" spc="-20" dirty="0">
                <a:latin typeface="Arial"/>
                <a:cs typeface="Arial"/>
              </a:rPr>
              <a:t>tiki</a:t>
            </a:r>
            <a:r>
              <a:rPr sz="600" dirty="0">
                <a:latin typeface="Arial"/>
                <a:cs typeface="Arial"/>
              </a:rPr>
              <a:t>	</a:t>
            </a:r>
            <a:r>
              <a:rPr sz="600" spc="-20" dirty="0">
                <a:latin typeface="Arial"/>
                <a:cs typeface="Arial"/>
              </a:rPr>
              <a:t>sendo</a:t>
            </a:r>
            <a:r>
              <a:rPr sz="600" dirty="0">
                <a:latin typeface="Arial"/>
                <a:cs typeface="Arial"/>
              </a:rPr>
              <a:t>	</a:t>
            </a:r>
            <a:r>
              <a:rPr sz="600" spc="-30" dirty="0">
                <a:latin typeface="Arial"/>
                <a:cs typeface="Arial"/>
              </a:rPr>
              <a:t>Số</a:t>
            </a:r>
            <a:r>
              <a:rPr sz="600" spc="3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sản</a:t>
            </a:r>
            <a:r>
              <a:rPr sz="600" spc="4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phẩm</a:t>
            </a:r>
            <a:r>
              <a:rPr sz="600" spc="15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bán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TÍCH NGÀNH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HÀNG TIỀM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NĂNG</a:t>
            </a: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876488" y="553719"/>
            <a:ext cx="1012825" cy="1012825"/>
            <a:chOff x="876488" y="553719"/>
            <a:chExt cx="1012825" cy="1012825"/>
          </a:xfrm>
        </p:grpSpPr>
        <p:sp>
          <p:nvSpPr>
            <p:cNvPr id="56" name="object 56"/>
            <p:cNvSpPr/>
            <p:nvPr/>
          </p:nvSpPr>
          <p:spPr>
            <a:xfrm>
              <a:off x="1382649" y="553719"/>
              <a:ext cx="506730" cy="781685"/>
            </a:xfrm>
            <a:custGeom>
              <a:avLst/>
              <a:gdLst/>
              <a:ahLst/>
              <a:cxnLst/>
              <a:rect l="l" t="t" r="r" b="b"/>
              <a:pathLst>
                <a:path w="506730" h="781685">
                  <a:moveTo>
                    <a:pt x="0" y="0"/>
                  </a:moveTo>
                  <a:lnTo>
                    <a:pt x="0" y="263398"/>
                  </a:lnTo>
                  <a:lnTo>
                    <a:pt x="34871" y="265918"/>
                  </a:lnTo>
                  <a:lnTo>
                    <a:pt x="68849" y="273367"/>
                  </a:lnTo>
                  <a:lnTo>
                    <a:pt x="132079" y="302387"/>
                  </a:lnTo>
                  <a:lnTo>
                    <a:pt x="170548" y="333141"/>
                  </a:lnTo>
                  <a:lnTo>
                    <a:pt x="201177" y="369825"/>
                  </a:lnTo>
                  <a:lnTo>
                    <a:pt x="223678" y="411085"/>
                  </a:lnTo>
                  <a:lnTo>
                    <a:pt x="237759" y="455564"/>
                  </a:lnTo>
                  <a:lnTo>
                    <a:pt x="243131" y="501907"/>
                  </a:lnTo>
                  <a:lnTo>
                    <a:pt x="239504" y="548757"/>
                  </a:lnTo>
                  <a:lnTo>
                    <a:pt x="226586" y="594758"/>
                  </a:lnTo>
                  <a:lnTo>
                    <a:pt x="204088" y="638556"/>
                  </a:lnTo>
                  <a:lnTo>
                    <a:pt x="425323" y="781685"/>
                  </a:lnTo>
                  <a:lnTo>
                    <a:pt x="449732" y="739638"/>
                  </a:lnTo>
                  <a:lnTo>
                    <a:pt x="469932" y="695630"/>
                  </a:lnTo>
                  <a:lnTo>
                    <a:pt x="485822" y="649986"/>
                  </a:lnTo>
                  <a:lnTo>
                    <a:pt x="497299" y="603028"/>
                  </a:lnTo>
                  <a:lnTo>
                    <a:pt x="504259" y="555084"/>
                  </a:lnTo>
                  <a:lnTo>
                    <a:pt x="506602" y="506475"/>
                  </a:lnTo>
                  <a:lnTo>
                    <a:pt x="504283" y="457709"/>
                  </a:lnTo>
                  <a:lnTo>
                    <a:pt x="497467" y="410251"/>
                  </a:lnTo>
                  <a:lnTo>
                    <a:pt x="486367" y="364315"/>
                  </a:lnTo>
                  <a:lnTo>
                    <a:pt x="471194" y="320114"/>
                  </a:lnTo>
                  <a:lnTo>
                    <a:pt x="452162" y="277859"/>
                  </a:lnTo>
                  <a:lnTo>
                    <a:pt x="429482" y="237764"/>
                  </a:lnTo>
                  <a:lnTo>
                    <a:pt x="403368" y="200041"/>
                  </a:lnTo>
                  <a:lnTo>
                    <a:pt x="374030" y="164901"/>
                  </a:lnTo>
                  <a:lnTo>
                    <a:pt x="341682" y="132559"/>
                  </a:lnTo>
                  <a:lnTo>
                    <a:pt x="306535" y="103226"/>
                  </a:lnTo>
                  <a:lnTo>
                    <a:pt x="268803" y="77114"/>
                  </a:lnTo>
                  <a:lnTo>
                    <a:pt x="228698" y="54437"/>
                  </a:lnTo>
                  <a:lnTo>
                    <a:pt x="186431" y="35406"/>
                  </a:lnTo>
                  <a:lnTo>
                    <a:pt x="142216" y="20234"/>
                  </a:lnTo>
                  <a:lnTo>
                    <a:pt x="96264" y="9134"/>
                  </a:lnTo>
                  <a:lnTo>
                    <a:pt x="48787" y="23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417828" y="1192275"/>
              <a:ext cx="390525" cy="369570"/>
            </a:xfrm>
            <a:custGeom>
              <a:avLst/>
              <a:gdLst/>
              <a:ahLst/>
              <a:cxnLst/>
              <a:rect l="l" t="t" r="r" b="b"/>
              <a:pathLst>
                <a:path w="390525" h="369569">
                  <a:moveTo>
                    <a:pt x="168909" y="0"/>
                  </a:moveTo>
                  <a:lnTo>
                    <a:pt x="136249" y="40344"/>
                  </a:lnTo>
                  <a:lnTo>
                    <a:pt x="96218" y="72532"/>
                  </a:lnTo>
                  <a:lnTo>
                    <a:pt x="50305" y="95601"/>
                  </a:lnTo>
                  <a:lnTo>
                    <a:pt x="0" y="108584"/>
                  </a:lnTo>
                  <a:lnTo>
                    <a:pt x="38227" y="369188"/>
                  </a:lnTo>
                  <a:lnTo>
                    <a:pt x="85717" y="359885"/>
                  </a:lnTo>
                  <a:lnTo>
                    <a:pt x="131742" y="346228"/>
                  </a:lnTo>
                  <a:lnTo>
                    <a:pt x="176031" y="328389"/>
                  </a:lnTo>
                  <a:lnTo>
                    <a:pt x="218313" y="306539"/>
                  </a:lnTo>
                  <a:lnTo>
                    <a:pt x="258317" y="280849"/>
                  </a:lnTo>
                  <a:lnTo>
                    <a:pt x="295773" y="251492"/>
                  </a:lnTo>
                  <a:lnTo>
                    <a:pt x="330410" y="218639"/>
                  </a:lnTo>
                  <a:lnTo>
                    <a:pt x="361957" y="182461"/>
                  </a:lnTo>
                  <a:lnTo>
                    <a:pt x="390144" y="143128"/>
                  </a:lnTo>
                  <a:lnTo>
                    <a:pt x="168909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073721" y="1252981"/>
              <a:ext cx="382905" cy="313690"/>
            </a:xfrm>
            <a:custGeom>
              <a:avLst/>
              <a:gdLst/>
              <a:ahLst/>
              <a:cxnLst/>
              <a:rect l="l" t="t" r="r" b="b"/>
              <a:pathLst>
                <a:path w="382905" h="313690">
                  <a:moveTo>
                    <a:pt x="160642" y="0"/>
                  </a:moveTo>
                  <a:lnTo>
                    <a:pt x="0" y="208660"/>
                  </a:lnTo>
                  <a:lnTo>
                    <a:pt x="42061" y="237791"/>
                  </a:lnTo>
                  <a:lnTo>
                    <a:pt x="86494" y="262352"/>
                  </a:lnTo>
                  <a:lnTo>
                    <a:pt x="132932" y="282248"/>
                  </a:lnTo>
                  <a:lnTo>
                    <a:pt x="181008" y="297386"/>
                  </a:lnTo>
                  <a:lnTo>
                    <a:pt x="230353" y="307672"/>
                  </a:lnTo>
                  <a:lnTo>
                    <a:pt x="280601" y="313013"/>
                  </a:lnTo>
                  <a:lnTo>
                    <a:pt x="331383" y="313314"/>
                  </a:lnTo>
                  <a:lnTo>
                    <a:pt x="382333" y="308482"/>
                  </a:lnTo>
                  <a:lnTo>
                    <a:pt x="344106" y="47878"/>
                  </a:lnTo>
                  <a:lnTo>
                    <a:pt x="295341" y="50059"/>
                  </a:lnTo>
                  <a:lnTo>
                    <a:pt x="247545" y="42560"/>
                  </a:lnTo>
                  <a:lnTo>
                    <a:pt x="202163" y="25751"/>
                  </a:lnTo>
                  <a:lnTo>
                    <a:pt x="160642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90651" y="1118107"/>
              <a:ext cx="344170" cy="343535"/>
            </a:xfrm>
            <a:custGeom>
              <a:avLst/>
              <a:gdLst/>
              <a:ahLst/>
              <a:cxnLst/>
              <a:rect l="l" t="t" r="r" b="b"/>
              <a:pathLst>
                <a:path w="344169" h="343534">
                  <a:moveTo>
                    <a:pt x="255854" y="0"/>
                  </a:moveTo>
                  <a:lnTo>
                    <a:pt x="0" y="62610"/>
                  </a:lnTo>
                  <a:lnTo>
                    <a:pt x="13971" y="109683"/>
                  </a:lnTo>
                  <a:lnTo>
                    <a:pt x="32312" y="154915"/>
                  </a:lnTo>
                  <a:lnTo>
                    <a:pt x="54839" y="198024"/>
                  </a:lnTo>
                  <a:lnTo>
                    <a:pt x="81363" y="238725"/>
                  </a:lnTo>
                  <a:lnTo>
                    <a:pt x="111701" y="276733"/>
                  </a:lnTo>
                  <a:lnTo>
                    <a:pt x="145665" y="311765"/>
                  </a:lnTo>
                  <a:lnTo>
                    <a:pt x="183070" y="343534"/>
                  </a:lnTo>
                  <a:lnTo>
                    <a:pt x="343712" y="134874"/>
                  </a:lnTo>
                  <a:lnTo>
                    <a:pt x="313372" y="107084"/>
                  </a:lnTo>
                  <a:lnTo>
                    <a:pt x="288296" y="74866"/>
                  </a:lnTo>
                  <a:lnTo>
                    <a:pt x="268964" y="38933"/>
                  </a:lnTo>
                  <a:lnTo>
                    <a:pt x="255854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76488" y="553719"/>
              <a:ext cx="506730" cy="627380"/>
            </a:xfrm>
            <a:custGeom>
              <a:avLst/>
              <a:gdLst/>
              <a:ahLst/>
              <a:cxnLst/>
              <a:rect l="l" t="t" r="r" b="b"/>
              <a:pathLst>
                <a:path w="506730" h="627380">
                  <a:moveTo>
                    <a:pt x="506160" y="0"/>
                  </a:moveTo>
                  <a:lnTo>
                    <a:pt x="445478" y="3619"/>
                  </a:lnTo>
                  <a:lnTo>
                    <a:pt x="385701" y="14478"/>
                  </a:lnTo>
                  <a:lnTo>
                    <a:pt x="338871" y="28334"/>
                  </a:lnTo>
                  <a:lnTo>
                    <a:pt x="294384" y="46245"/>
                  </a:lnTo>
                  <a:lnTo>
                    <a:pt x="252396" y="67954"/>
                  </a:lnTo>
                  <a:lnTo>
                    <a:pt x="213063" y="93204"/>
                  </a:lnTo>
                  <a:lnTo>
                    <a:pt x="176540" y="121739"/>
                  </a:lnTo>
                  <a:lnTo>
                    <a:pt x="142984" y="153302"/>
                  </a:lnTo>
                  <a:lnTo>
                    <a:pt x="112549" y="187637"/>
                  </a:lnTo>
                  <a:lnTo>
                    <a:pt x="85393" y="224488"/>
                  </a:lnTo>
                  <a:lnTo>
                    <a:pt x="61669" y="263597"/>
                  </a:lnTo>
                  <a:lnTo>
                    <a:pt x="41534" y="304708"/>
                  </a:lnTo>
                  <a:lnTo>
                    <a:pt x="25144" y="347565"/>
                  </a:lnTo>
                  <a:lnTo>
                    <a:pt x="12655" y="391911"/>
                  </a:lnTo>
                  <a:lnTo>
                    <a:pt x="4221" y="437489"/>
                  </a:lnTo>
                  <a:lnTo>
                    <a:pt x="0" y="484044"/>
                  </a:lnTo>
                  <a:lnTo>
                    <a:pt x="145" y="531318"/>
                  </a:lnTo>
                  <a:lnTo>
                    <a:pt x="4814" y="579055"/>
                  </a:lnTo>
                  <a:lnTo>
                    <a:pt x="14162" y="626999"/>
                  </a:lnTo>
                  <a:lnTo>
                    <a:pt x="270004" y="564388"/>
                  </a:lnTo>
                  <a:lnTo>
                    <a:pt x="266964" y="550106"/>
                  </a:lnTo>
                  <a:lnTo>
                    <a:pt x="264784" y="535670"/>
                  </a:lnTo>
                  <a:lnTo>
                    <a:pt x="263471" y="521114"/>
                  </a:lnTo>
                  <a:lnTo>
                    <a:pt x="263031" y="506475"/>
                  </a:lnTo>
                  <a:lnTo>
                    <a:pt x="267971" y="457489"/>
                  </a:lnTo>
                  <a:lnTo>
                    <a:pt x="282139" y="411862"/>
                  </a:lnTo>
                  <a:lnTo>
                    <a:pt x="304557" y="370572"/>
                  </a:lnTo>
                  <a:lnTo>
                    <a:pt x="334247" y="334597"/>
                  </a:lnTo>
                  <a:lnTo>
                    <a:pt x="370230" y="304914"/>
                  </a:lnTo>
                  <a:lnTo>
                    <a:pt x="411529" y="282501"/>
                  </a:lnTo>
                  <a:lnTo>
                    <a:pt x="457165" y="268336"/>
                  </a:lnTo>
                  <a:lnTo>
                    <a:pt x="506160" y="263398"/>
                  </a:lnTo>
                  <a:lnTo>
                    <a:pt x="50616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1588135" y="821562"/>
            <a:ext cx="2482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10" dirty="0">
                <a:solidFill>
                  <a:srgbClr val="FFFFFF"/>
                </a:solidFill>
                <a:latin typeface="Arial"/>
                <a:cs typeface="Arial"/>
              </a:rPr>
              <a:t>34.1%</a:t>
            </a:r>
            <a:endParaRPr sz="6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919276" y="1185672"/>
            <a:ext cx="815975" cy="24765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250"/>
              </a:spcBef>
            </a:pPr>
            <a:r>
              <a:rPr sz="600" b="1" spc="-10" dirty="0">
                <a:solidFill>
                  <a:srgbClr val="FFFFFF"/>
                </a:solidFill>
                <a:latin typeface="Arial"/>
                <a:cs typeface="Arial"/>
              </a:rPr>
              <a:t>10.7%</a:t>
            </a:r>
            <a:endParaRPr sz="600">
              <a:latin typeface="Arial"/>
              <a:cs typeface="Arial"/>
            </a:endParaRPr>
          </a:p>
          <a:p>
            <a:pPr marL="257175">
              <a:lnSpc>
                <a:spcPct val="100000"/>
              </a:lnSpc>
              <a:spcBef>
                <a:spcPts val="155"/>
              </a:spcBef>
            </a:pPr>
            <a:r>
              <a:rPr sz="900" b="1" baseline="-32407" dirty="0">
                <a:solidFill>
                  <a:srgbClr val="FFFFFF"/>
                </a:solidFill>
                <a:latin typeface="Arial"/>
                <a:cs typeface="Arial"/>
              </a:rPr>
              <a:t>12.8%</a:t>
            </a:r>
            <a:r>
              <a:rPr sz="900" b="1" spc="667" baseline="-3240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FFFFFF"/>
                </a:solidFill>
                <a:latin typeface="Arial"/>
                <a:cs typeface="Arial"/>
              </a:rPr>
              <a:t>13.5%</a:t>
            </a:r>
            <a:endParaRPr sz="6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963574" y="769111"/>
            <a:ext cx="2489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10" dirty="0">
                <a:solidFill>
                  <a:srgbClr val="FFFFFF"/>
                </a:solidFill>
                <a:latin typeface="Arial"/>
                <a:cs typeface="Arial"/>
              </a:rPr>
              <a:t>28.8%</a:t>
            </a:r>
            <a:endParaRPr sz="600">
              <a:latin typeface="Arial"/>
              <a:cs typeface="Arial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337816" y="781811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19">
                <a:moveTo>
                  <a:pt x="47243" y="0"/>
                </a:moveTo>
                <a:lnTo>
                  <a:pt x="0" y="0"/>
                </a:lnTo>
                <a:lnTo>
                  <a:pt x="0" y="45720"/>
                </a:lnTo>
                <a:lnTo>
                  <a:pt x="47243" y="45720"/>
                </a:lnTo>
                <a:lnTo>
                  <a:pt x="47243" y="0"/>
                </a:lnTo>
                <a:close/>
              </a:path>
            </a:pathLst>
          </a:custGeom>
          <a:solidFill>
            <a:srgbClr val="A4C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567639" y="180593"/>
            <a:ext cx="2767330" cy="674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THỐNG</a:t>
            </a:r>
            <a:r>
              <a:rPr sz="800" b="1" spc="4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75" dirty="0">
                <a:solidFill>
                  <a:srgbClr val="1A1846"/>
                </a:solidFill>
                <a:latin typeface="Arial"/>
                <a:cs typeface="Arial"/>
              </a:rPr>
              <a:t>KÊ</a:t>
            </a:r>
            <a:r>
              <a:rPr sz="800" b="1" spc="7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NHÓM</a:t>
            </a:r>
            <a:r>
              <a:rPr sz="800" b="1" spc="7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1A1846"/>
                </a:solidFill>
                <a:latin typeface="Arial"/>
                <a:cs typeface="Arial"/>
              </a:rPr>
              <a:t>HÀNG</a:t>
            </a:r>
            <a:endParaRPr sz="800">
              <a:latin typeface="Arial"/>
              <a:cs typeface="Arial"/>
            </a:endParaRPr>
          </a:p>
          <a:p>
            <a:pPr marL="1316990" marR="5080" indent="-352425">
              <a:lnSpc>
                <a:spcPct val="113700"/>
              </a:lnSpc>
              <a:spcBef>
                <a:spcPts val="480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nhóm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hàng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đẹp</a:t>
            </a:r>
            <a:endParaRPr sz="800">
              <a:latin typeface="Arial"/>
              <a:cs typeface="Arial"/>
            </a:endParaRPr>
          </a:p>
          <a:p>
            <a:pPr marL="1836420">
              <a:lnSpc>
                <a:spcPct val="100000"/>
              </a:lnSpc>
              <a:spcBef>
                <a:spcPts val="760"/>
              </a:spcBef>
            </a:pP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Chăm</a:t>
            </a:r>
            <a:r>
              <a:rPr sz="600" b="1" spc="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-30" dirty="0">
                <a:solidFill>
                  <a:srgbClr val="C00000"/>
                </a:solidFill>
                <a:latin typeface="Arial"/>
                <a:cs typeface="Arial"/>
              </a:rPr>
              <a:t>sóc</a:t>
            </a:r>
            <a:r>
              <a:rPr sz="600" b="1" spc="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da </a:t>
            </a:r>
            <a:r>
              <a:rPr sz="600" b="1" spc="-25" dirty="0">
                <a:solidFill>
                  <a:srgbClr val="C00000"/>
                </a:solidFill>
                <a:latin typeface="Arial"/>
                <a:cs typeface="Arial"/>
              </a:rPr>
              <a:t>mặt</a:t>
            </a:r>
            <a:endParaRPr sz="600">
              <a:latin typeface="Arial"/>
              <a:cs typeface="Arial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2337816" y="943355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0" y="0"/>
                </a:lnTo>
                <a:lnTo>
                  <a:pt x="0" y="47244"/>
                </a:lnTo>
                <a:lnTo>
                  <a:pt x="47243" y="47244"/>
                </a:lnTo>
                <a:lnTo>
                  <a:pt x="4724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2391536" y="900810"/>
            <a:ext cx="73596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Trang</a:t>
            </a:r>
            <a:r>
              <a:rPr sz="600" b="1" spc="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C00000"/>
                </a:solidFill>
                <a:latin typeface="Arial"/>
                <a:cs typeface="Arial"/>
              </a:rPr>
              <a:t>điểm</a:t>
            </a:r>
            <a:endParaRPr sz="600">
              <a:latin typeface="Arial"/>
              <a:cs typeface="Arial"/>
            </a:endParaRPr>
          </a:p>
          <a:p>
            <a:pPr marL="12700" marR="80645">
              <a:lnSpc>
                <a:spcPts val="1280"/>
              </a:lnSpc>
              <a:spcBef>
                <a:spcPts val="135"/>
              </a:spcBef>
            </a:pP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Dụng</a:t>
            </a:r>
            <a:r>
              <a:rPr sz="600" b="1" spc="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cụ</a:t>
            </a:r>
            <a:r>
              <a:rPr sz="600" b="1" spc="2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làm</a:t>
            </a:r>
            <a:r>
              <a:rPr sz="600" b="1" spc="2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C00000"/>
                </a:solidFill>
                <a:latin typeface="Arial"/>
                <a:cs typeface="Arial"/>
              </a:rPr>
              <a:t>đẹp</a:t>
            </a:r>
            <a:r>
              <a:rPr sz="600" b="1" spc="50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C00000"/>
                </a:solidFill>
                <a:latin typeface="Arial"/>
                <a:cs typeface="Arial"/>
              </a:rPr>
              <a:t>Nước</a:t>
            </a:r>
            <a:r>
              <a:rPr sz="600" b="1" spc="-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600" b="1" spc="-25" dirty="0">
                <a:solidFill>
                  <a:srgbClr val="C00000"/>
                </a:solidFill>
                <a:latin typeface="Arial"/>
                <a:cs typeface="Arial"/>
              </a:rPr>
              <a:t>hoa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600" b="1" dirty="0">
                <a:latin typeface="Arial"/>
                <a:cs typeface="Arial"/>
              </a:rPr>
              <a:t>Nhóm</a:t>
            </a:r>
            <a:r>
              <a:rPr sz="600" b="1" spc="40" dirty="0">
                <a:latin typeface="Arial"/>
                <a:cs typeface="Arial"/>
              </a:rPr>
              <a:t> </a:t>
            </a:r>
            <a:r>
              <a:rPr sz="600" b="1" dirty="0">
                <a:latin typeface="Arial"/>
                <a:cs typeface="Arial"/>
              </a:rPr>
              <a:t>hàng</a:t>
            </a:r>
            <a:r>
              <a:rPr sz="600" b="1" spc="45" dirty="0">
                <a:latin typeface="Arial"/>
                <a:cs typeface="Arial"/>
              </a:rPr>
              <a:t> </a:t>
            </a:r>
            <a:r>
              <a:rPr sz="600" b="1" dirty="0">
                <a:latin typeface="Arial"/>
                <a:cs typeface="Arial"/>
              </a:rPr>
              <a:t>còn</a:t>
            </a:r>
            <a:r>
              <a:rPr sz="600" b="1" spc="30" dirty="0">
                <a:latin typeface="Arial"/>
                <a:cs typeface="Arial"/>
              </a:rPr>
              <a:t> </a:t>
            </a:r>
            <a:r>
              <a:rPr sz="600" b="1" spc="-25" dirty="0">
                <a:latin typeface="Arial"/>
                <a:cs typeface="Arial"/>
              </a:rPr>
              <a:t>lại</a:t>
            </a:r>
            <a:endParaRPr sz="6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2337816" y="1106423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0" y="0"/>
                </a:lnTo>
                <a:lnTo>
                  <a:pt x="0" y="47243"/>
                </a:lnTo>
                <a:lnTo>
                  <a:pt x="47243" y="47243"/>
                </a:lnTo>
                <a:lnTo>
                  <a:pt x="47243" y="0"/>
                </a:lnTo>
                <a:close/>
              </a:path>
            </a:pathLst>
          </a:custGeom>
          <a:solidFill>
            <a:srgbClr val="F05C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337816" y="1269491"/>
            <a:ext cx="47625" cy="47625"/>
          </a:xfrm>
          <a:custGeom>
            <a:avLst/>
            <a:gdLst/>
            <a:ahLst/>
            <a:cxnLst/>
            <a:rect l="l" t="t" r="r" b="b"/>
            <a:pathLst>
              <a:path w="47625" h="47625">
                <a:moveTo>
                  <a:pt x="47243" y="0"/>
                </a:moveTo>
                <a:lnTo>
                  <a:pt x="0" y="0"/>
                </a:lnTo>
                <a:lnTo>
                  <a:pt x="0" y="47243"/>
                </a:lnTo>
                <a:lnTo>
                  <a:pt x="47243" y="47243"/>
                </a:lnTo>
                <a:lnTo>
                  <a:pt x="47243" y="0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337816" y="1432559"/>
            <a:ext cx="47625" cy="45720"/>
          </a:xfrm>
          <a:custGeom>
            <a:avLst/>
            <a:gdLst/>
            <a:ahLst/>
            <a:cxnLst/>
            <a:rect l="l" t="t" r="r" b="b"/>
            <a:pathLst>
              <a:path w="47625" h="45719">
                <a:moveTo>
                  <a:pt x="47243" y="0"/>
                </a:moveTo>
                <a:lnTo>
                  <a:pt x="0" y="0"/>
                </a:lnTo>
                <a:lnTo>
                  <a:pt x="0" y="45719"/>
                </a:lnTo>
                <a:lnTo>
                  <a:pt x="47243" y="45719"/>
                </a:lnTo>
                <a:lnTo>
                  <a:pt x="472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509517" y="672268"/>
            <a:ext cx="196024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200"/>
              </a:lnSpc>
              <a:spcBef>
                <a:spcPts val="100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Là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4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nhóm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đem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về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cao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nhất</a:t>
            </a:r>
            <a:r>
              <a:rPr sz="800" spc="1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spc="1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spc="10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sz="800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đẹp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sàn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2023.</a:t>
            </a:r>
            <a:endParaRPr sz="800">
              <a:latin typeface="Arial"/>
              <a:cs typeface="Arial"/>
            </a:endParaRPr>
          </a:p>
        </p:txBody>
      </p:sp>
      <p:pic>
        <p:nvPicPr>
          <p:cNvPr id="72" name="object 7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71744" y="174101"/>
            <a:ext cx="618744" cy="124602"/>
          </a:xfrm>
          <a:prstGeom prst="rect">
            <a:avLst/>
          </a:prstGeom>
        </p:spPr>
      </p:pic>
      <p:sp>
        <p:nvSpPr>
          <p:cNvPr id="73" name="object 73"/>
          <p:cNvSpPr txBox="1"/>
          <p:nvPr/>
        </p:nvSpPr>
        <p:spPr>
          <a:xfrm>
            <a:off x="6090030" y="4079849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031258"/>
                </a:solidFill>
                <a:latin typeface="Arial"/>
                <a:cs typeface="Arial"/>
              </a:rPr>
              <a:t>39</a:t>
            </a:r>
            <a:endParaRPr sz="600">
              <a:latin typeface="Arial"/>
              <a:cs typeface="Arial"/>
            </a:endParaRPr>
          </a:p>
        </p:txBody>
      </p:sp>
      <p:pic>
        <p:nvPicPr>
          <p:cNvPr id="74" name="object 7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483" y="163067"/>
            <a:ext cx="45720" cy="1813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" y="0"/>
            <a:ext cx="6478905" cy="4319270"/>
            <a:chOff x="1524" y="0"/>
            <a:chExt cx="6478905" cy="4319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5008" y="186293"/>
              <a:ext cx="618743" cy="1246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204" y="0"/>
              <a:ext cx="5990843" cy="431756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4" y="0"/>
              <a:ext cx="6478523" cy="431901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9580" y="163067"/>
              <a:ext cx="618744" cy="12801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3261" rIns="0" bIns="0" rtlCol="0">
            <a:spAutoFit/>
          </a:bodyPr>
          <a:lstStyle/>
          <a:p>
            <a:pPr marL="33655">
              <a:lnSpc>
                <a:spcPct val="100000"/>
              </a:lnSpc>
              <a:spcBef>
                <a:spcPts val="500"/>
              </a:spcBef>
            </a:pPr>
            <a:r>
              <a:rPr dirty="0">
                <a:solidFill>
                  <a:srgbClr val="F05C25"/>
                </a:solidFill>
              </a:rPr>
              <a:t>TỔNG</a:t>
            </a:r>
            <a:r>
              <a:rPr spc="-35" dirty="0">
                <a:solidFill>
                  <a:srgbClr val="F05C25"/>
                </a:solidFill>
              </a:rPr>
              <a:t> </a:t>
            </a:r>
            <a:r>
              <a:rPr spc="50" dirty="0">
                <a:solidFill>
                  <a:srgbClr val="F05C25"/>
                </a:solidFill>
              </a:rPr>
              <a:t>QUAN</a:t>
            </a:r>
            <a:r>
              <a:rPr spc="-30" dirty="0">
                <a:solidFill>
                  <a:srgbClr val="F05C25"/>
                </a:solidFill>
              </a:rPr>
              <a:t> </a:t>
            </a:r>
            <a:r>
              <a:rPr spc="-150" dirty="0">
                <a:solidFill>
                  <a:srgbClr val="F05C25"/>
                </a:solidFill>
              </a:rPr>
              <a:t>CÁC</a:t>
            </a:r>
            <a:r>
              <a:rPr spc="-10" dirty="0">
                <a:solidFill>
                  <a:srgbClr val="F05C25"/>
                </a:solidFill>
              </a:rPr>
              <a:t> </a:t>
            </a:r>
            <a:r>
              <a:rPr spc="-25" dirty="0">
                <a:solidFill>
                  <a:srgbClr val="F05C25"/>
                </a:solidFill>
              </a:rPr>
              <a:t>SÀN</a:t>
            </a:r>
          </a:p>
          <a:p>
            <a:pPr marL="33655">
              <a:lnSpc>
                <a:spcPct val="100000"/>
              </a:lnSpc>
              <a:spcBef>
                <a:spcPts val="395"/>
              </a:spcBef>
            </a:pPr>
            <a:r>
              <a:rPr dirty="0">
                <a:solidFill>
                  <a:srgbClr val="F05C25"/>
                </a:solidFill>
              </a:rPr>
              <a:t>THƯƠNG</a:t>
            </a:r>
            <a:r>
              <a:rPr spc="10" dirty="0">
                <a:solidFill>
                  <a:srgbClr val="F05C25"/>
                </a:solidFill>
              </a:rPr>
              <a:t> </a:t>
            </a:r>
            <a:r>
              <a:rPr spc="80" dirty="0">
                <a:solidFill>
                  <a:srgbClr val="F05C25"/>
                </a:solidFill>
              </a:rPr>
              <a:t>MẠI</a:t>
            </a:r>
            <a:r>
              <a:rPr spc="45" dirty="0">
                <a:solidFill>
                  <a:srgbClr val="F05C25"/>
                </a:solidFill>
              </a:rPr>
              <a:t> </a:t>
            </a:r>
            <a:r>
              <a:rPr dirty="0">
                <a:solidFill>
                  <a:srgbClr val="F05C25"/>
                </a:solidFill>
              </a:rPr>
              <a:t>ĐIỆN</a:t>
            </a:r>
            <a:r>
              <a:rPr spc="25" dirty="0">
                <a:solidFill>
                  <a:srgbClr val="F05C25"/>
                </a:solidFill>
              </a:rPr>
              <a:t> </a:t>
            </a:r>
            <a:r>
              <a:rPr spc="-25" dirty="0">
                <a:solidFill>
                  <a:srgbClr val="F05C25"/>
                </a:solidFill>
              </a:rPr>
              <a:t>TỬ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1765" indent="-13906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51765" algn="l"/>
              </a:tabLst>
            </a:pPr>
            <a:r>
              <a:rPr dirty="0"/>
              <a:t>Con</a:t>
            </a:r>
            <a:r>
              <a:rPr spc="50" dirty="0"/>
              <a:t> </a:t>
            </a:r>
            <a:r>
              <a:rPr dirty="0"/>
              <a:t>số</a:t>
            </a:r>
            <a:r>
              <a:rPr spc="35" dirty="0"/>
              <a:t> </a:t>
            </a:r>
            <a:r>
              <a:rPr dirty="0"/>
              <a:t>nổi</a:t>
            </a:r>
            <a:r>
              <a:rPr spc="50" dirty="0"/>
              <a:t> </a:t>
            </a:r>
            <a:r>
              <a:rPr dirty="0"/>
              <a:t>bật</a:t>
            </a:r>
            <a:r>
              <a:rPr spc="75" dirty="0"/>
              <a:t> </a:t>
            </a:r>
            <a:r>
              <a:rPr dirty="0"/>
              <a:t>nửa</a:t>
            </a:r>
            <a:r>
              <a:rPr spc="50" dirty="0"/>
              <a:t> </a:t>
            </a:r>
            <a:r>
              <a:rPr dirty="0"/>
              <a:t>đầu</a:t>
            </a:r>
            <a:r>
              <a:rPr spc="55" dirty="0"/>
              <a:t> </a:t>
            </a:r>
            <a:r>
              <a:rPr dirty="0"/>
              <a:t>năm</a:t>
            </a:r>
            <a:r>
              <a:rPr spc="35" dirty="0"/>
              <a:t> </a:t>
            </a:r>
            <a:r>
              <a:rPr spc="-20" dirty="0"/>
              <a:t>2023</a:t>
            </a: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1F5F"/>
              </a:buClr>
              <a:buFont typeface="Arial"/>
              <a:buAutoNum type="arabicPeriod"/>
            </a:pPr>
            <a:endParaRPr sz="1100"/>
          </a:p>
          <a:p>
            <a:pPr marL="151765" indent="-139065">
              <a:lnSpc>
                <a:spcPct val="100000"/>
              </a:lnSpc>
              <a:buAutoNum type="arabicPeriod"/>
              <a:tabLst>
                <a:tab pos="151765" algn="l"/>
              </a:tabLst>
            </a:pPr>
            <a:r>
              <a:rPr spc="-30" dirty="0"/>
              <a:t>Tỷ</a:t>
            </a:r>
            <a:r>
              <a:rPr spc="10" dirty="0"/>
              <a:t> </a:t>
            </a:r>
            <a:r>
              <a:rPr dirty="0"/>
              <a:t>lệ</a:t>
            </a:r>
            <a:r>
              <a:rPr spc="25" dirty="0"/>
              <a:t> </a:t>
            </a:r>
            <a:r>
              <a:rPr dirty="0"/>
              <a:t>tăng</a:t>
            </a:r>
            <a:r>
              <a:rPr spc="5" dirty="0"/>
              <a:t> </a:t>
            </a:r>
            <a:r>
              <a:rPr dirty="0"/>
              <a:t>trưởng</a:t>
            </a:r>
            <a:r>
              <a:rPr spc="40" dirty="0"/>
              <a:t> </a:t>
            </a:r>
            <a:r>
              <a:rPr dirty="0"/>
              <a:t>của</a:t>
            </a:r>
            <a:r>
              <a:rPr spc="5" dirty="0"/>
              <a:t> </a:t>
            </a:r>
            <a:r>
              <a:rPr spc="-10" dirty="0"/>
              <a:t>các</a:t>
            </a:r>
            <a:r>
              <a:rPr spc="15" dirty="0"/>
              <a:t> </a:t>
            </a:r>
            <a:r>
              <a:rPr dirty="0"/>
              <a:t>sàn</a:t>
            </a:r>
            <a:r>
              <a:rPr spc="10" dirty="0"/>
              <a:t> </a:t>
            </a:r>
            <a:r>
              <a:rPr spc="-20" dirty="0"/>
              <a:t>TMĐT</a:t>
            </a: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1F5F"/>
              </a:buClr>
              <a:buFont typeface="Arial"/>
              <a:buAutoNum type="arabicPeriod"/>
            </a:pPr>
            <a:endParaRPr sz="1100"/>
          </a:p>
          <a:p>
            <a:pPr marL="151130" indent="-138430">
              <a:lnSpc>
                <a:spcPct val="100000"/>
              </a:lnSpc>
              <a:buAutoNum type="arabicPeriod"/>
              <a:tabLst>
                <a:tab pos="151130" algn="l"/>
              </a:tabLst>
            </a:pPr>
            <a:r>
              <a:rPr dirty="0"/>
              <a:t>Chi</a:t>
            </a:r>
            <a:r>
              <a:rPr spc="25" dirty="0"/>
              <a:t> </a:t>
            </a:r>
            <a:r>
              <a:rPr dirty="0"/>
              <a:t>phí</a:t>
            </a:r>
            <a:r>
              <a:rPr spc="45" dirty="0"/>
              <a:t> </a:t>
            </a:r>
            <a:r>
              <a:rPr dirty="0"/>
              <a:t>bán</a:t>
            </a:r>
            <a:r>
              <a:rPr spc="40" dirty="0"/>
              <a:t> </a:t>
            </a:r>
            <a:r>
              <a:rPr dirty="0"/>
              <a:t>hàng</a:t>
            </a:r>
            <a:r>
              <a:rPr spc="40" dirty="0"/>
              <a:t> </a:t>
            </a:r>
            <a:r>
              <a:rPr dirty="0"/>
              <a:t>trên</a:t>
            </a:r>
            <a:r>
              <a:rPr spc="40" dirty="0"/>
              <a:t> </a:t>
            </a:r>
            <a:r>
              <a:rPr spc="-10" dirty="0"/>
              <a:t>các</a:t>
            </a:r>
            <a:r>
              <a:rPr spc="35" dirty="0"/>
              <a:t> </a:t>
            </a:r>
            <a:r>
              <a:rPr dirty="0"/>
              <a:t>sàn</a:t>
            </a:r>
            <a:r>
              <a:rPr spc="30" dirty="0"/>
              <a:t> </a:t>
            </a:r>
            <a:r>
              <a:rPr spc="-20" dirty="0"/>
              <a:t>TMĐT</a:t>
            </a: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001F5F"/>
              </a:buClr>
              <a:buFont typeface="Arial"/>
              <a:buAutoNum type="arabicPeriod"/>
            </a:pPr>
            <a:endParaRPr sz="1100"/>
          </a:p>
          <a:p>
            <a:pPr marL="151130" indent="-13843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51130" algn="l"/>
              </a:tabLst>
            </a:pPr>
            <a:r>
              <a:rPr spc="-10" dirty="0"/>
              <a:t>Xu</a:t>
            </a:r>
            <a:r>
              <a:rPr spc="30" dirty="0"/>
              <a:t> </a:t>
            </a:r>
            <a:r>
              <a:rPr dirty="0"/>
              <a:t>hướng</a:t>
            </a:r>
            <a:r>
              <a:rPr spc="45" dirty="0"/>
              <a:t> </a:t>
            </a:r>
            <a:r>
              <a:rPr dirty="0"/>
              <a:t>bán</a:t>
            </a:r>
            <a:r>
              <a:rPr spc="40" dirty="0"/>
              <a:t> </a:t>
            </a:r>
            <a:r>
              <a:rPr dirty="0"/>
              <a:t>hàng</a:t>
            </a:r>
            <a:r>
              <a:rPr spc="45" dirty="0"/>
              <a:t> </a:t>
            </a:r>
            <a:r>
              <a:rPr dirty="0"/>
              <a:t>trên</a:t>
            </a:r>
            <a:r>
              <a:rPr spc="50" dirty="0"/>
              <a:t> </a:t>
            </a:r>
            <a:r>
              <a:rPr dirty="0"/>
              <a:t>sàn</a:t>
            </a:r>
            <a:r>
              <a:rPr spc="45" dirty="0"/>
              <a:t> </a:t>
            </a:r>
            <a:r>
              <a:rPr spc="-10" dirty="0"/>
              <a:t>TMĐT</a:t>
            </a:r>
            <a:r>
              <a:rPr spc="50" dirty="0"/>
              <a:t> </a:t>
            </a:r>
            <a:r>
              <a:rPr dirty="0"/>
              <a:t>hiện</a:t>
            </a:r>
            <a:r>
              <a:rPr spc="25" dirty="0"/>
              <a:t> </a:t>
            </a:r>
            <a:r>
              <a:rPr spc="-25" dirty="0"/>
              <a:t>đại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636009" y="1836165"/>
            <a:ext cx="97790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10" dirty="0">
                <a:solidFill>
                  <a:srgbClr val="001F5F"/>
                </a:solidFill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001F5F"/>
                </a:solidFill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10" dirty="0">
                <a:solidFill>
                  <a:srgbClr val="001F5F"/>
                </a:solidFill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10" dirty="0">
                <a:solidFill>
                  <a:srgbClr val="001F5F"/>
                </a:solidFill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5051" y="4081678"/>
            <a:ext cx="1301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1A1846"/>
                </a:solidFill>
                <a:latin typeface="Meiryo UI"/>
                <a:cs typeface="Meiryo UI"/>
              </a:rPr>
              <a:t>04</a:t>
            </a:r>
            <a:endParaRPr sz="600">
              <a:latin typeface="Meiryo UI"/>
              <a:cs typeface="Meiryo U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432625" y="2375534"/>
          <a:ext cx="3042920" cy="1596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77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70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3690">
                <a:tc>
                  <a:txBody>
                    <a:bodyPr/>
                    <a:lstStyle/>
                    <a:p>
                      <a:pPr marL="27305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Vùng</a:t>
                      </a:r>
                      <a:r>
                        <a:rPr sz="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miền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26034" algn="ctr">
                        <a:lnSpc>
                          <a:spcPct val="100000"/>
                        </a:lnSpc>
                        <a:spcBef>
                          <a:spcPts val="730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Doanh</a:t>
                      </a:r>
                      <a:r>
                        <a:rPr sz="800" b="1" spc="9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927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700" spc="-35" dirty="0">
                          <a:latin typeface="Arial"/>
                          <a:cs typeface="Arial"/>
                        </a:rPr>
                        <a:t>TP.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Hồ</a:t>
                      </a:r>
                      <a:r>
                        <a:rPr sz="7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Chí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Minh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4.5</a:t>
                      </a:r>
                      <a:r>
                        <a:rPr sz="7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nghìn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tỷ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đồng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Hà</a:t>
                      </a:r>
                      <a:r>
                        <a:rPr sz="7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Nội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4.3</a:t>
                      </a:r>
                      <a:r>
                        <a:rPr sz="7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nghìn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tỷ</a:t>
                      </a:r>
                      <a:r>
                        <a:rPr sz="700" spc="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đồng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Quốc</a:t>
                      </a:r>
                      <a:r>
                        <a:rPr sz="7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Tế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45847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606.6</a:t>
                      </a:r>
                      <a:r>
                        <a:rPr sz="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tỷ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đồng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6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Bắc</a:t>
                      </a:r>
                      <a:r>
                        <a:rPr sz="7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Ninh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847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361.5</a:t>
                      </a:r>
                      <a:r>
                        <a:rPr sz="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tỷ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đồng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65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Thanh</a:t>
                      </a:r>
                      <a:r>
                        <a:rPr sz="700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spc="-25" dirty="0">
                          <a:latin typeface="Arial"/>
                          <a:cs typeface="Arial"/>
                        </a:rPr>
                        <a:t>Hóa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45847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700" dirty="0">
                          <a:latin typeface="Arial"/>
                          <a:cs typeface="Arial"/>
                        </a:rPr>
                        <a:t>153.5</a:t>
                      </a:r>
                      <a:r>
                        <a:rPr sz="7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700" dirty="0">
                          <a:latin typeface="Arial"/>
                          <a:cs typeface="Arial"/>
                        </a:rPr>
                        <a:t>tỷ </a:t>
                      </a:r>
                      <a:r>
                        <a:rPr sz="700" spc="-20" dirty="0">
                          <a:latin typeface="Arial"/>
                          <a:cs typeface="Arial"/>
                        </a:rPr>
                        <a:t>đồng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446531" y="451103"/>
            <a:ext cx="2954020" cy="1651000"/>
            <a:chOff x="446531" y="451103"/>
            <a:chExt cx="2954020" cy="1651000"/>
          </a:xfrm>
        </p:grpSpPr>
        <p:sp>
          <p:nvSpPr>
            <p:cNvPr id="4" name="object 4"/>
            <p:cNvSpPr/>
            <p:nvPr/>
          </p:nvSpPr>
          <p:spPr>
            <a:xfrm>
              <a:off x="446531" y="451103"/>
              <a:ext cx="2954020" cy="1651000"/>
            </a:xfrm>
            <a:custGeom>
              <a:avLst/>
              <a:gdLst/>
              <a:ahLst/>
              <a:cxnLst/>
              <a:rect l="l" t="t" r="r" b="b"/>
              <a:pathLst>
                <a:path w="2954020" h="1651000">
                  <a:moveTo>
                    <a:pt x="2953512" y="0"/>
                  </a:moveTo>
                  <a:lnTo>
                    <a:pt x="0" y="0"/>
                  </a:lnTo>
                  <a:lnTo>
                    <a:pt x="0" y="1650492"/>
                  </a:lnTo>
                  <a:lnTo>
                    <a:pt x="2953512" y="1650492"/>
                  </a:lnTo>
                  <a:lnTo>
                    <a:pt x="295351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02537" y="898524"/>
              <a:ext cx="537845" cy="1019810"/>
            </a:xfrm>
            <a:custGeom>
              <a:avLst/>
              <a:gdLst/>
              <a:ahLst/>
              <a:cxnLst/>
              <a:rect l="l" t="t" r="r" b="b"/>
              <a:pathLst>
                <a:path w="537844" h="1019810">
                  <a:moveTo>
                    <a:pt x="0" y="0"/>
                  </a:moveTo>
                  <a:lnTo>
                    <a:pt x="0" y="279399"/>
                  </a:lnTo>
                  <a:lnTo>
                    <a:pt x="48211" y="283937"/>
                  </a:lnTo>
                  <a:lnTo>
                    <a:pt x="93970" y="297118"/>
                  </a:lnTo>
                  <a:lnTo>
                    <a:pt x="136223" y="318293"/>
                  </a:lnTo>
                  <a:lnTo>
                    <a:pt x="173914" y="346813"/>
                  </a:lnTo>
                  <a:lnTo>
                    <a:pt x="205989" y="382028"/>
                  </a:lnTo>
                  <a:lnTo>
                    <a:pt x="231394" y="423290"/>
                  </a:lnTo>
                  <a:lnTo>
                    <a:pt x="248170" y="466675"/>
                  </a:lnTo>
                  <a:lnTo>
                    <a:pt x="256726" y="511085"/>
                  </a:lnTo>
                  <a:lnTo>
                    <a:pt x="257391" y="555545"/>
                  </a:lnTo>
                  <a:lnTo>
                    <a:pt x="250495" y="599076"/>
                  </a:lnTo>
                  <a:lnTo>
                    <a:pt x="236370" y="640702"/>
                  </a:lnTo>
                  <a:lnTo>
                    <a:pt x="215344" y="679445"/>
                  </a:lnTo>
                  <a:lnTo>
                    <a:pt x="187750" y="714328"/>
                  </a:lnTo>
                  <a:lnTo>
                    <a:pt x="153915" y="744373"/>
                  </a:lnTo>
                  <a:lnTo>
                    <a:pt x="114172" y="768603"/>
                  </a:lnTo>
                  <a:lnTo>
                    <a:pt x="237744" y="1019301"/>
                  </a:lnTo>
                  <a:lnTo>
                    <a:pt x="282189" y="994704"/>
                  </a:lnTo>
                  <a:lnTo>
                    <a:pt x="323656" y="966367"/>
                  </a:lnTo>
                  <a:lnTo>
                    <a:pt x="361975" y="934565"/>
                  </a:lnTo>
                  <a:lnTo>
                    <a:pt x="396978" y="899569"/>
                  </a:lnTo>
                  <a:lnTo>
                    <a:pt x="428495" y="861652"/>
                  </a:lnTo>
                  <a:lnTo>
                    <a:pt x="456358" y="821086"/>
                  </a:lnTo>
                  <a:lnTo>
                    <a:pt x="480398" y="778145"/>
                  </a:lnTo>
                  <a:lnTo>
                    <a:pt x="500445" y="733100"/>
                  </a:lnTo>
                  <a:lnTo>
                    <a:pt x="516332" y="686224"/>
                  </a:lnTo>
                  <a:lnTo>
                    <a:pt x="527889" y="637790"/>
                  </a:lnTo>
                  <a:lnTo>
                    <a:pt x="534946" y="588070"/>
                  </a:lnTo>
                  <a:lnTo>
                    <a:pt x="537337" y="537336"/>
                  </a:lnTo>
                  <a:lnTo>
                    <a:pt x="535141" y="488423"/>
                  </a:lnTo>
                  <a:lnTo>
                    <a:pt x="528680" y="440740"/>
                  </a:lnTo>
                  <a:lnTo>
                    <a:pt x="518145" y="394479"/>
                  </a:lnTo>
                  <a:lnTo>
                    <a:pt x="503723" y="349828"/>
                  </a:lnTo>
                  <a:lnTo>
                    <a:pt x="485606" y="306977"/>
                  </a:lnTo>
                  <a:lnTo>
                    <a:pt x="463982" y="266116"/>
                  </a:lnTo>
                  <a:lnTo>
                    <a:pt x="439041" y="227435"/>
                  </a:lnTo>
                  <a:lnTo>
                    <a:pt x="410973" y="191122"/>
                  </a:lnTo>
                  <a:lnTo>
                    <a:pt x="379968" y="157368"/>
                  </a:lnTo>
                  <a:lnTo>
                    <a:pt x="346214" y="126363"/>
                  </a:lnTo>
                  <a:lnTo>
                    <a:pt x="309901" y="98295"/>
                  </a:lnTo>
                  <a:lnTo>
                    <a:pt x="271220" y="73354"/>
                  </a:lnTo>
                  <a:lnTo>
                    <a:pt x="230359" y="51730"/>
                  </a:lnTo>
                  <a:lnTo>
                    <a:pt x="187508" y="33613"/>
                  </a:lnTo>
                  <a:lnTo>
                    <a:pt x="142857" y="19191"/>
                  </a:lnTo>
                  <a:lnTo>
                    <a:pt x="96596" y="8656"/>
                  </a:lnTo>
                  <a:lnTo>
                    <a:pt x="48913" y="21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65247" y="1185290"/>
              <a:ext cx="775335" cy="788670"/>
            </a:xfrm>
            <a:custGeom>
              <a:avLst/>
              <a:gdLst/>
              <a:ahLst/>
              <a:cxnLst/>
              <a:rect l="l" t="t" r="r" b="b"/>
              <a:pathLst>
                <a:path w="775335" h="788669">
                  <a:moveTo>
                    <a:pt x="61928" y="0"/>
                  </a:moveTo>
                  <a:lnTo>
                    <a:pt x="40184" y="46536"/>
                  </a:lnTo>
                  <a:lnTo>
                    <a:pt x="23115" y="94480"/>
                  </a:lnTo>
                  <a:lnTo>
                    <a:pt x="10724" y="143496"/>
                  </a:lnTo>
                  <a:lnTo>
                    <a:pt x="3018" y="193247"/>
                  </a:lnTo>
                  <a:lnTo>
                    <a:pt x="0" y="243395"/>
                  </a:lnTo>
                  <a:lnTo>
                    <a:pt x="1674" y="293604"/>
                  </a:lnTo>
                  <a:lnTo>
                    <a:pt x="8047" y="343538"/>
                  </a:lnTo>
                  <a:lnTo>
                    <a:pt x="19123" y="392858"/>
                  </a:lnTo>
                  <a:lnTo>
                    <a:pt x="34905" y="441230"/>
                  </a:lnTo>
                  <a:lnTo>
                    <a:pt x="55400" y="488314"/>
                  </a:lnTo>
                  <a:lnTo>
                    <a:pt x="79007" y="531213"/>
                  </a:lnTo>
                  <a:lnTo>
                    <a:pt x="105894" y="571121"/>
                  </a:lnTo>
                  <a:lnTo>
                    <a:pt x="135808" y="607952"/>
                  </a:lnTo>
                  <a:lnTo>
                    <a:pt x="168495" y="641620"/>
                  </a:lnTo>
                  <a:lnTo>
                    <a:pt x="203700" y="672038"/>
                  </a:lnTo>
                  <a:lnTo>
                    <a:pt x="241170" y="699120"/>
                  </a:lnTo>
                  <a:lnTo>
                    <a:pt x="280651" y="722781"/>
                  </a:lnTo>
                  <a:lnTo>
                    <a:pt x="321889" y="742933"/>
                  </a:lnTo>
                  <a:lnTo>
                    <a:pt x="364629" y="759491"/>
                  </a:lnTo>
                  <a:lnTo>
                    <a:pt x="408619" y="772369"/>
                  </a:lnTo>
                  <a:lnTo>
                    <a:pt x="453604" y="781479"/>
                  </a:lnTo>
                  <a:lnTo>
                    <a:pt x="499330" y="786736"/>
                  </a:lnTo>
                  <a:lnTo>
                    <a:pt x="545543" y="788054"/>
                  </a:lnTo>
                  <a:lnTo>
                    <a:pt x="591990" y="785347"/>
                  </a:lnTo>
                  <a:lnTo>
                    <a:pt x="638417" y="778527"/>
                  </a:lnTo>
                  <a:lnTo>
                    <a:pt x="684568" y="767510"/>
                  </a:lnTo>
                  <a:lnTo>
                    <a:pt x="730192" y="752208"/>
                  </a:lnTo>
                  <a:lnTo>
                    <a:pt x="775033" y="732536"/>
                  </a:lnTo>
                  <a:lnTo>
                    <a:pt x="651462" y="481838"/>
                  </a:lnTo>
                  <a:lnTo>
                    <a:pt x="605622" y="499260"/>
                  </a:lnTo>
                  <a:lnTo>
                    <a:pt x="557965" y="507648"/>
                  </a:lnTo>
                  <a:lnTo>
                    <a:pt x="509785" y="507020"/>
                  </a:lnTo>
                  <a:lnTo>
                    <a:pt x="462372" y="497394"/>
                  </a:lnTo>
                  <a:lnTo>
                    <a:pt x="417020" y="478789"/>
                  </a:lnTo>
                  <a:lnTo>
                    <a:pt x="377952" y="453497"/>
                  </a:lnTo>
                  <a:lnTo>
                    <a:pt x="344942" y="422554"/>
                  </a:lnTo>
                  <a:lnTo>
                    <a:pt x="318294" y="386945"/>
                  </a:lnTo>
                  <a:lnTo>
                    <a:pt x="298312" y="347651"/>
                  </a:lnTo>
                  <a:lnTo>
                    <a:pt x="285302" y="305655"/>
                  </a:lnTo>
                  <a:lnTo>
                    <a:pt x="279568" y="261939"/>
                  </a:lnTo>
                  <a:lnTo>
                    <a:pt x="281415" y="217487"/>
                  </a:lnTo>
                  <a:lnTo>
                    <a:pt x="291147" y="173280"/>
                  </a:lnTo>
                  <a:lnTo>
                    <a:pt x="309070" y="130301"/>
                  </a:lnTo>
                  <a:lnTo>
                    <a:pt x="61928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27176" y="1034922"/>
              <a:ext cx="304165" cy="280670"/>
            </a:xfrm>
            <a:custGeom>
              <a:avLst/>
              <a:gdLst/>
              <a:ahLst/>
              <a:cxnLst/>
              <a:rect l="l" t="t" r="r" b="b"/>
              <a:pathLst>
                <a:path w="304165" h="280669">
                  <a:moveTo>
                    <a:pt x="117652" y="0"/>
                  </a:moveTo>
                  <a:lnTo>
                    <a:pt x="83272" y="33514"/>
                  </a:lnTo>
                  <a:lnTo>
                    <a:pt x="52087" y="69897"/>
                  </a:lnTo>
                  <a:lnTo>
                    <a:pt x="24271" y="108924"/>
                  </a:lnTo>
                  <a:lnTo>
                    <a:pt x="0" y="150367"/>
                  </a:lnTo>
                  <a:lnTo>
                    <a:pt x="247142" y="280669"/>
                  </a:lnTo>
                  <a:lnTo>
                    <a:pt x="258847" y="260808"/>
                  </a:lnTo>
                  <a:lnTo>
                    <a:pt x="272208" y="242077"/>
                  </a:lnTo>
                  <a:lnTo>
                    <a:pt x="287164" y="224609"/>
                  </a:lnTo>
                  <a:lnTo>
                    <a:pt x="303657" y="208533"/>
                  </a:lnTo>
                  <a:lnTo>
                    <a:pt x="117652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44828" y="968374"/>
              <a:ext cx="231140" cy="275590"/>
            </a:xfrm>
            <a:custGeom>
              <a:avLst/>
              <a:gdLst/>
              <a:ahLst/>
              <a:cxnLst/>
              <a:rect l="l" t="t" r="r" b="b"/>
              <a:pathLst>
                <a:path w="231140" h="275590">
                  <a:moveTo>
                    <a:pt x="92836" y="0"/>
                  </a:moveTo>
                  <a:lnTo>
                    <a:pt x="68322" y="14755"/>
                  </a:lnTo>
                  <a:lnTo>
                    <a:pt x="44646" y="30797"/>
                  </a:lnTo>
                  <a:lnTo>
                    <a:pt x="21856" y="48077"/>
                  </a:lnTo>
                  <a:lnTo>
                    <a:pt x="0" y="66548"/>
                  </a:lnTo>
                  <a:lnTo>
                    <a:pt x="186004" y="275081"/>
                  </a:lnTo>
                  <a:lnTo>
                    <a:pt x="196505" y="266152"/>
                  </a:lnTo>
                  <a:lnTo>
                    <a:pt x="207435" y="257841"/>
                  </a:lnTo>
                  <a:lnTo>
                    <a:pt x="218794" y="250150"/>
                  </a:lnTo>
                  <a:lnTo>
                    <a:pt x="230581" y="243077"/>
                  </a:lnTo>
                  <a:lnTo>
                    <a:pt x="92836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37665" y="946276"/>
              <a:ext cx="158750" cy="265430"/>
            </a:xfrm>
            <a:custGeom>
              <a:avLst/>
              <a:gdLst/>
              <a:ahLst/>
              <a:cxnLst/>
              <a:rect l="l" t="t" r="r" b="b"/>
              <a:pathLst>
                <a:path w="158750" h="265430">
                  <a:moveTo>
                    <a:pt x="43256" y="0"/>
                  </a:moveTo>
                  <a:lnTo>
                    <a:pt x="32275" y="5167"/>
                  </a:lnTo>
                  <a:lnTo>
                    <a:pt x="21399" y="10572"/>
                  </a:lnTo>
                  <a:lnTo>
                    <a:pt x="10637" y="16216"/>
                  </a:lnTo>
                  <a:lnTo>
                    <a:pt x="0" y="22098"/>
                  </a:lnTo>
                  <a:lnTo>
                    <a:pt x="137744" y="265175"/>
                  </a:lnTo>
                  <a:lnTo>
                    <a:pt x="144475" y="261365"/>
                  </a:lnTo>
                  <a:lnTo>
                    <a:pt x="151460" y="257809"/>
                  </a:lnTo>
                  <a:lnTo>
                    <a:pt x="158572" y="254634"/>
                  </a:lnTo>
                  <a:lnTo>
                    <a:pt x="43256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80921" y="931671"/>
              <a:ext cx="132715" cy="269240"/>
            </a:xfrm>
            <a:custGeom>
              <a:avLst/>
              <a:gdLst/>
              <a:ahLst/>
              <a:cxnLst/>
              <a:rect l="l" t="t" r="r" b="b"/>
              <a:pathLst>
                <a:path w="132715" h="269240">
                  <a:moveTo>
                    <a:pt x="35687" y="0"/>
                  </a:moveTo>
                  <a:lnTo>
                    <a:pt x="17700" y="7016"/>
                  </a:lnTo>
                  <a:lnTo>
                    <a:pt x="0" y="14605"/>
                  </a:lnTo>
                  <a:lnTo>
                    <a:pt x="115315" y="269240"/>
                  </a:lnTo>
                  <a:lnTo>
                    <a:pt x="126618" y="264287"/>
                  </a:lnTo>
                  <a:lnTo>
                    <a:pt x="132334" y="262255"/>
                  </a:lnTo>
                  <a:lnTo>
                    <a:pt x="35687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16609" y="925956"/>
              <a:ext cx="104775" cy="267970"/>
            </a:xfrm>
            <a:custGeom>
              <a:avLst/>
              <a:gdLst/>
              <a:ahLst/>
              <a:cxnLst/>
              <a:rect l="l" t="t" r="r" b="b"/>
              <a:pathLst>
                <a:path w="104775" h="267969">
                  <a:moveTo>
                    <a:pt x="16382" y="0"/>
                  </a:moveTo>
                  <a:lnTo>
                    <a:pt x="0" y="5714"/>
                  </a:lnTo>
                  <a:lnTo>
                    <a:pt x="96647" y="267970"/>
                  </a:lnTo>
                  <a:lnTo>
                    <a:pt x="104521" y="265176"/>
                  </a:lnTo>
                  <a:lnTo>
                    <a:pt x="16382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32992" y="920876"/>
              <a:ext cx="95885" cy="270510"/>
            </a:xfrm>
            <a:custGeom>
              <a:avLst/>
              <a:gdLst/>
              <a:ahLst/>
              <a:cxnLst/>
              <a:rect l="l" t="t" r="r" b="b"/>
              <a:pathLst>
                <a:path w="95884" h="270509">
                  <a:moveTo>
                    <a:pt x="16129" y="0"/>
                  </a:moveTo>
                  <a:lnTo>
                    <a:pt x="0" y="5079"/>
                  </a:lnTo>
                  <a:lnTo>
                    <a:pt x="88138" y="270256"/>
                  </a:lnTo>
                  <a:lnTo>
                    <a:pt x="95885" y="267843"/>
                  </a:lnTo>
                  <a:lnTo>
                    <a:pt x="16129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49120" y="916431"/>
              <a:ext cx="87630" cy="272415"/>
            </a:xfrm>
            <a:custGeom>
              <a:avLst/>
              <a:gdLst/>
              <a:ahLst/>
              <a:cxnLst/>
              <a:rect l="l" t="t" r="r" b="b"/>
              <a:pathLst>
                <a:path w="87630" h="272415">
                  <a:moveTo>
                    <a:pt x="16001" y="0"/>
                  </a:moveTo>
                  <a:lnTo>
                    <a:pt x="0" y="4445"/>
                  </a:lnTo>
                  <a:lnTo>
                    <a:pt x="79756" y="272288"/>
                  </a:lnTo>
                  <a:lnTo>
                    <a:pt x="87503" y="270129"/>
                  </a:lnTo>
                  <a:lnTo>
                    <a:pt x="16001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365123" y="913383"/>
              <a:ext cx="77470" cy="273685"/>
            </a:xfrm>
            <a:custGeom>
              <a:avLst/>
              <a:gdLst/>
              <a:ahLst/>
              <a:cxnLst/>
              <a:rect l="l" t="t" r="r" b="b"/>
              <a:pathLst>
                <a:path w="77469" h="273684">
                  <a:moveTo>
                    <a:pt x="11938" y="0"/>
                  </a:moveTo>
                  <a:lnTo>
                    <a:pt x="0" y="3048"/>
                  </a:lnTo>
                  <a:lnTo>
                    <a:pt x="71501" y="273177"/>
                  </a:lnTo>
                  <a:lnTo>
                    <a:pt x="77215" y="271653"/>
                  </a:lnTo>
                  <a:lnTo>
                    <a:pt x="1193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377060" y="898524"/>
              <a:ext cx="125730" cy="287020"/>
            </a:xfrm>
            <a:custGeom>
              <a:avLst/>
              <a:gdLst/>
              <a:ahLst/>
              <a:cxnLst/>
              <a:rect l="l" t="t" r="r" b="b"/>
              <a:pathLst>
                <a:path w="125730" h="287019">
                  <a:moveTo>
                    <a:pt x="125475" y="0"/>
                  </a:moveTo>
                  <a:lnTo>
                    <a:pt x="93797" y="928"/>
                  </a:lnTo>
                  <a:lnTo>
                    <a:pt x="62261" y="3714"/>
                  </a:lnTo>
                  <a:lnTo>
                    <a:pt x="30964" y="8358"/>
                  </a:lnTo>
                  <a:lnTo>
                    <a:pt x="0" y="14858"/>
                  </a:lnTo>
                  <a:lnTo>
                    <a:pt x="65277" y="286511"/>
                  </a:lnTo>
                  <a:lnTo>
                    <a:pt x="80131" y="283418"/>
                  </a:lnTo>
                  <a:lnTo>
                    <a:pt x="95138" y="281193"/>
                  </a:lnTo>
                  <a:lnTo>
                    <a:pt x="110265" y="279850"/>
                  </a:lnTo>
                  <a:lnTo>
                    <a:pt x="125475" y="279399"/>
                  </a:lnTo>
                  <a:lnTo>
                    <a:pt x="125475" y="0"/>
                  </a:lnTo>
                  <a:close/>
                </a:path>
              </a:pathLst>
            </a:custGeom>
            <a:solidFill>
              <a:srgbClr val="0568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811401" y="1286001"/>
            <a:ext cx="1708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43%</a:t>
            </a:r>
            <a:endParaRPr sz="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39037" y="1653920"/>
            <a:ext cx="1708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40%</a:t>
            </a:r>
            <a:endParaRPr sz="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33551" y="1053210"/>
            <a:ext cx="208279" cy="194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>
              <a:lnSpc>
                <a:spcPts val="665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3%</a:t>
            </a:r>
            <a:endParaRPr sz="600">
              <a:latin typeface="Arial"/>
              <a:cs typeface="Arial"/>
            </a:endParaRPr>
          </a:p>
          <a:p>
            <a:pPr>
              <a:lnSpc>
                <a:spcPts val="665"/>
              </a:lnSpc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6%</a:t>
            </a:r>
            <a:endParaRPr sz="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99921" y="981201"/>
            <a:ext cx="12636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4%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540507" y="865631"/>
            <a:ext cx="38100" cy="147955"/>
            <a:chOff x="2540507" y="865631"/>
            <a:chExt cx="38100" cy="147955"/>
          </a:xfrm>
        </p:grpSpPr>
        <p:sp>
          <p:nvSpPr>
            <p:cNvPr id="21" name="object 21"/>
            <p:cNvSpPr/>
            <p:nvPr/>
          </p:nvSpPr>
          <p:spPr>
            <a:xfrm>
              <a:off x="2540507" y="865631"/>
              <a:ext cx="38100" cy="40005"/>
            </a:xfrm>
            <a:custGeom>
              <a:avLst/>
              <a:gdLst/>
              <a:ahLst/>
              <a:cxnLst/>
              <a:rect l="l" t="t" r="r" b="b"/>
              <a:pathLst>
                <a:path w="38100" h="40005">
                  <a:moveTo>
                    <a:pt x="38100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8100" y="39624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540507" y="97535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014374" y="524357"/>
            <a:ext cx="2066925" cy="51562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R="242570" algn="ctr">
              <a:lnSpc>
                <a:spcPct val="100000"/>
              </a:lnSpc>
              <a:spcBef>
                <a:spcPts val="229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vùng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miền</a:t>
            </a:r>
            <a:endParaRPr sz="800">
              <a:latin typeface="Arial"/>
              <a:cs typeface="Arial"/>
            </a:endParaRPr>
          </a:p>
          <a:p>
            <a:pPr marR="242570" algn="ctr">
              <a:lnSpc>
                <a:spcPct val="100000"/>
              </a:lnSpc>
              <a:spcBef>
                <a:spcPts val="130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đẹp</a:t>
            </a:r>
            <a:endParaRPr sz="800">
              <a:latin typeface="Arial"/>
              <a:cs typeface="Arial"/>
            </a:endParaRPr>
          </a:p>
          <a:p>
            <a:pPr marL="1579880" marR="5080">
              <a:lnSpc>
                <a:spcPts val="860"/>
              </a:lnSpc>
              <a:spcBef>
                <a:spcPts val="30"/>
              </a:spcBef>
            </a:pPr>
            <a:r>
              <a:rPr sz="500" spc="-35" dirty="0">
                <a:latin typeface="Arial"/>
                <a:cs typeface="Arial"/>
              </a:rPr>
              <a:t>TP.</a:t>
            </a:r>
            <a:r>
              <a:rPr sz="500" spc="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Hồ</a:t>
            </a:r>
            <a:r>
              <a:rPr sz="500" spc="-10" dirty="0">
                <a:latin typeface="Arial"/>
                <a:cs typeface="Arial"/>
              </a:rPr>
              <a:t> Chí</a:t>
            </a:r>
            <a:r>
              <a:rPr sz="500" spc="10" dirty="0">
                <a:latin typeface="Arial"/>
                <a:cs typeface="Arial"/>
              </a:rPr>
              <a:t> </a:t>
            </a:r>
            <a:r>
              <a:rPr sz="500" spc="-20" dirty="0">
                <a:latin typeface="Arial"/>
                <a:cs typeface="Arial"/>
              </a:rPr>
              <a:t>Minh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Hà</a:t>
            </a:r>
            <a:r>
              <a:rPr sz="500" spc="-10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Nội</a:t>
            </a:r>
            <a:endParaRPr sz="5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540507" y="1083563"/>
            <a:ext cx="38100" cy="911860"/>
            <a:chOff x="2540507" y="1083563"/>
            <a:chExt cx="38100" cy="911860"/>
          </a:xfrm>
        </p:grpSpPr>
        <p:sp>
          <p:nvSpPr>
            <p:cNvPr id="25" name="object 25"/>
            <p:cNvSpPr/>
            <p:nvPr/>
          </p:nvSpPr>
          <p:spPr>
            <a:xfrm>
              <a:off x="2540507" y="1083563"/>
              <a:ext cx="38100" cy="40005"/>
            </a:xfrm>
            <a:custGeom>
              <a:avLst/>
              <a:gdLst/>
              <a:ahLst/>
              <a:cxnLst/>
              <a:rect l="l" t="t" r="r" b="b"/>
              <a:pathLst>
                <a:path w="38100" h="40005">
                  <a:moveTo>
                    <a:pt x="38100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8100" y="39624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40507" y="119329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540507" y="1301495"/>
              <a:ext cx="38100" cy="40005"/>
            </a:xfrm>
            <a:custGeom>
              <a:avLst/>
              <a:gdLst/>
              <a:ahLst/>
              <a:cxnLst/>
              <a:rect l="l" t="t" r="r" b="b"/>
              <a:pathLst>
                <a:path w="38100" h="40005">
                  <a:moveTo>
                    <a:pt x="38100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8100" y="39624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540507" y="14112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40507" y="1519427"/>
              <a:ext cx="38100" cy="40005"/>
            </a:xfrm>
            <a:custGeom>
              <a:avLst/>
              <a:gdLst/>
              <a:ahLst/>
              <a:cxnLst/>
              <a:rect l="l" t="t" r="r" b="b"/>
              <a:pathLst>
                <a:path w="38100" h="40005">
                  <a:moveTo>
                    <a:pt x="38100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8100" y="39624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40507" y="162915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2540507" y="1737359"/>
              <a:ext cx="38100" cy="40005"/>
            </a:xfrm>
            <a:custGeom>
              <a:avLst/>
              <a:gdLst/>
              <a:ahLst/>
              <a:cxnLst/>
              <a:rect l="l" t="t" r="r" b="b"/>
              <a:pathLst>
                <a:path w="38100" h="40005">
                  <a:moveTo>
                    <a:pt x="38100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8100" y="39624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540507" y="184708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0"/>
                  </a:moveTo>
                  <a:lnTo>
                    <a:pt x="0" y="0"/>
                  </a:lnTo>
                  <a:lnTo>
                    <a:pt x="0" y="38100"/>
                  </a:lnTo>
                  <a:lnTo>
                    <a:pt x="38100" y="381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40507" y="1955291"/>
              <a:ext cx="38100" cy="40005"/>
            </a:xfrm>
            <a:custGeom>
              <a:avLst/>
              <a:gdLst/>
              <a:ahLst/>
              <a:cxnLst/>
              <a:rect l="l" t="t" r="r" b="b"/>
              <a:pathLst>
                <a:path w="38100" h="40005">
                  <a:moveTo>
                    <a:pt x="38100" y="0"/>
                  </a:moveTo>
                  <a:lnTo>
                    <a:pt x="0" y="0"/>
                  </a:lnTo>
                  <a:lnTo>
                    <a:pt x="0" y="39624"/>
                  </a:lnTo>
                  <a:lnTo>
                    <a:pt x="38100" y="39624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5686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594736" y="1014704"/>
            <a:ext cx="443230" cy="1006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82550">
              <a:lnSpc>
                <a:spcPct val="143000"/>
              </a:lnSpc>
              <a:spcBef>
                <a:spcPts val="95"/>
              </a:spcBef>
            </a:pPr>
            <a:r>
              <a:rPr sz="500" dirty="0">
                <a:latin typeface="Arial"/>
                <a:cs typeface="Arial"/>
              </a:rPr>
              <a:t>Quốc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Tế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Bắc</a:t>
            </a:r>
            <a:r>
              <a:rPr sz="500" spc="-20" dirty="0">
                <a:latin typeface="Arial"/>
                <a:cs typeface="Arial"/>
              </a:rPr>
              <a:t> Ninh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Thanh</a:t>
            </a:r>
            <a:r>
              <a:rPr sz="500" spc="30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Hóa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Bình </a:t>
            </a:r>
            <a:r>
              <a:rPr sz="500" spc="-10" dirty="0">
                <a:latin typeface="Arial"/>
                <a:cs typeface="Arial"/>
              </a:rPr>
              <a:t>Dương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Đồng</a:t>
            </a:r>
            <a:r>
              <a:rPr sz="500" spc="15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Nai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Đà</a:t>
            </a:r>
            <a:r>
              <a:rPr sz="500" spc="-25" dirty="0">
                <a:latin typeface="Arial"/>
                <a:cs typeface="Arial"/>
              </a:rPr>
              <a:t> </a:t>
            </a:r>
            <a:r>
              <a:rPr sz="500" spc="-20" dirty="0">
                <a:latin typeface="Arial"/>
                <a:cs typeface="Arial"/>
              </a:rPr>
              <a:t>Nẵng</a:t>
            </a:r>
            <a:endParaRPr sz="500">
              <a:latin typeface="Arial"/>
              <a:cs typeface="Arial"/>
            </a:endParaRPr>
          </a:p>
          <a:p>
            <a:pPr marR="5080">
              <a:lnSpc>
                <a:spcPct val="143000"/>
              </a:lnSpc>
              <a:spcBef>
                <a:spcPts val="5"/>
              </a:spcBef>
            </a:pPr>
            <a:r>
              <a:rPr sz="500" dirty="0">
                <a:latin typeface="Arial"/>
                <a:cs typeface="Arial"/>
              </a:rPr>
              <a:t>Thái</a:t>
            </a:r>
            <a:r>
              <a:rPr sz="500" spc="-15" dirty="0">
                <a:latin typeface="Arial"/>
                <a:cs typeface="Arial"/>
              </a:rPr>
              <a:t> </a:t>
            </a:r>
            <a:r>
              <a:rPr sz="500" spc="-10" dirty="0">
                <a:latin typeface="Arial"/>
                <a:cs typeface="Arial"/>
              </a:rPr>
              <a:t>Nguyên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Quảng</a:t>
            </a:r>
            <a:r>
              <a:rPr sz="500" spc="20" dirty="0">
                <a:latin typeface="Arial"/>
                <a:cs typeface="Arial"/>
              </a:rPr>
              <a:t> </a:t>
            </a:r>
            <a:r>
              <a:rPr sz="500" spc="-20" dirty="0">
                <a:latin typeface="Arial"/>
                <a:cs typeface="Arial"/>
              </a:rPr>
              <a:t>Ninh</a:t>
            </a:r>
            <a:r>
              <a:rPr sz="500" spc="50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54</a:t>
            </a:r>
            <a:r>
              <a:rPr sz="500" spc="30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tỉnh</a:t>
            </a:r>
            <a:r>
              <a:rPr sz="500" spc="35" dirty="0">
                <a:latin typeface="Arial"/>
                <a:cs typeface="Arial"/>
              </a:rPr>
              <a:t> </a:t>
            </a:r>
            <a:r>
              <a:rPr sz="500" dirty="0">
                <a:latin typeface="Arial"/>
                <a:cs typeface="Arial"/>
              </a:rPr>
              <a:t>còn</a:t>
            </a:r>
            <a:r>
              <a:rPr sz="500" spc="35" dirty="0">
                <a:latin typeface="Arial"/>
                <a:cs typeface="Arial"/>
              </a:rPr>
              <a:t> </a:t>
            </a:r>
            <a:r>
              <a:rPr sz="500" spc="-25" dirty="0">
                <a:latin typeface="Arial"/>
                <a:cs typeface="Arial"/>
              </a:rPr>
              <a:t>lại</a:t>
            </a:r>
            <a:endParaRPr sz="500">
              <a:latin typeface="Arial"/>
              <a:cs typeface="Arial"/>
            </a:endParaRPr>
          </a:p>
        </p:txBody>
      </p:sp>
      <p:graphicFrame>
        <p:nvGraphicFramePr>
          <p:cNvPr id="35" name="object 35"/>
          <p:cNvGraphicFramePr>
            <a:graphicFrameLocks noGrp="1"/>
          </p:cNvGraphicFramePr>
          <p:nvPr/>
        </p:nvGraphicFramePr>
        <p:xfrm>
          <a:off x="3468878" y="2381834"/>
          <a:ext cx="2804160" cy="1598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08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8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5605">
                <a:tc>
                  <a:txBody>
                    <a:bodyPr/>
                    <a:lstStyle/>
                    <a:p>
                      <a:pPr marL="163830" marR="145415" indent="889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Kiểu shop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22555" marR="77470" indent="5778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Tăng </a:t>
                      </a:r>
                      <a:r>
                        <a:rPr sz="8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trưởng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65735" marR="121920" indent="2095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Nửa</a:t>
                      </a:r>
                      <a:r>
                        <a:rPr sz="800" b="1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năm</a:t>
                      </a:r>
                      <a:r>
                        <a:rPr sz="800" b="1" spc="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2023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tc>
                  <a:txBody>
                    <a:bodyPr/>
                    <a:lstStyle/>
                    <a:p>
                      <a:pPr marL="167005" marR="148590" indent="2286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Nửa</a:t>
                      </a:r>
                      <a:r>
                        <a:rPr sz="800" b="1" spc="1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8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năm</a:t>
                      </a:r>
                      <a:r>
                        <a:rPr sz="800" b="1" spc="1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spc="-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2022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1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800" spc="-20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Shop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800" spc="-10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thường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116205" algn="r">
                        <a:lnSpc>
                          <a:spcPct val="100000"/>
                        </a:lnSpc>
                      </a:pPr>
                      <a:r>
                        <a:rPr sz="800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800" spc="-20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12%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31750" algn="ctr">
                        <a:lnSpc>
                          <a:spcPct val="100000"/>
                        </a:lnSpc>
                      </a:pPr>
                      <a:r>
                        <a:rPr sz="800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7,799</a:t>
                      </a:r>
                      <a:r>
                        <a:rPr sz="800" spc="50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800" spc="25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baseline="11111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(VND)</a:t>
                      </a:r>
                      <a:endParaRPr sz="750" baseline="11111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61.7%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12700" algn="ctr">
                        <a:lnSpc>
                          <a:spcPct val="100000"/>
                        </a:lnSpc>
                      </a:pPr>
                      <a:r>
                        <a:rPr sz="1200" baseline="3472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6,952</a:t>
                      </a:r>
                      <a:r>
                        <a:rPr sz="1200" spc="97" baseline="3472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aseline="3472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1200" spc="37" baseline="3472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solidFill>
                            <a:srgbClr val="2935A7"/>
                          </a:solidFill>
                          <a:latin typeface="Arial"/>
                          <a:cs typeface="Arial"/>
                        </a:rPr>
                        <a:t>(VND)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68.1%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lnT w="28575">
                      <a:solidFill>
                        <a:srgbClr val="FFFFFF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3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150">
                        <a:latin typeface="Times New Roman"/>
                        <a:cs typeface="Times New Roman"/>
                      </a:endParaRPr>
                    </a:p>
                    <a:p>
                      <a:pPr marL="92075" marR="219710">
                        <a:lnSpc>
                          <a:spcPct val="100000"/>
                        </a:lnSpc>
                      </a:pPr>
                      <a:r>
                        <a:rPr sz="800" spc="-2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Shop Mall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R="116205" algn="r">
                        <a:lnSpc>
                          <a:spcPct val="100000"/>
                        </a:lnSpc>
                      </a:pPr>
                      <a:r>
                        <a:rPr sz="800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800" spc="-20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solidFill>
                            <a:srgbClr val="00AF50"/>
                          </a:solidFill>
                          <a:latin typeface="Arial"/>
                          <a:cs typeface="Arial"/>
                        </a:rPr>
                        <a:t>48%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1905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R="31750" algn="ctr">
                        <a:lnSpc>
                          <a:spcPct val="100000"/>
                        </a:lnSpc>
                      </a:pPr>
                      <a:r>
                        <a:rPr sz="80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4,857</a:t>
                      </a:r>
                      <a:r>
                        <a:rPr sz="800" spc="5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800" spc="25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750" spc="-15" baseline="11111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(VND)</a:t>
                      </a:r>
                      <a:endParaRPr sz="750" baseline="11111">
                        <a:latin typeface="Arial"/>
                        <a:cs typeface="Arial"/>
                      </a:endParaRPr>
                    </a:p>
                    <a:p>
                      <a:pPr marR="61594" algn="ctr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38.3%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  <a:p>
                      <a:pPr marL="41275" algn="ctr">
                        <a:lnSpc>
                          <a:spcPct val="100000"/>
                        </a:lnSpc>
                      </a:pPr>
                      <a:r>
                        <a:rPr sz="1200" baseline="3472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3,260</a:t>
                      </a:r>
                      <a:r>
                        <a:rPr sz="1200" spc="75" baseline="3472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aseline="3472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tỷ</a:t>
                      </a:r>
                      <a:r>
                        <a:rPr sz="1200" spc="37" baseline="3472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500" spc="-1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(VND)</a:t>
                      </a:r>
                      <a:endParaRPr sz="500">
                        <a:latin typeface="Arial"/>
                        <a:cs typeface="Arial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  <a:spcBef>
                          <a:spcPts val="425"/>
                        </a:spcBef>
                      </a:pPr>
                      <a:r>
                        <a:rPr sz="700" spc="-10" dirty="0">
                          <a:latin typeface="Arial"/>
                          <a:cs typeface="Arial"/>
                        </a:rPr>
                        <a:t>31.9%</a:t>
                      </a:r>
                      <a:endParaRPr sz="700">
                        <a:latin typeface="Arial"/>
                        <a:cs typeface="Arial"/>
                      </a:endParaRPr>
                    </a:p>
                  </a:txBody>
                  <a:tcPr marL="0" marR="0" marT="635" marB="0"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6" name="object 36"/>
          <p:cNvGrpSpPr/>
          <p:nvPr/>
        </p:nvGrpSpPr>
        <p:grpSpPr>
          <a:xfrm>
            <a:off x="3476244" y="451103"/>
            <a:ext cx="2720340" cy="1651000"/>
            <a:chOff x="3476244" y="451103"/>
            <a:chExt cx="2720340" cy="1651000"/>
          </a:xfrm>
        </p:grpSpPr>
        <p:sp>
          <p:nvSpPr>
            <p:cNvPr id="37" name="object 37"/>
            <p:cNvSpPr/>
            <p:nvPr/>
          </p:nvSpPr>
          <p:spPr>
            <a:xfrm>
              <a:off x="3476244" y="451103"/>
              <a:ext cx="2720340" cy="1651000"/>
            </a:xfrm>
            <a:custGeom>
              <a:avLst/>
              <a:gdLst/>
              <a:ahLst/>
              <a:cxnLst/>
              <a:rect l="l" t="t" r="r" b="b"/>
              <a:pathLst>
                <a:path w="2720340" h="1651000">
                  <a:moveTo>
                    <a:pt x="2720340" y="0"/>
                  </a:moveTo>
                  <a:lnTo>
                    <a:pt x="0" y="0"/>
                  </a:lnTo>
                  <a:lnTo>
                    <a:pt x="0" y="1650492"/>
                  </a:lnTo>
                  <a:lnTo>
                    <a:pt x="2720340" y="1650492"/>
                  </a:lnTo>
                  <a:lnTo>
                    <a:pt x="272034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012698" y="909827"/>
              <a:ext cx="887730" cy="1063625"/>
            </a:xfrm>
            <a:custGeom>
              <a:avLst/>
              <a:gdLst/>
              <a:ahLst/>
              <a:cxnLst/>
              <a:rect l="l" t="t" r="r" b="b"/>
              <a:pathLst>
                <a:path w="887729" h="1063625">
                  <a:moveTo>
                    <a:pt x="533266" y="0"/>
                  </a:moveTo>
                  <a:lnTo>
                    <a:pt x="484004" y="2136"/>
                  </a:lnTo>
                  <a:lnTo>
                    <a:pt x="435470" y="8759"/>
                  </a:lnTo>
                  <a:lnTo>
                    <a:pt x="387951" y="19756"/>
                  </a:lnTo>
                  <a:lnTo>
                    <a:pt x="341734" y="35020"/>
                  </a:lnTo>
                  <a:lnTo>
                    <a:pt x="297107" y="54438"/>
                  </a:lnTo>
                  <a:lnTo>
                    <a:pt x="254356" y="77902"/>
                  </a:lnTo>
                  <a:lnTo>
                    <a:pt x="213770" y="105301"/>
                  </a:lnTo>
                  <a:lnTo>
                    <a:pt x="175634" y="136525"/>
                  </a:lnTo>
                  <a:lnTo>
                    <a:pt x="141129" y="170539"/>
                  </a:lnTo>
                  <a:lnTo>
                    <a:pt x="110351" y="206873"/>
                  </a:lnTo>
                  <a:lnTo>
                    <a:pt x="83315" y="245261"/>
                  </a:lnTo>
                  <a:lnTo>
                    <a:pt x="60034" y="285440"/>
                  </a:lnTo>
                  <a:lnTo>
                    <a:pt x="40523" y="327143"/>
                  </a:lnTo>
                  <a:lnTo>
                    <a:pt x="24796" y="370106"/>
                  </a:lnTo>
                  <a:lnTo>
                    <a:pt x="12866" y="414064"/>
                  </a:lnTo>
                  <a:lnTo>
                    <a:pt x="4747" y="458751"/>
                  </a:lnTo>
                  <a:lnTo>
                    <a:pt x="453" y="503904"/>
                  </a:lnTo>
                  <a:lnTo>
                    <a:pt x="0" y="549256"/>
                  </a:lnTo>
                  <a:lnTo>
                    <a:pt x="3399" y="594544"/>
                  </a:lnTo>
                  <a:lnTo>
                    <a:pt x="10666" y="639501"/>
                  </a:lnTo>
                  <a:lnTo>
                    <a:pt x="21814" y="683863"/>
                  </a:lnTo>
                  <a:lnTo>
                    <a:pt x="36857" y="727366"/>
                  </a:lnTo>
                  <a:lnTo>
                    <a:pt x="55810" y="769743"/>
                  </a:lnTo>
                  <a:lnTo>
                    <a:pt x="78686" y="810730"/>
                  </a:lnTo>
                  <a:lnTo>
                    <a:pt x="105500" y="850063"/>
                  </a:lnTo>
                  <a:lnTo>
                    <a:pt x="136264" y="887476"/>
                  </a:lnTo>
                  <a:lnTo>
                    <a:pt x="170278" y="921981"/>
                  </a:lnTo>
                  <a:lnTo>
                    <a:pt x="206612" y="952758"/>
                  </a:lnTo>
                  <a:lnTo>
                    <a:pt x="245001" y="979795"/>
                  </a:lnTo>
                  <a:lnTo>
                    <a:pt x="285179" y="1003075"/>
                  </a:lnTo>
                  <a:lnTo>
                    <a:pt x="326882" y="1022586"/>
                  </a:lnTo>
                  <a:lnTo>
                    <a:pt x="369845" y="1038314"/>
                  </a:lnTo>
                  <a:lnTo>
                    <a:pt x="413803" y="1050244"/>
                  </a:lnTo>
                  <a:lnTo>
                    <a:pt x="458491" y="1058363"/>
                  </a:lnTo>
                  <a:lnTo>
                    <a:pt x="503643" y="1062656"/>
                  </a:lnTo>
                  <a:lnTo>
                    <a:pt x="548996" y="1063110"/>
                  </a:lnTo>
                  <a:lnTo>
                    <a:pt x="594283" y="1059711"/>
                  </a:lnTo>
                  <a:lnTo>
                    <a:pt x="639240" y="1052444"/>
                  </a:lnTo>
                  <a:lnTo>
                    <a:pt x="683603" y="1041296"/>
                  </a:lnTo>
                  <a:lnTo>
                    <a:pt x="727105" y="1026252"/>
                  </a:lnTo>
                  <a:lnTo>
                    <a:pt x="769483" y="1007299"/>
                  </a:lnTo>
                  <a:lnTo>
                    <a:pt x="810470" y="984423"/>
                  </a:lnTo>
                  <a:lnTo>
                    <a:pt x="849802" y="957610"/>
                  </a:lnTo>
                  <a:lnTo>
                    <a:pt x="887215" y="926845"/>
                  </a:lnTo>
                  <a:lnTo>
                    <a:pt x="702176" y="721360"/>
                  </a:lnTo>
                  <a:lnTo>
                    <a:pt x="664401" y="749530"/>
                  </a:lnTo>
                  <a:lnTo>
                    <a:pt x="622484" y="770128"/>
                  </a:lnTo>
                  <a:lnTo>
                    <a:pt x="577518" y="782724"/>
                  </a:lnTo>
                  <a:lnTo>
                    <a:pt x="530599" y="786892"/>
                  </a:lnTo>
                  <a:lnTo>
                    <a:pt x="484731" y="782652"/>
                  </a:lnTo>
                  <a:lnTo>
                    <a:pt x="441585" y="770670"/>
                  </a:lnTo>
                  <a:lnTo>
                    <a:pt x="401882" y="751670"/>
                  </a:lnTo>
                  <a:lnTo>
                    <a:pt x="366340" y="726377"/>
                  </a:lnTo>
                  <a:lnTo>
                    <a:pt x="335678" y="695514"/>
                  </a:lnTo>
                  <a:lnTo>
                    <a:pt x="310616" y="659807"/>
                  </a:lnTo>
                  <a:lnTo>
                    <a:pt x="291873" y="619979"/>
                  </a:lnTo>
                  <a:lnTo>
                    <a:pt x="280167" y="576755"/>
                  </a:lnTo>
                  <a:lnTo>
                    <a:pt x="276218" y="530860"/>
                  </a:lnTo>
                  <a:lnTo>
                    <a:pt x="280491" y="484991"/>
                  </a:lnTo>
                  <a:lnTo>
                    <a:pt x="292491" y="441846"/>
                  </a:lnTo>
                  <a:lnTo>
                    <a:pt x="311496" y="402143"/>
                  </a:lnTo>
                  <a:lnTo>
                    <a:pt x="336785" y="366601"/>
                  </a:lnTo>
                  <a:lnTo>
                    <a:pt x="367637" y="335939"/>
                  </a:lnTo>
                  <a:lnTo>
                    <a:pt x="403331" y="310877"/>
                  </a:lnTo>
                  <a:lnTo>
                    <a:pt x="443145" y="292133"/>
                  </a:lnTo>
                  <a:lnTo>
                    <a:pt x="486359" y="280427"/>
                  </a:lnTo>
                  <a:lnTo>
                    <a:pt x="532250" y="276479"/>
                  </a:lnTo>
                  <a:lnTo>
                    <a:pt x="533266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44949" y="909827"/>
              <a:ext cx="530860" cy="927100"/>
            </a:xfrm>
            <a:custGeom>
              <a:avLst/>
              <a:gdLst/>
              <a:ahLst/>
              <a:cxnLst/>
              <a:rect l="l" t="t" r="r" b="b"/>
              <a:pathLst>
                <a:path w="530860" h="927100">
                  <a:moveTo>
                    <a:pt x="1015" y="0"/>
                  </a:moveTo>
                  <a:lnTo>
                    <a:pt x="0" y="276479"/>
                  </a:lnTo>
                  <a:lnTo>
                    <a:pt x="53099" y="282263"/>
                  </a:lnTo>
                  <a:lnTo>
                    <a:pt x="103330" y="298751"/>
                  </a:lnTo>
                  <a:lnTo>
                    <a:pt x="149107" y="325217"/>
                  </a:lnTo>
                  <a:lnTo>
                    <a:pt x="188849" y="360933"/>
                  </a:lnTo>
                  <a:lnTo>
                    <a:pt x="216501" y="397782"/>
                  </a:lnTo>
                  <a:lnTo>
                    <a:pt x="236588" y="437801"/>
                  </a:lnTo>
                  <a:lnTo>
                    <a:pt x="249164" y="479975"/>
                  </a:lnTo>
                  <a:lnTo>
                    <a:pt x="254283" y="523287"/>
                  </a:lnTo>
                  <a:lnTo>
                    <a:pt x="251999" y="566721"/>
                  </a:lnTo>
                  <a:lnTo>
                    <a:pt x="242367" y="609261"/>
                  </a:lnTo>
                  <a:lnTo>
                    <a:pt x="225441" y="649891"/>
                  </a:lnTo>
                  <a:lnTo>
                    <a:pt x="201276" y="687596"/>
                  </a:lnTo>
                  <a:lnTo>
                    <a:pt x="169925" y="721360"/>
                  </a:lnTo>
                  <a:lnTo>
                    <a:pt x="354964" y="926845"/>
                  </a:lnTo>
                  <a:lnTo>
                    <a:pt x="390348" y="891837"/>
                  </a:lnTo>
                  <a:lnTo>
                    <a:pt x="422073" y="853977"/>
                  </a:lnTo>
                  <a:lnTo>
                    <a:pt x="450012" y="813557"/>
                  </a:lnTo>
                  <a:lnTo>
                    <a:pt x="474034" y="770866"/>
                  </a:lnTo>
                  <a:lnTo>
                    <a:pt x="494010" y="726195"/>
                  </a:lnTo>
                  <a:lnTo>
                    <a:pt x="509810" y="679835"/>
                  </a:lnTo>
                  <a:lnTo>
                    <a:pt x="521305" y="632077"/>
                  </a:lnTo>
                  <a:lnTo>
                    <a:pt x="528365" y="583210"/>
                  </a:lnTo>
                  <a:lnTo>
                    <a:pt x="530860" y="533526"/>
                  </a:lnTo>
                  <a:lnTo>
                    <a:pt x="528854" y="485127"/>
                  </a:lnTo>
                  <a:lnTo>
                    <a:pt x="522623" y="437930"/>
                  </a:lnTo>
                  <a:lnTo>
                    <a:pt x="512355" y="392124"/>
                  </a:lnTo>
                  <a:lnTo>
                    <a:pt x="498236" y="347896"/>
                  </a:lnTo>
                  <a:lnTo>
                    <a:pt x="480453" y="305436"/>
                  </a:lnTo>
                  <a:lnTo>
                    <a:pt x="459194" y="264931"/>
                  </a:lnTo>
                  <a:lnTo>
                    <a:pt x="434645" y="226570"/>
                  </a:lnTo>
                  <a:lnTo>
                    <a:pt x="406994" y="190542"/>
                  </a:lnTo>
                  <a:lnTo>
                    <a:pt x="376427" y="157035"/>
                  </a:lnTo>
                  <a:lnTo>
                    <a:pt x="343133" y="126237"/>
                  </a:lnTo>
                  <a:lnTo>
                    <a:pt x="307297" y="98337"/>
                  </a:lnTo>
                  <a:lnTo>
                    <a:pt x="269108" y="73523"/>
                  </a:lnTo>
                  <a:lnTo>
                    <a:pt x="228751" y="51984"/>
                  </a:lnTo>
                  <a:lnTo>
                    <a:pt x="186415" y="33907"/>
                  </a:lnTo>
                  <a:lnTo>
                    <a:pt x="142287" y="19482"/>
                  </a:lnTo>
                  <a:lnTo>
                    <a:pt x="96552" y="8897"/>
                  </a:lnTo>
                  <a:lnTo>
                    <a:pt x="49400" y="2340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4065396" y="1522602"/>
            <a:ext cx="2355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10" dirty="0">
                <a:solidFill>
                  <a:srgbClr val="FFFFFF"/>
                </a:solidFill>
                <a:latin typeface="Arial"/>
                <a:cs typeface="Arial"/>
              </a:rPr>
              <a:t>61.7%</a:t>
            </a:r>
            <a:endParaRPr sz="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00853" y="1241551"/>
            <a:ext cx="2355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10" dirty="0">
                <a:solidFill>
                  <a:srgbClr val="FFFFFF"/>
                </a:solidFill>
                <a:latin typeface="Arial"/>
                <a:cs typeface="Arial"/>
              </a:rPr>
              <a:t>38.3%</a:t>
            </a:r>
            <a:endParaRPr sz="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949953" y="524357"/>
            <a:ext cx="1786889" cy="302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870" marR="5080" indent="-356870">
              <a:lnSpc>
                <a:spcPct val="113799"/>
              </a:lnSpc>
              <a:spcBef>
                <a:spcPts val="9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kiểu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shop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đẹp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420867" y="1287779"/>
            <a:ext cx="45720" cy="205740"/>
            <a:chOff x="5420867" y="1287779"/>
            <a:chExt cx="45720" cy="205740"/>
          </a:xfrm>
        </p:grpSpPr>
        <p:sp>
          <p:nvSpPr>
            <p:cNvPr id="44" name="object 44"/>
            <p:cNvSpPr/>
            <p:nvPr/>
          </p:nvSpPr>
          <p:spPr>
            <a:xfrm>
              <a:off x="5420867" y="1287779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20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5720" y="45719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420867" y="1447799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20" y="0"/>
                  </a:moveTo>
                  <a:lnTo>
                    <a:pt x="0" y="0"/>
                  </a:lnTo>
                  <a:lnTo>
                    <a:pt x="0" y="45719"/>
                  </a:lnTo>
                  <a:lnTo>
                    <a:pt x="45720" y="45719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507101" y="1243964"/>
            <a:ext cx="474345" cy="276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Shop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thường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40"/>
              </a:spcBef>
            </a:pPr>
            <a:r>
              <a:rPr sz="600" dirty="0">
                <a:latin typeface="Arial"/>
                <a:cs typeface="Arial"/>
              </a:rPr>
              <a:t>Shop</a:t>
            </a:r>
            <a:r>
              <a:rPr sz="600" spc="5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Mall</a:t>
            </a:r>
            <a:endParaRPr sz="600">
              <a:latin typeface="Arial"/>
              <a:cs typeface="Arial"/>
            </a:endParaRPr>
          </a:p>
        </p:txBody>
      </p:sp>
      <p:pic>
        <p:nvPicPr>
          <p:cNvPr id="47" name="object 4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436" y="164957"/>
            <a:ext cx="618744" cy="124602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437184" y="4080154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1A1846"/>
                </a:solidFill>
                <a:latin typeface="Arial"/>
                <a:cs typeface="Arial"/>
              </a:rPr>
              <a:t>40</a:t>
            </a:r>
            <a:endParaRPr sz="6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223130" y="165607"/>
            <a:ext cx="184150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THỐNG</a:t>
            </a:r>
            <a:r>
              <a:rPr sz="8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75" dirty="0">
                <a:solidFill>
                  <a:srgbClr val="031258"/>
                </a:solidFill>
                <a:latin typeface="Arial"/>
                <a:cs typeface="Arial"/>
              </a:rPr>
              <a:t>KÊ</a:t>
            </a:r>
            <a:r>
              <a:rPr sz="800" b="1" spc="3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VÙNG</a:t>
            </a:r>
            <a:r>
              <a:rPr sz="8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MIỀN</a:t>
            </a:r>
            <a:r>
              <a:rPr sz="800" b="1" spc="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&amp;</a:t>
            </a:r>
            <a:r>
              <a:rPr sz="800" b="1" spc="1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KIỂU</a:t>
            </a:r>
            <a:r>
              <a:rPr sz="800" b="1" spc="2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SHOP</a:t>
            </a:r>
            <a:endParaRPr sz="800">
              <a:latin typeface="Arial"/>
              <a:cs typeface="Arial"/>
            </a:endParaRPr>
          </a:p>
        </p:txBody>
      </p:sp>
      <p:pic>
        <p:nvPicPr>
          <p:cNvPr id="50" name="object 5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3244" y="163067"/>
            <a:ext cx="45720" cy="181355"/>
          </a:xfrm>
          <a:prstGeom prst="rect">
            <a:avLst/>
          </a:prstGeom>
        </p:spPr>
      </p:pic>
      <p:sp>
        <p:nvSpPr>
          <p:cNvPr id="51" name="object 51"/>
          <p:cNvSpPr txBox="1"/>
          <p:nvPr/>
        </p:nvSpPr>
        <p:spPr>
          <a:xfrm>
            <a:off x="420725" y="2164791"/>
            <a:ext cx="1726564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*Thống</a:t>
            </a:r>
            <a:r>
              <a:rPr sz="700" i="1" spc="1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kê</a:t>
            </a:r>
            <a:r>
              <a:rPr sz="700" i="1" spc="1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trên</a:t>
            </a:r>
            <a:r>
              <a:rPr sz="700" i="1" spc="1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sàn</a:t>
            </a:r>
            <a:r>
              <a:rPr sz="700" i="1" spc="1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Shopee,</a:t>
            </a:r>
            <a:r>
              <a:rPr sz="700" i="1" spc="1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Lazada,</a:t>
            </a:r>
            <a:r>
              <a:rPr sz="700" i="1" spc="1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-10" dirty="0">
                <a:solidFill>
                  <a:srgbClr val="001F5F"/>
                </a:solidFill>
                <a:latin typeface="Calibri"/>
                <a:cs typeface="Calibri"/>
              </a:rPr>
              <a:t>Sendo.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603496" y="2156586"/>
            <a:ext cx="139890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*Thống</a:t>
            </a:r>
            <a:r>
              <a:rPr sz="700" i="1" spc="1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kê</a:t>
            </a:r>
            <a:r>
              <a:rPr sz="700" i="1" spc="1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trên</a:t>
            </a:r>
            <a:r>
              <a:rPr sz="700" i="1" spc="1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sàn</a:t>
            </a:r>
            <a:r>
              <a:rPr sz="700" i="1" spc="1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Shopee,</a:t>
            </a:r>
            <a:r>
              <a:rPr sz="700" i="1" spc="1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-10" dirty="0">
                <a:solidFill>
                  <a:srgbClr val="001F5F"/>
                </a:solidFill>
                <a:latin typeface="Calibri"/>
                <a:cs typeface="Calibri"/>
              </a:rPr>
              <a:t>Sendo.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138676" y="4079544"/>
            <a:ext cx="20491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TÍCH NGÀNH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HÀNG TIỀM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NĂNG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TĂNG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79470" y="709015"/>
            <a:ext cx="1975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Là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4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đem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về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cao</a:t>
            </a:r>
            <a:r>
              <a:rPr sz="800" spc="1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nhất</a:t>
            </a:r>
            <a:r>
              <a:rPr sz="800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đẹp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trên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nửa</a:t>
            </a:r>
            <a:r>
              <a:rPr sz="8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2023.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52627" y="1700783"/>
            <a:ext cx="5742940" cy="2341245"/>
            <a:chOff x="452627" y="1700783"/>
            <a:chExt cx="5742940" cy="2341245"/>
          </a:xfrm>
        </p:grpSpPr>
        <p:sp>
          <p:nvSpPr>
            <p:cNvPr id="4" name="object 4"/>
            <p:cNvSpPr/>
            <p:nvPr/>
          </p:nvSpPr>
          <p:spPr>
            <a:xfrm>
              <a:off x="452627" y="1700783"/>
              <a:ext cx="5742940" cy="2341245"/>
            </a:xfrm>
            <a:custGeom>
              <a:avLst/>
              <a:gdLst/>
              <a:ahLst/>
              <a:cxnLst/>
              <a:rect l="l" t="t" r="r" b="b"/>
              <a:pathLst>
                <a:path w="5742940" h="2341245">
                  <a:moveTo>
                    <a:pt x="5742432" y="0"/>
                  </a:moveTo>
                  <a:lnTo>
                    <a:pt x="0" y="0"/>
                  </a:lnTo>
                  <a:lnTo>
                    <a:pt x="0" y="2340864"/>
                  </a:lnTo>
                  <a:lnTo>
                    <a:pt x="5742432" y="2340864"/>
                  </a:lnTo>
                  <a:lnTo>
                    <a:pt x="574243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6487" y="2141219"/>
              <a:ext cx="5011420" cy="792480"/>
            </a:xfrm>
            <a:custGeom>
              <a:avLst/>
              <a:gdLst/>
              <a:ahLst/>
              <a:cxnLst/>
              <a:rect l="l" t="t" r="r" b="b"/>
              <a:pathLst>
                <a:path w="5011420" h="792480">
                  <a:moveTo>
                    <a:pt x="0" y="792479"/>
                  </a:moveTo>
                  <a:lnTo>
                    <a:pt x="326136" y="792479"/>
                  </a:lnTo>
                </a:path>
                <a:path w="5011420" h="792480">
                  <a:moveTo>
                    <a:pt x="426720" y="792479"/>
                  </a:moveTo>
                  <a:lnTo>
                    <a:pt x="827532" y="792479"/>
                  </a:lnTo>
                </a:path>
                <a:path w="5011420" h="792480">
                  <a:moveTo>
                    <a:pt x="928116" y="792479"/>
                  </a:moveTo>
                  <a:lnTo>
                    <a:pt x="1077468" y="792479"/>
                  </a:lnTo>
                </a:path>
                <a:path w="5011420" h="792480">
                  <a:moveTo>
                    <a:pt x="1178052" y="792479"/>
                  </a:moveTo>
                  <a:lnTo>
                    <a:pt x="1328928" y="792479"/>
                  </a:lnTo>
                </a:path>
                <a:path w="5011420" h="792480">
                  <a:moveTo>
                    <a:pt x="1427988" y="792479"/>
                  </a:moveTo>
                  <a:lnTo>
                    <a:pt x="1578864" y="792479"/>
                  </a:lnTo>
                </a:path>
                <a:path w="5011420" h="792480">
                  <a:moveTo>
                    <a:pt x="1679448" y="792479"/>
                  </a:moveTo>
                  <a:lnTo>
                    <a:pt x="1828800" y="792479"/>
                  </a:lnTo>
                </a:path>
                <a:path w="5011420" h="792480">
                  <a:moveTo>
                    <a:pt x="1929384" y="792479"/>
                  </a:moveTo>
                  <a:lnTo>
                    <a:pt x="2080260" y="792479"/>
                  </a:lnTo>
                </a:path>
                <a:path w="5011420" h="792480">
                  <a:moveTo>
                    <a:pt x="2180844" y="792479"/>
                  </a:moveTo>
                  <a:lnTo>
                    <a:pt x="2330196" y="792479"/>
                  </a:lnTo>
                </a:path>
                <a:path w="5011420" h="792480">
                  <a:moveTo>
                    <a:pt x="2430779" y="792479"/>
                  </a:moveTo>
                  <a:lnTo>
                    <a:pt x="2581656" y="792479"/>
                  </a:lnTo>
                </a:path>
                <a:path w="5011420" h="792480">
                  <a:moveTo>
                    <a:pt x="2680716" y="792479"/>
                  </a:moveTo>
                  <a:lnTo>
                    <a:pt x="5010912" y="792479"/>
                  </a:lnTo>
                </a:path>
                <a:path w="5011420" h="792480">
                  <a:moveTo>
                    <a:pt x="0" y="594359"/>
                  </a:moveTo>
                  <a:lnTo>
                    <a:pt x="1328928" y="594359"/>
                  </a:lnTo>
                </a:path>
                <a:path w="5011420" h="792480">
                  <a:moveTo>
                    <a:pt x="1427988" y="594359"/>
                  </a:moveTo>
                  <a:lnTo>
                    <a:pt x="1578864" y="594359"/>
                  </a:lnTo>
                </a:path>
                <a:path w="5011420" h="792480">
                  <a:moveTo>
                    <a:pt x="1679448" y="594359"/>
                  </a:moveTo>
                  <a:lnTo>
                    <a:pt x="1828800" y="594359"/>
                  </a:lnTo>
                </a:path>
                <a:path w="5011420" h="792480">
                  <a:moveTo>
                    <a:pt x="1929384" y="594359"/>
                  </a:moveTo>
                  <a:lnTo>
                    <a:pt x="2080260" y="594359"/>
                  </a:lnTo>
                </a:path>
                <a:path w="5011420" h="792480">
                  <a:moveTo>
                    <a:pt x="2180844" y="594359"/>
                  </a:moveTo>
                  <a:lnTo>
                    <a:pt x="5010912" y="594359"/>
                  </a:lnTo>
                </a:path>
                <a:path w="5011420" h="792480">
                  <a:moveTo>
                    <a:pt x="0" y="396239"/>
                  </a:moveTo>
                  <a:lnTo>
                    <a:pt x="1328928" y="396239"/>
                  </a:lnTo>
                </a:path>
                <a:path w="5011420" h="792480">
                  <a:moveTo>
                    <a:pt x="1427988" y="396239"/>
                  </a:moveTo>
                  <a:lnTo>
                    <a:pt x="1578864" y="396239"/>
                  </a:lnTo>
                </a:path>
                <a:path w="5011420" h="792480">
                  <a:moveTo>
                    <a:pt x="1679448" y="396239"/>
                  </a:moveTo>
                  <a:lnTo>
                    <a:pt x="1828800" y="396239"/>
                  </a:lnTo>
                </a:path>
                <a:path w="5011420" h="792480">
                  <a:moveTo>
                    <a:pt x="1929384" y="396239"/>
                  </a:moveTo>
                  <a:lnTo>
                    <a:pt x="5010912" y="396239"/>
                  </a:lnTo>
                </a:path>
                <a:path w="5011420" h="792480">
                  <a:moveTo>
                    <a:pt x="0" y="198119"/>
                  </a:moveTo>
                  <a:lnTo>
                    <a:pt x="1828800" y="198119"/>
                  </a:lnTo>
                </a:path>
                <a:path w="5011420" h="792480">
                  <a:moveTo>
                    <a:pt x="1929384" y="198119"/>
                  </a:moveTo>
                  <a:lnTo>
                    <a:pt x="5010912" y="198119"/>
                  </a:lnTo>
                </a:path>
                <a:path w="5011420" h="792480">
                  <a:moveTo>
                    <a:pt x="0" y="0"/>
                  </a:moveTo>
                  <a:lnTo>
                    <a:pt x="1828800" y="0"/>
                  </a:lnTo>
                </a:path>
                <a:path w="5011420" h="792480">
                  <a:moveTo>
                    <a:pt x="1929384" y="0"/>
                  </a:moveTo>
                  <a:lnTo>
                    <a:pt x="5010912" y="0"/>
                  </a:lnTo>
                </a:path>
              </a:pathLst>
            </a:custGeom>
            <a:ln w="6350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2688" y="2267711"/>
              <a:ext cx="4860290" cy="864235"/>
            </a:xfrm>
            <a:custGeom>
              <a:avLst/>
              <a:gdLst/>
              <a:ahLst/>
              <a:cxnLst/>
              <a:rect l="l" t="t" r="r" b="b"/>
              <a:pathLst>
                <a:path w="4860290" h="864235">
                  <a:moveTo>
                    <a:pt x="99060" y="798576"/>
                  </a:moveTo>
                  <a:lnTo>
                    <a:pt x="0" y="798576"/>
                  </a:lnTo>
                  <a:lnTo>
                    <a:pt x="0" y="864108"/>
                  </a:lnTo>
                  <a:lnTo>
                    <a:pt x="99060" y="864108"/>
                  </a:lnTo>
                  <a:lnTo>
                    <a:pt x="99060" y="798576"/>
                  </a:lnTo>
                  <a:close/>
                </a:path>
                <a:path w="4860290" h="864235">
                  <a:moveTo>
                    <a:pt x="350520" y="656844"/>
                  </a:moveTo>
                  <a:lnTo>
                    <a:pt x="249936" y="656844"/>
                  </a:lnTo>
                  <a:lnTo>
                    <a:pt x="249936" y="864108"/>
                  </a:lnTo>
                  <a:lnTo>
                    <a:pt x="350520" y="864108"/>
                  </a:lnTo>
                  <a:lnTo>
                    <a:pt x="350520" y="656844"/>
                  </a:lnTo>
                  <a:close/>
                </a:path>
                <a:path w="4860290" h="864235">
                  <a:moveTo>
                    <a:pt x="600456" y="697992"/>
                  </a:moveTo>
                  <a:lnTo>
                    <a:pt x="499872" y="697992"/>
                  </a:lnTo>
                  <a:lnTo>
                    <a:pt x="499872" y="864108"/>
                  </a:lnTo>
                  <a:lnTo>
                    <a:pt x="600456" y="864108"/>
                  </a:lnTo>
                  <a:lnTo>
                    <a:pt x="600456" y="697992"/>
                  </a:lnTo>
                  <a:close/>
                </a:path>
                <a:path w="4860290" h="864235">
                  <a:moveTo>
                    <a:pt x="851916" y="653796"/>
                  </a:moveTo>
                  <a:lnTo>
                    <a:pt x="751332" y="653796"/>
                  </a:lnTo>
                  <a:lnTo>
                    <a:pt x="751332" y="864108"/>
                  </a:lnTo>
                  <a:lnTo>
                    <a:pt x="851916" y="864108"/>
                  </a:lnTo>
                  <a:lnTo>
                    <a:pt x="851916" y="653796"/>
                  </a:lnTo>
                  <a:close/>
                </a:path>
                <a:path w="4860290" h="864235">
                  <a:moveTo>
                    <a:pt x="1101852" y="594360"/>
                  </a:moveTo>
                  <a:lnTo>
                    <a:pt x="1001268" y="594360"/>
                  </a:lnTo>
                  <a:lnTo>
                    <a:pt x="1001268" y="864108"/>
                  </a:lnTo>
                  <a:lnTo>
                    <a:pt x="1101852" y="864108"/>
                  </a:lnTo>
                  <a:lnTo>
                    <a:pt x="1101852" y="594360"/>
                  </a:lnTo>
                  <a:close/>
                </a:path>
                <a:path w="4860290" h="864235">
                  <a:moveTo>
                    <a:pt x="1351788" y="316992"/>
                  </a:moveTo>
                  <a:lnTo>
                    <a:pt x="1252728" y="316992"/>
                  </a:lnTo>
                  <a:lnTo>
                    <a:pt x="1252728" y="864108"/>
                  </a:lnTo>
                  <a:lnTo>
                    <a:pt x="1351788" y="864108"/>
                  </a:lnTo>
                  <a:lnTo>
                    <a:pt x="1351788" y="316992"/>
                  </a:lnTo>
                  <a:close/>
                </a:path>
                <a:path w="4860290" h="864235">
                  <a:moveTo>
                    <a:pt x="1603248" y="313944"/>
                  </a:moveTo>
                  <a:lnTo>
                    <a:pt x="1502664" y="313944"/>
                  </a:lnTo>
                  <a:lnTo>
                    <a:pt x="1502664" y="864108"/>
                  </a:lnTo>
                  <a:lnTo>
                    <a:pt x="1603248" y="864108"/>
                  </a:lnTo>
                  <a:lnTo>
                    <a:pt x="1603248" y="313944"/>
                  </a:lnTo>
                  <a:close/>
                </a:path>
                <a:path w="4860290" h="864235">
                  <a:moveTo>
                    <a:pt x="1853184" y="0"/>
                  </a:moveTo>
                  <a:lnTo>
                    <a:pt x="1752600" y="0"/>
                  </a:lnTo>
                  <a:lnTo>
                    <a:pt x="1752600" y="864108"/>
                  </a:lnTo>
                  <a:lnTo>
                    <a:pt x="1853184" y="864108"/>
                  </a:lnTo>
                  <a:lnTo>
                    <a:pt x="1853184" y="0"/>
                  </a:lnTo>
                  <a:close/>
                </a:path>
                <a:path w="4860290" h="864235">
                  <a:moveTo>
                    <a:pt x="2104644" y="451104"/>
                  </a:moveTo>
                  <a:lnTo>
                    <a:pt x="2004060" y="451104"/>
                  </a:lnTo>
                  <a:lnTo>
                    <a:pt x="2004060" y="864108"/>
                  </a:lnTo>
                  <a:lnTo>
                    <a:pt x="2104644" y="864108"/>
                  </a:lnTo>
                  <a:lnTo>
                    <a:pt x="2104644" y="451104"/>
                  </a:lnTo>
                  <a:close/>
                </a:path>
                <a:path w="4860290" h="864235">
                  <a:moveTo>
                    <a:pt x="2354567" y="598932"/>
                  </a:moveTo>
                  <a:lnTo>
                    <a:pt x="2253996" y="598932"/>
                  </a:lnTo>
                  <a:lnTo>
                    <a:pt x="2253996" y="864108"/>
                  </a:lnTo>
                  <a:lnTo>
                    <a:pt x="2354567" y="864108"/>
                  </a:lnTo>
                  <a:lnTo>
                    <a:pt x="2354567" y="598932"/>
                  </a:lnTo>
                  <a:close/>
                </a:path>
                <a:path w="4860290" h="864235">
                  <a:moveTo>
                    <a:pt x="2604516" y="702564"/>
                  </a:moveTo>
                  <a:lnTo>
                    <a:pt x="2505456" y="702564"/>
                  </a:lnTo>
                  <a:lnTo>
                    <a:pt x="2505456" y="864108"/>
                  </a:lnTo>
                  <a:lnTo>
                    <a:pt x="2604516" y="864108"/>
                  </a:lnTo>
                  <a:lnTo>
                    <a:pt x="2604516" y="702564"/>
                  </a:lnTo>
                  <a:close/>
                </a:path>
                <a:path w="4860290" h="864235">
                  <a:moveTo>
                    <a:pt x="2855976" y="752856"/>
                  </a:moveTo>
                  <a:lnTo>
                    <a:pt x="2755392" y="752856"/>
                  </a:lnTo>
                  <a:lnTo>
                    <a:pt x="2755392" y="864108"/>
                  </a:lnTo>
                  <a:lnTo>
                    <a:pt x="2855976" y="864108"/>
                  </a:lnTo>
                  <a:lnTo>
                    <a:pt x="2855976" y="752856"/>
                  </a:lnTo>
                  <a:close/>
                </a:path>
                <a:path w="4860290" h="864235">
                  <a:moveTo>
                    <a:pt x="3105912" y="795528"/>
                  </a:moveTo>
                  <a:lnTo>
                    <a:pt x="3005328" y="795528"/>
                  </a:lnTo>
                  <a:lnTo>
                    <a:pt x="3005328" y="864108"/>
                  </a:lnTo>
                  <a:lnTo>
                    <a:pt x="3105912" y="864108"/>
                  </a:lnTo>
                  <a:lnTo>
                    <a:pt x="3105912" y="795528"/>
                  </a:lnTo>
                  <a:close/>
                </a:path>
                <a:path w="4860290" h="864235">
                  <a:moveTo>
                    <a:pt x="3355848" y="800100"/>
                  </a:moveTo>
                  <a:lnTo>
                    <a:pt x="3256788" y="800100"/>
                  </a:lnTo>
                  <a:lnTo>
                    <a:pt x="3256788" y="864108"/>
                  </a:lnTo>
                  <a:lnTo>
                    <a:pt x="3355848" y="864108"/>
                  </a:lnTo>
                  <a:lnTo>
                    <a:pt x="3355848" y="800100"/>
                  </a:lnTo>
                  <a:close/>
                </a:path>
                <a:path w="4860290" h="864235">
                  <a:moveTo>
                    <a:pt x="3607308" y="844296"/>
                  </a:moveTo>
                  <a:lnTo>
                    <a:pt x="3506724" y="844296"/>
                  </a:lnTo>
                  <a:lnTo>
                    <a:pt x="3506724" y="864108"/>
                  </a:lnTo>
                  <a:lnTo>
                    <a:pt x="3607308" y="864108"/>
                  </a:lnTo>
                  <a:lnTo>
                    <a:pt x="3607308" y="844296"/>
                  </a:lnTo>
                  <a:close/>
                </a:path>
                <a:path w="4860290" h="864235">
                  <a:moveTo>
                    <a:pt x="3857244" y="856488"/>
                  </a:moveTo>
                  <a:lnTo>
                    <a:pt x="3756660" y="856488"/>
                  </a:lnTo>
                  <a:lnTo>
                    <a:pt x="3756660" y="864108"/>
                  </a:lnTo>
                  <a:lnTo>
                    <a:pt x="3857244" y="864108"/>
                  </a:lnTo>
                  <a:lnTo>
                    <a:pt x="3857244" y="856488"/>
                  </a:lnTo>
                  <a:close/>
                </a:path>
                <a:path w="4860290" h="864235">
                  <a:moveTo>
                    <a:pt x="4108704" y="858012"/>
                  </a:moveTo>
                  <a:lnTo>
                    <a:pt x="4008120" y="858012"/>
                  </a:lnTo>
                  <a:lnTo>
                    <a:pt x="4008120" y="864108"/>
                  </a:lnTo>
                  <a:lnTo>
                    <a:pt x="4108704" y="864108"/>
                  </a:lnTo>
                  <a:lnTo>
                    <a:pt x="4108704" y="858012"/>
                  </a:lnTo>
                  <a:close/>
                </a:path>
                <a:path w="4860290" h="864235">
                  <a:moveTo>
                    <a:pt x="4358640" y="839724"/>
                  </a:moveTo>
                  <a:lnTo>
                    <a:pt x="4258056" y="839724"/>
                  </a:lnTo>
                  <a:lnTo>
                    <a:pt x="4258056" y="864108"/>
                  </a:lnTo>
                  <a:lnTo>
                    <a:pt x="4358640" y="864108"/>
                  </a:lnTo>
                  <a:lnTo>
                    <a:pt x="4358640" y="839724"/>
                  </a:lnTo>
                  <a:close/>
                </a:path>
                <a:path w="4860290" h="864235">
                  <a:moveTo>
                    <a:pt x="4608576" y="842772"/>
                  </a:moveTo>
                  <a:lnTo>
                    <a:pt x="4509516" y="842772"/>
                  </a:lnTo>
                  <a:lnTo>
                    <a:pt x="4509516" y="864108"/>
                  </a:lnTo>
                  <a:lnTo>
                    <a:pt x="4608576" y="864108"/>
                  </a:lnTo>
                  <a:lnTo>
                    <a:pt x="4608576" y="842772"/>
                  </a:lnTo>
                  <a:close/>
                </a:path>
                <a:path w="4860290" h="864235">
                  <a:moveTo>
                    <a:pt x="4860036" y="835152"/>
                  </a:moveTo>
                  <a:lnTo>
                    <a:pt x="4759452" y="835152"/>
                  </a:lnTo>
                  <a:lnTo>
                    <a:pt x="4759452" y="864108"/>
                  </a:lnTo>
                  <a:lnTo>
                    <a:pt x="4860036" y="864108"/>
                  </a:lnTo>
                  <a:lnTo>
                    <a:pt x="4860036" y="835152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32688" y="2104643"/>
              <a:ext cx="4860290" cy="1021080"/>
            </a:xfrm>
            <a:custGeom>
              <a:avLst/>
              <a:gdLst/>
              <a:ahLst/>
              <a:cxnLst/>
              <a:rect l="l" t="t" r="r" b="b"/>
              <a:pathLst>
                <a:path w="4860290" h="1021080">
                  <a:moveTo>
                    <a:pt x="99060" y="954024"/>
                  </a:moveTo>
                  <a:lnTo>
                    <a:pt x="0" y="954024"/>
                  </a:lnTo>
                  <a:lnTo>
                    <a:pt x="0" y="961644"/>
                  </a:lnTo>
                  <a:lnTo>
                    <a:pt x="99060" y="961644"/>
                  </a:lnTo>
                  <a:lnTo>
                    <a:pt x="99060" y="954024"/>
                  </a:lnTo>
                  <a:close/>
                </a:path>
                <a:path w="4860290" h="1021080">
                  <a:moveTo>
                    <a:pt x="350520" y="790956"/>
                  </a:moveTo>
                  <a:lnTo>
                    <a:pt x="249936" y="790956"/>
                  </a:lnTo>
                  <a:lnTo>
                    <a:pt x="249936" y="819912"/>
                  </a:lnTo>
                  <a:lnTo>
                    <a:pt x="350520" y="819912"/>
                  </a:lnTo>
                  <a:lnTo>
                    <a:pt x="350520" y="790956"/>
                  </a:lnTo>
                  <a:close/>
                </a:path>
                <a:path w="4860290" h="1021080">
                  <a:moveTo>
                    <a:pt x="600456" y="829056"/>
                  </a:moveTo>
                  <a:lnTo>
                    <a:pt x="499872" y="829056"/>
                  </a:lnTo>
                  <a:lnTo>
                    <a:pt x="499872" y="861060"/>
                  </a:lnTo>
                  <a:lnTo>
                    <a:pt x="600456" y="861060"/>
                  </a:lnTo>
                  <a:lnTo>
                    <a:pt x="600456" y="829056"/>
                  </a:lnTo>
                  <a:close/>
                </a:path>
                <a:path w="4860290" h="1021080">
                  <a:moveTo>
                    <a:pt x="851916" y="778764"/>
                  </a:moveTo>
                  <a:lnTo>
                    <a:pt x="751332" y="778764"/>
                  </a:lnTo>
                  <a:lnTo>
                    <a:pt x="751332" y="816864"/>
                  </a:lnTo>
                  <a:lnTo>
                    <a:pt x="851916" y="816864"/>
                  </a:lnTo>
                  <a:lnTo>
                    <a:pt x="851916" y="778764"/>
                  </a:lnTo>
                  <a:close/>
                </a:path>
                <a:path w="4860290" h="1021080">
                  <a:moveTo>
                    <a:pt x="1101852" y="711708"/>
                  </a:moveTo>
                  <a:lnTo>
                    <a:pt x="1001268" y="711708"/>
                  </a:lnTo>
                  <a:lnTo>
                    <a:pt x="1001268" y="757428"/>
                  </a:lnTo>
                  <a:lnTo>
                    <a:pt x="1101852" y="757428"/>
                  </a:lnTo>
                  <a:lnTo>
                    <a:pt x="1101852" y="711708"/>
                  </a:lnTo>
                  <a:close/>
                </a:path>
                <a:path w="4860290" h="1021080">
                  <a:moveTo>
                    <a:pt x="1351788" y="384048"/>
                  </a:moveTo>
                  <a:lnTo>
                    <a:pt x="1252728" y="384048"/>
                  </a:lnTo>
                  <a:lnTo>
                    <a:pt x="1252728" y="480060"/>
                  </a:lnTo>
                  <a:lnTo>
                    <a:pt x="1351788" y="480060"/>
                  </a:lnTo>
                  <a:lnTo>
                    <a:pt x="1351788" y="384048"/>
                  </a:lnTo>
                  <a:close/>
                </a:path>
                <a:path w="4860290" h="1021080">
                  <a:moveTo>
                    <a:pt x="1603248" y="385572"/>
                  </a:moveTo>
                  <a:lnTo>
                    <a:pt x="1502664" y="385572"/>
                  </a:lnTo>
                  <a:lnTo>
                    <a:pt x="1502664" y="477012"/>
                  </a:lnTo>
                  <a:lnTo>
                    <a:pt x="1603248" y="477012"/>
                  </a:lnTo>
                  <a:lnTo>
                    <a:pt x="1603248" y="385572"/>
                  </a:lnTo>
                  <a:close/>
                </a:path>
                <a:path w="4860290" h="1021080">
                  <a:moveTo>
                    <a:pt x="1853184" y="0"/>
                  </a:moveTo>
                  <a:lnTo>
                    <a:pt x="1752600" y="0"/>
                  </a:lnTo>
                  <a:lnTo>
                    <a:pt x="1752600" y="163068"/>
                  </a:lnTo>
                  <a:lnTo>
                    <a:pt x="1853184" y="163068"/>
                  </a:lnTo>
                  <a:lnTo>
                    <a:pt x="1853184" y="0"/>
                  </a:lnTo>
                  <a:close/>
                </a:path>
                <a:path w="4860290" h="1021080">
                  <a:moveTo>
                    <a:pt x="2104644" y="495300"/>
                  </a:moveTo>
                  <a:lnTo>
                    <a:pt x="2004060" y="495300"/>
                  </a:lnTo>
                  <a:lnTo>
                    <a:pt x="2004060" y="614172"/>
                  </a:lnTo>
                  <a:lnTo>
                    <a:pt x="2104644" y="614172"/>
                  </a:lnTo>
                  <a:lnTo>
                    <a:pt x="2104644" y="495300"/>
                  </a:lnTo>
                  <a:close/>
                </a:path>
                <a:path w="4860290" h="1021080">
                  <a:moveTo>
                    <a:pt x="2354567" y="690372"/>
                  </a:moveTo>
                  <a:lnTo>
                    <a:pt x="2253996" y="690372"/>
                  </a:lnTo>
                  <a:lnTo>
                    <a:pt x="2253996" y="762000"/>
                  </a:lnTo>
                  <a:lnTo>
                    <a:pt x="2354567" y="762000"/>
                  </a:lnTo>
                  <a:lnTo>
                    <a:pt x="2354567" y="690372"/>
                  </a:lnTo>
                  <a:close/>
                </a:path>
                <a:path w="4860290" h="1021080">
                  <a:moveTo>
                    <a:pt x="2604516" y="810768"/>
                  </a:moveTo>
                  <a:lnTo>
                    <a:pt x="2505456" y="810768"/>
                  </a:lnTo>
                  <a:lnTo>
                    <a:pt x="2505456" y="865632"/>
                  </a:lnTo>
                  <a:lnTo>
                    <a:pt x="2604516" y="865632"/>
                  </a:lnTo>
                  <a:lnTo>
                    <a:pt x="2604516" y="810768"/>
                  </a:lnTo>
                  <a:close/>
                </a:path>
                <a:path w="4860290" h="1021080">
                  <a:moveTo>
                    <a:pt x="2855976" y="864108"/>
                  </a:moveTo>
                  <a:lnTo>
                    <a:pt x="2755392" y="864108"/>
                  </a:lnTo>
                  <a:lnTo>
                    <a:pt x="2755392" y="915924"/>
                  </a:lnTo>
                  <a:lnTo>
                    <a:pt x="2855976" y="915924"/>
                  </a:lnTo>
                  <a:lnTo>
                    <a:pt x="2855976" y="864108"/>
                  </a:lnTo>
                  <a:close/>
                </a:path>
                <a:path w="4860290" h="1021080">
                  <a:moveTo>
                    <a:pt x="3105912" y="926592"/>
                  </a:moveTo>
                  <a:lnTo>
                    <a:pt x="3005328" y="926592"/>
                  </a:lnTo>
                  <a:lnTo>
                    <a:pt x="3005328" y="958596"/>
                  </a:lnTo>
                  <a:lnTo>
                    <a:pt x="3105912" y="958596"/>
                  </a:lnTo>
                  <a:lnTo>
                    <a:pt x="3105912" y="926592"/>
                  </a:lnTo>
                  <a:close/>
                </a:path>
                <a:path w="4860290" h="1021080">
                  <a:moveTo>
                    <a:pt x="3355848" y="932688"/>
                  </a:moveTo>
                  <a:lnTo>
                    <a:pt x="3256788" y="932688"/>
                  </a:lnTo>
                  <a:lnTo>
                    <a:pt x="3256788" y="963168"/>
                  </a:lnTo>
                  <a:lnTo>
                    <a:pt x="3355848" y="963168"/>
                  </a:lnTo>
                  <a:lnTo>
                    <a:pt x="3355848" y="932688"/>
                  </a:lnTo>
                  <a:close/>
                </a:path>
                <a:path w="4860290" h="1021080">
                  <a:moveTo>
                    <a:pt x="3607308" y="993648"/>
                  </a:moveTo>
                  <a:lnTo>
                    <a:pt x="3506724" y="993648"/>
                  </a:lnTo>
                  <a:lnTo>
                    <a:pt x="3506724" y="1007364"/>
                  </a:lnTo>
                  <a:lnTo>
                    <a:pt x="3607308" y="1007364"/>
                  </a:lnTo>
                  <a:lnTo>
                    <a:pt x="3607308" y="993648"/>
                  </a:lnTo>
                  <a:close/>
                </a:path>
                <a:path w="4860290" h="1021080">
                  <a:moveTo>
                    <a:pt x="3857244" y="1018032"/>
                  </a:moveTo>
                  <a:lnTo>
                    <a:pt x="3756660" y="1018032"/>
                  </a:lnTo>
                  <a:lnTo>
                    <a:pt x="3756660" y="1019556"/>
                  </a:lnTo>
                  <a:lnTo>
                    <a:pt x="3857244" y="1019556"/>
                  </a:lnTo>
                  <a:lnTo>
                    <a:pt x="3857244" y="1018032"/>
                  </a:lnTo>
                  <a:close/>
                </a:path>
                <a:path w="4860290" h="1021080">
                  <a:moveTo>
                    <a:pt x="4108704" y="1019556"/>
                  </a:moveTo>
                  <a:lnTo>
                    <a:pt x="4008120" y="1019556"/>
                  </a:lnTo>
                  <a:lnTo>
                    <a:pt x="4008120" y="1021080"/>
                  </a:lnTo>
                  <a:lnTo>
                    <a:pt x="4108704" y="1021080"/>
                  </a:lnTo>
                  <a:lnTo>
                    <a:pt x="4108704" y="1019556"/>
                  </a:lnTo>
                  <a:close/>
                </a:path>
                <a:path w="4860290" h="1021080">
                  <a:moveTo>
                    <a:pt x="4358640" y="1001268"/>
                  </a:moveTo>
                  <a:lnTo>
                    <a:pt x="4258056" y="1001268"/>
                  </a:lnTo>
                  <a:lnTo>
                    <a:pt x="4258056" y="1002792"/>
                  </a:lnTo>
                  <a:lnTo>
                    <a:pt x="4358640" y="1002792"/>
                  </a:lnTo>
                  <a:lnTo>
                    <a:pt x="4358640" y="1001268"/>
                  </a:lnTo>
                  <a:close/>
                </a:path>
                <a:path w="4860290" h="1021080">
                  <a:moveTo>
                    <a:pt x="4608576" y="1004316"/>
                  </a:moveTo>
                  <a:lnTo>
                    <a:pt x="4509516" y="1004316"/>
                  </a:lnTo>
                  <a:lnTo>
                    <a:pt x="4509516" y="1005840"/>
                  </a:lnTo>
                  <a:lnTo>
                    <a:pt x="4608576" y="1005840"/>
                  </a:lnTo>
                  <a:lnTo>
                    <a:pt x="4608576" y="1004316"/>
                  </a:lnTo>
                  <a:close/>
                </a:path>
                <a:path w="4860290" h="1021080">
                  <a:moveTo>
                    <a:pt x="4860036" y="996696"/>
                  </a:moveTo>
                  <a:lnTo>
                    <a:pt x="4759452" y="996696"/>
                  </a:lnTo>
                  <a:lnTo>
                    <a:pt x="4759452" y="998220"/>
                  </a:lnTo>
                  <a:lnTo>
                    <a:pt x="4860036" y="998220"/>
                  </a:lnTo>
                  <a:lnTo>
                    <a:pt x="4860036" y="996696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32688" y="2093975"/>
              <a:ext cx="4358640" cy="1031875"/>
            </a:xfrm>
            <a:custGeom>
              <a:avLst/>
              <a:gdLst/>
              <a:ahLst/>
              <a:cxnLst/>
              <a:rect l="l" t="t" r="r" b="b"/>
              <a:pathLst>
                <a:path w="4358640" h="1031875">
                  <a:moveTo>
                    <a:pt x="99060" y="963168"/>
                  </a:moveTo>
                  <a:lnTo>
                    <a:pt x="0" y="963168"/>
                  </a:lnTo>
                  <a:lnTo>
                    <a:pt x="0" y="964692"/>
                  </a:lnTo>
                  <a:lnTo>
                    <a:pt x="99060" y="964692"/>
                  </a:lnTo>
                  <a:lnTo>
                    <a:pt x="99060" y="963168"/>
                  </a:lnTo>
                  <a:close/>
                </a:path>
                <a:path w="4358640" h="1031875">
                  <a:moveTo>
                    <a:pt x="350520" y="800100"/>
                  </a:moveTo>
                  <a:lnTo>
                    <a:pt x="249936" y="800100"/>
                  </a:lnTo>
                  <a:lnTo>
                    <a:pt x="249936" y="801624"/>
                  </a:lnTo>
                  <a:lnTo>
                    <a:pt x="350520" y="801624"/>
                  </a:lnTo>
                  <a:lnTo>
                    <a:pt x="350520" y="800100"/>
                  </a:lnTo>
                  <a:close/>
                </a:path>
                <a:path w="4358640" h="1031875">
                  <a:moveTo>
                    <a:pt x="600456" y="838200"/>
                  </a:moveTo>
                  <a:lnTo>
                    <a:pt x="499872" y="838200"/>
                  </a:lnTo>
                  <a:lnTo>
                    <a:pt x="499872" y="839724"/>
                  </a:lnTo>
                  <a:lnTo>
                    <a:pt x="600456" y="839724"/>
                  </a:lnTo>
                  <a:lnTo>
                    <a:pt x="600456" y="838200"/>
                  </a:lnTo>
                  <a:close/>
                </a:path>
                <a:path w="4358640" h="1031875">
                  <a:moveTo>
                    <a:pt x="851916" y="787908"/>
                  </a:moveTo>
                  <a:lnTo>
                    <a:pt x="751332" y="787908"/>
                  </a:lnTo>
                  <a:lnTo>
                    <a:pt x="751332" y="789432"/>
                  </a:lnTo>
                  <a:lnTo>
                    <a:pt x="851916" y="789432"/>
                  </a:lnTo>
                  <a:lnTo>
                    <a:pt x="851916" y="787908"/>
                  </a:lnTo>
                  <a:close/>
                </a:path>
                <a:path w="4358640" h="1031875">
                  <a:moveTo>
                    <a:pt x="1101852" y="720852"/>
                  </a:moveTo>
                  <a:lnTo>
                    <a:pt x="1001268" y="720852"/>
                  </a:lnTo>
                  <a:lnTo>
                    <a:pt x="1001268" y="722376"/>
                  </a:lnTo>
                  <a:lnTo>
                    <a:pt x="1101852" y="722376"/>
                  </a:lnTo>
                  <a:lnTo>
                    <a:pt x="1101852" y="720852"/>
                  </a:lnTo>
                  <a:close/>
                </a:path>
                <a:path w="4358640" h="1031875">
                  <a:moveTo>
                    <a:pt x="1351788" y="391668"/>
                  </a:moveTo>
                  <a:lnTo>
                    <a:pt x="1252728" y="391668"/>
                  </a:lnTo>
                  <a:lnTo>
                    <a:pt x="1252728" y="394716"/>
                  </a:lnTo>
                  <a:lnTo>
                    <a:pt x="1351788" y="394716"/>
                  </a:lnTo>
                  <a:lnTo>
                    <a:pt x="1351788" y="391668"/>
                  </a:lnTo>
                  <a:close/>
                </a:path>
                <a:path w="4358640" h="1031875">
                  <a:moveTo>
                    <a:pt x="1603248" y="391668"/>
                  </a:moveTo>
                  <a:lnTo>
                    <a:pt x="1502664" y="391668"/>
                  </a:lnTo>
                  <a:lnTo>
                    <a:pt x="1502664" y="396240"/>
                  </a:lnTo>
                  <a:lnTo>
                    <a:pt x="1603248" y="396240"/>
                  </a:lnTo>
                  <a:lnTo>
                    <a:pt x="1603248" y="391668"/>
                  </a:lnTo>
                  <a:close/>
                </a:path>
                <a:path w="4358640" h="1031875">
                  <a:moveTo>
                    <a:pt x="1853184" y="0"/>
                  </a:moveTo>
                  <a:lnTo>
                    <a:pt x="1752600" y="0"/>
                  </a:lnTo>
                  <a:lnTo>
                    <a:pt x="1752600" y="10668"/>
                  </a:lnTo>
                  <a:lnTo>
                    <a:pt x="1853184" y="10668"/>
                  </a:lnTo>
                  <a:lnTo>
                    <a:pt x="1853184" y="0"/>
                  </a:lnTo>
                  <a:close/>
                </a:path>
                <a:path w="4358640" h="1031875">
                  <a:moveTo>
                    <a:pt x="2104644" y="499872"/>
                  </a:moveTo>
                  <a:lnTo>
                    <a:pt x="2004060" y="499872"/>
                  </a:lnTo>
                  <a:lnTo>
                    <a:pt x="2004060" y="505968"/>
                  </a:lnTo>
                  <a:lnTo>
                    <a:pt x="2104644" y="505968"/>
                  </a:lnTo>
                  <a:lnTo>
                    <a:pt x="2104644" y="499872"/>
                  </a:lnTo>
                  <a:close/>
                </a:path>
                <a:path w="4358640" h="1031875">
                  <a:moveTo>
                    <a:pt x="2354567" y="694944"/>
                  </a:moveTo>
                  <a:lnTo>
                    <a:pt x="2253996" y="694944"/>
                  </a:lnTo>
                  <a:lnTo>
                    <a:pt x="2253996" y="701040"/>
                  </a:lnTo>
                  <a:lnTo>
                    <a:pt x="2354567" y="701040"/>
                  </a:lnTo>
                  <a:lnTo>
                    <a:pt x="2354567" y="694944"/>
                  </a:lnTo>
                  <a:close/>
                </a:path>
                <a:path w="4358640" h="1031875">
                  <a:moveTo>
                    <a:pt x="2604516" y="818388"/>
                  </a:moveTo>
                  <a:lnTo>
                    <a:pt x="2505456" y="818388"/>
                  </a:lnTo>
                  <a:lnTo>
                    <a:pt x="2505456" y="821436"/>
                  </a:lnTo>
                  <a:lnTo>
                    <a:pt x="2604516" y="821436"/>
                  </a:lnTo>
                  <a:lnTo>
                    <a:pt x="2604516" y="818388"/>
                  </a:lnTo>
                  <a:close/>
                </a:path>
                <a:path w="4358640" h="1031875">
                  <a:moveTo>
                    <a:pt x="2855976" y="871728"/>
                  </a:moveTo>
                  <a:lnTo>
                    <a:pt x="2755392" y="871728"/>
                  </a:lnTo>
                  <a:lnTo>
                    <a:pt x="2755392" y="874776"/>
                  </a:lnTo>
                  <a:lnTo>
                    <a:pt x="2855976" y="874776"/>
                  </a:lnTo>
                  <a:lnTo>
                    <a:pt x="2855976" y="871728"/>
                  </a:lnTo>
                  <a:close/>
                </a:path>
                <a:path w="4358640" h="1031875">
                  <a:moveTo>
                    <a:pt x="3105912" y="935736"/>
                  </a:moveTo>
                  <a:lnTo>
                    <a:pt x="3005328" y="935736"/>
                  </a:lnTo>
                  <a:lnTo>
                    <a:pt x="3005328" y="937260"/>
                  </a:lnTo>
                  <a:lnTo>
                    <a:pt x="3105912" y="937260"/>
                  </a:lnTo>
                  <a:lnTo>
                    <a:pt x="3105912" y="935736"/>
                  </a:lnTo>
                  <a:close/>
                </a:path>
                <a:path w="4358640" h="1031875">
                  <a:moveTo>
                    <a:pt x="3355848" y="941832"/>
                  </a:moveTo>
                  <a:lnTo>
                    <a:pt x="3256788" y="941832"/>
                  </a:lnTo>
                  <a:lnTo>
                    <a:pt x="3256788" y="943356"/>
                  </a:lnTo>
                  <a:lnTo>
                    <a:pt x="3355848" y="943356"/>
                  </a:lnTo>
                  <a:lnTo>
                    <a:pt x="3355848" y="941832"/>
                  </a:lnTo>
                  <a:close/>
                </a:path>
                <a:path w="4358640" h="1031875">
                  <a:moveTo>
                    <a:pt x="3607308" y="1002792"/>
                  </a:moveTo>
                  <a:lnTo>
                    <a:pt x="3506724" y="1002792"/>
                  </a:lnTo>
                  <a:lnTo>
                    <a:pt x="3506724" y="1004316"/>
                  </a:lnTo>
                  <a:lnTo>
                    <a:pt x="3607308" y="1004316"/>
                  </a:lnTo>
                  <a:lnTo>
                    <a:pt x="3607308" y="1002792"/>
                  </a:lnTo>
                  <a:close/>
                </a:path>
                <a:path w="4358640" h="1031875">
                  <a:moveTo>
                    <a:pt x="3857244" y="1027176"/>
                  </a:moveTo>
                  <a:lnTo>
                    <a:pt x="3756660" y="1027176"/>
                  </a:lnTo>
                  <a:lnTo>
                    <a:pt x="3756660" y="1028700"/>
                  </a:lnTo>
                  <a:lnTo>
                    <a:pt x="3857244" y="1028700"/>
                  </a:lnTo>
                  <a:lnTo>
                    <a:pt x="3857244" y="1027176"/>
                  </a:lnTo>
                  <a:close/>
                </a:path>
                <a:path w="4358640" h="1031875">
                  <a:moveTo>
                    <a:pt x="4108704" y="1030224"/>
                  </a:moveTo>
                  <a:lnTo>
                    <a:pt x="4008120" y="1030224"/>
                  </a:lnTo>
                  <a:lnTo>
                    <a:pt x="4008120" y="1031748"/>
                  </a:lnTo>
                  <a:lnTo>
                    <a:pt x="4108704" y="1031748"/>
                  </a:lnTo>
                  <a:lnTo>
                    <a:pt x="4108704" y="1030224"/>
                  </a:lnTo>
                  <a:close/>
                </a:path>
                <a:path w="4358640" h="1031875">
                  <a:moveTo>
                    <a:pt x="4358640" y="1010412"/>
                  </a:moveTo>
                  <a:lnTo>
                    <a:pt x="4258056" y="1010412"/>
                  </a:lnTo>
                  <a:lnTo>
                    <a:pt x="4258056" y="1011936"/>
                  </a:lnTo>
                  <a:lnTo>
                    <a:pt x="4358640" y="1011936"/>
                  </a:lnTo>
                  <a:lnTo>
                    <a:pt x="4358640" y="1010412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2688" y="2092451"/>
              <a:ext cx="3857625" cy="1030605"/>
            </a:xfrm>
            <a:custGeom>
              <a:avLst/>
              <a:gdLst/>
              <a:ahLst/>
              <a:cxnLst/>
              <a:rect l="l" t="t" r="r" b="b"/>
              <a:pathLst>
                <a:path w="3857625" h="1030605">
                  <a:moveTo>
                    <a:pt x="99060" y="964692"/>
                  </a:moveTo>
                  <a:lnTo>
                    <a:pt x="0" y="964692"/>
                  </a:lnTo>
                  <a:lnTo>
                    <a:pt x="0" y="966216"/>
                  </a:lnTo>
                  <a:lnTo>
                    <a:pt x="99060" y="966216"/>
                  </a:lnTo>
                  <a:lnTo>
                    <a:pt x="99060" y="964692"/>
                  </a:lnTo>
                  <a:close/>
                </a:path>
                <a:path w="3857625" h="1030605">
                  <a:moveTo>
                    <a:pt x="350520" y="801624"/>
                  </a:moveTo>
                  <a:lnTo>
                    <a:pt x="249936" y="801624"/>
                  </a:lnTo>
                  <a:lnTo>
                    <a:pt x="249936" y="803148"/>
                  </a:lnTo>
                  <a:lnTo>
                    <a:pt x="350520" y="803148"/>
                  </a:lnTo>
                  <a:lnTo>
                    <a:pt x="350520" y="801624"/>
                  </a:lnTo>
                  <a:close/>
                </a:path>
                <a:path w="3857625" h="1030605">
                  <a:moveTo>
                    <a:pt x="600456" y="838200"/>
                  </a:moveTo>
                  <a:lnTo>
                    <a:pt x="499872" y="838200"/>
                  </a:lnTo>
                  <a:lnTo>
                    <a:pt x="499872" y="839724"/>
                  </a:lnTo>
                  <a:lnTo>
                    <a:pt x="600456" y="839724"/>
                  </a:lnTo>
                  <a:lnTo>
                    <a:pt x="600456" y="838200"/>
                  </a:lnTo>
                  <a:close/>
                </a:path>
                <a:path w="3857625" h="1030605">
                  <a:moveTo>
                    <a:pt x="851916" y="787908"/>
                  </a:moveTo>
                  <a:lnTo>
                    <a:pt x="751332" y="787908"/>
                  </a:lnTo>
                  <a:lnTo>
                    <a:pt x="751332" y="789432"/>
                  </a:lnTo>
                  <a:lnTo>
                    <a:pt x="851916" y="789432"/>
                  </a:lnTo>
                  <a:lnTo>
                    <a:pt x="851916" y="787908"/>
                  </a:lnTo>
                  <a:close/>
                </a:path>
                <a:path w="3857625" h="1030605">
                  <a:moveTo>
                    <a:pt x="1101852" y="720852"/>
                  </a:moveTo>
                  <a:lnTo>
                    <a:pt x="1001268" y="720852"/>
                  </a:lnTo>
                  <a:lnTo>
                    <a:pt x="1001268" y="722376"/>
                  </a:lnTo>
                  <a:lnTo>
                    <a:pt x="1101852" y="722376"/>
                  </a:lnTo>
                  <a:lnTo>
                    <a:pt x="1101852" y="720852"/>
                  </a:lnTo>
                  <a:close/>
                </a:path>
                <a:path w="3857625" h="1030605">
                  <a:moveTo>
                    <a:pt x="1351788" y="391668"/>
                  </a:moveTo>
                  <a:lnTo>
                    <a:pt x="1252728" y="391668"/>
                  </a:lnTo>
                  <a:lnTo>
                    <a:pt x="1252728" y="393192"/>
                  </a:lnTo>
                  <a:lnTo>
                    <a:pt x="1351788" y="393192"/>
                  </a:lnTo>
                  <a:lnTo>
                    <a:pt x="1351788" y="391668"/>
                  </a:lnTo>
                  <a:close/>
                </a:path>
                <a:path w="3857625" h="1030605">
                  <a:moveTo>
                    <a:pt x="1603248" y="391668"/>
                  </a:moveTo>
                  <a:lnTo>
                    <a:pt x="1502664" y="391668"/>
                  </a:lnTo>
                  <a:lnTo>
                    <a:pt x="1502664" y="393192"/>
                  </a:lnTo>
                  <a:lnTo>
                    <a:pt x="1603248" y="393192"/>
                  </a:lnTo>
                  <a:lnTo>
                    <a:pt x="1603248" y="391668"/>
                  </a:lnTo>
                  <a:close/>
                </a:path>
                <a:path w="3857625" h="1030605">
                  <a:moveTo>
                    <a:pt x="1853184" y="0"/>
                  </a:moveTo>
                  <a:lnTo>
                    <a:pt x="1752600" y="0"/>
                  </a:lnTo>
                  <a:lnTo>
                    <a:pt x="1752600" y="1524"/>
                  </a:lnTo>
                  <a:lnTo>
                    <a:pt x="1853184" y="1524"/>
                  </a:lnTo>
                  <a:lnTo>
                    <a:pt x="1853184" y="0"/>
                  </a:lnTo>
                  <a:close/>
                </a:path>
                <a:path w="3857625" h="1030605">
                  <a:moveTo>
                    <a:pt x="2104644" y="499872"/>
                  </a:moveTo>
                  <a:lnTo>
                    <a:pt x="2004060" y="499872"/>
                  </a:lnTo>
                  <a:lnTo>
                    <a:pt x="2004060" y="501396"/>
                  </a:lnTo>
                  <a:lnTo>
                    <a:pt x="2104644" y="501396"/>
                  </a:lnTo>
                  <a:lnTo>
                    <a:pt x="2104644" y="499872"/>
                  </a:lnTo>
                  <a:close/>
                </a:path>
                <a:path w="3857625" h="1030605">
                  <a:moveTo>
                    <a:pt x="2354567" y="694944"/>
                  </a:moveTo>
                  <a:lnTo>
                    <a:pt x="2253996" y="694944"/>
                  </a:lnTo>
                  <a:lnTo>
                    <a:pt x="2253996" y="696468"/>
                  </a:lnTo>
                  <a:lnTo>
                    <a:pt x="2354567" y="696468"/>
                  </a:lnTo>
                  <a:lnTo>
                    <a:pt x="2354567" y="694944"/>
                  </a:lnTo>
                  <a:close/>
                </a:path>
                <a:path w="3857625" h="1030605">
                  <a:moveTo>
                    <a:pt x="2604516" y="818388"/>
                  </a:moveTo>
                  <a:lnTo>
                    <a:pt x="2505456" y="818388"/>
                  </a:lnTo>
                  <a:lnTo>
                    <a:pt x="2505456" y="819912"/>
                  </a:lnTo>
                  <a:lnTo>
                    <a:pt x="2604516" y="819912"/>
                  </a:lnTo>
                  <a:lnTo>
                    <a:pt x="2604516" y="818388"/>
                  </a:lnTo>
                  <a:close/>
                </a:path>
                <a:path w="3857625" h="1030605">
                  <a:moveTo>
                    <a:pt x="2855976" y="871728"/>
                  </a:moveTo>
                  <a:lnTo>
                    <a:pt x="2755392" y="871728"/>
                  </a:lnTo>
                  <a:lnTo>
                    <a:pt x="2755392" y="873252"/>
                  </a:lnTo>
                  <a:lnTo>
                    <a:pt x="2855976" y="873252"/>
                  </a:lnTo>
                  <a:lnTo>
                    <a:pt x="2855976" y="871728"/>
                  </a:lnTo>
                  <a:close/>
                </a:path>
                <a:path w="3857625" h="1030605">
                  <a:moveTo>
                    <a:pt x="3105912" y="937260"/>
                  </a:moveTo>
                  <a:lnTo>
                    <a:pt x="3005328" y="937260"/>
                  </a:lnTo>
                  <a:lnTo>
                    <a:pt x="3005328" y="938784"/>
                  </a:lnTo>
                  <a:lnTo>
                    <a:pt x="3105912" y="938784"/>
                  </a:lnTo>
                  <a:lnTo>
                    <a:pt x="3105912" y="937260"/>
                  </a:lnTo>
                  <a:close/>
                </a:path>
                <a:path w="3857625" h="1030605">
                  <a:moveTo>
                    <a:pt x="3355848" y="943356"/>
                  </a:moveTo>
                  <a:lnTo>
                    <a:pt x="3256788" y="943356"/>
                  </a:lnTo>
                  <a:lnTo>
                    <a:pt x="3256788" y="944880"/>
                  </a:lnTo>
                  <a:lnTo>
                    <a:pt x="3355848" y="944880"/>
                  </a:lnTo>
                  <a:lnTo>
                    <a:pt x="3355848" y="943356"/>
                  </a:lnTo>
                  <a:close/>
                </a:path>
                <a:path w="3857625" h="1030605">
                  <a:moveTo>
                    <a:pt x="3607308" y="1004316"/>
                  </a:moveTo>
                  <a:lnTo>
                    <a:pt x="3506724" y="1004316"/>
                  </a:lnTo>
                  <a:lnTo>
                    <a:pt x="3506724" y="1005840"/>
                  </a:lnTo>
                  <a:lnTo>
                    <a:pt x="3607308" y="1005840"/>
                  </a:lnTo>
                  <a:lnTo>
                    <a:pt x="3607308" y="1004316"/>
                  </a:lnTo>
                  <a:close/>
                </a:path>
                <a:path w="3857625" h="1030605">
                  <a:moveTo>
                    <a:pt x="3857244" y="1028700"/>
                  </a:moveTo>
                  <a:lnTo>
                    <a:pt x="3756660" y="1028700"/>
                  </a:lnTo>
                  <a:lnTo>
                    <a:pt x="3756660" y="1030224"/>
                  </a:lnTo>
                  <a:lnTo>
                    <a:pt x="3857244" y="1030224"/>
                  </a:lnTo>
                  <a:lnTo>
                    <a:pt x="3857244" y="102870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6487" y="3131819"/>
              <a:ext cx="5011420" cy="0"/>
            </a:xfrm>
            <a:custGeom>
              <a:avLst/>
              <a:gdLst/>
              <a:ahLst/>
              <a:cxnLst/>
              <a:rect l="l" t="t" r="r" b="b"/>
              <a:pathLst>
                <a:path w="5011420">
                  <a:moveTo>
                    <a:pt x="0" y="0"/>
                  </a:moveTo>
                  <a:lnTo>
                    <a:pt x="5010912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81455" y="2011679"/>
              <a:ext cx="4761230" cy="1118870"/>
            </a:xfrm>
            <a:custGeom>
              <a:avLst/>
              <a:gdLst/>
              <a:ahLst/>
              <a:cxnLst/>
              <a:rect l="l" t="t" r="r" b="b"/>
              <a:pathLst>
                <a:path w="4761230" h="1118870">
                  <a:moveTo>
                    <a:pt x="0" y="22860"/>
                  </a:moveTo>
                  <a:lnTo>
                    <a:pt x="251459" y="0"/>
                  </a:lnTo>
                  <a:lnTo>
                    <a:pt x="501396" y="647700"/>
                  </a:lnTo>
                  <a:lnTo>
                    <a:pt x="752856" y="739140"/>
                  </a:lnTo>
                  <a:lnTo>
                    <a:pt x="1002792" y="784860"/>
                  </a:lnTo>
                  <a:lnTo>
                    <a:pt x="1252727" y="627888"/>
                  </a:lnTo>
                  <a:lnTo>
                    <a:pt x="1504188" y="751332"/>
                  </a:lnTo>
                  <a:lnTo>
                    <a:pt x="1754124" y="728472"/>
                  </a:lnTo>
                  <a:lnTo>
                    <a:pt x="2005583" y="986028"/>
                  </a:lnTo>
                  <a:lnTo>
                    <a:pt x="2255520" y="1060704"/>
                  </a:lnTo>
                  <a:lnTo>
                    <a:pt x="2505456" y="1092708"/>
                  </a:lnTo>
                  <a:lnTo>
                    <a:pt x="2756916" y="1104900"/>
                  </a:lnTo>
                  <a:lnTo>
                    <a:pt x="3006852" y="1112520"/>
                  </a:lnTo>
                  <a:lnTo>
                    <a:pt x="3258311" y="1115568"/>
                  </a:lnTo>
                  <a:lnTo>
                    <a:pt x="3508248" y="1118616"/>
                  </a:lnTo>
                  <a:lnTo>
                    <a:pt x="3758183" y="1118616"/>
                  </a:lnTo>
                  <a:lnTo>
                    <a:pt x="4009644" y="1118616"/>
                  </a:lnTo>
                  <a:lnTo>
                    <a:pt x="4259580" y="1118616"/>
                  </a:lnTo>
                  <a:lnTo>
                    <a:pt x="4511040" y="1118616"/>
                  </a:lnTo>
                  <a:lnTo>
                    <a:pt x="4760976" y="1118616"/>
                  </a:lnTo>
                </a:path>
              </a:pathLst>
            </a:custGeom>
            <a:ln w="1587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0881" y="201409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37" y="1494"/>
                  </a:lnTo>
                  <a:lnTo>
                    <a:pt x="5581" y="5572"/>
                  </a:lnTo>
                  <a:lnTo>
                    <a:pt x="1497" y="11626"/>
                  </a:lnTo>
                  <a:lnTo>
                    <a:pt x="0" y="19050"/>
                  </a:lnTo>
                  <a:lnTo>
                    <a:pt x="1497" y="26473"/>
                  </a:lnTo>
                  <a:lnTo>
                    <a:pt x="5581" y="32527"/>
                  </a:lnTo>
                  <a:lnTo>
                    <a:pt x="11637" y="36605"/>
                  </a:lnTo>
                  <a:lnTo>
                    <a:pt x="19050" y="38100"/>
                  </a:lnTo>
                  <a:lnTo>
                    <a:pt x="26462" y="36605"/>
                  </a:lnTo>
                  <a:lnTo>
                    <a:pt x="32518" y="32527"/>
                  </a:lnTo>
                  <a:lnTo>
                    <a:pt x="36602" y="26473"/>
                  </a:lnTo>
                  <a:lnTo>
                    <a:pt x="38100" y="19050"/>
                  </a:lnTo>
                  <a:lnTo>
                    <a:pt x="36602" y="11626"/>
                  </a:lnTo>
                  <a:lnTo>
                    <a:pt x="32518" y="5572"/>
                  </a:lnTo>
                  <a:lnTo>
                    <a:pt x="26462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60881" y="201409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2" y="26473"/>
                  </a:lnTo>
                  <a:lnTo>
                    <a:pt x="32518" y="32527"/>
                  </a:lnTo>
                  <a:lnTo>
                    <a:pt x="26462" y="36605"/>
                  </a:lnTo>
                  <a:lnTo>
                    <a:pt x="19050" y="38100"/>
                  </a:lnTo>
                  <a:lnTo>
                    <a:pt x="11637" y="36605"/>
                  </a:lnTo>
                  <a:lnTo>
                    <a:pt x="5581" y="32527"/>
                  </a:lnTo>
                  <a:lnTo>
                    <a:pt x="1497" y="26473"/>
                  </a:lnTo>
                  <a:lnTo>
                    <a:pt x="0" y="19050"/>
                  </a:lnTo>
                  <a:lnTo>
                    <a:pt x="1497" y="11626"/>
                  </a:lnTo>
                  <a:lnTo>
                    <a:pt x="5581" y="5572"/>
                  </a:lnTo>
                  <a:lnTo>
                    <a:pt x="11637" y="1494"/>
                  </a:lnTo>
                  <a:lnTo>
                    <a:pt x="19050" y="0"/>
                  </a:lnTo>
                  <a:lnTo>
                    <a:pt x="26462" y="1494"/>
                  </a:lnTo>
                  <a:lnTo>
                    <a:pt x="32518" y="5572"/>
                  </a:lnTo>
                  <a:lnTo>
                    <a:pt x="36602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12341" y="199123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37" y="1494"/>
                  </a:lnTo>
                  <a:lnTo>
                    <a:pt x="5581" y="5572"/>
                  </a:lnTo>
                  <a:lnTo>
                    <a:pt x="1497" y="11626"/>
                  </a:lnTo>
                  <a:lnTo>
                    <a:pt x="0" y="19050"/>
                  </a:lnTo>
                  <a:lnTo>
                    <a:pt x="1497" y="26473"/>
                  </a:lnTo>
                  <a:lnTo>
                    <a:pt x="5581" y="32527"/>
                  </a:lnTo>
                  <a:lnTo>
                    <a:pt x="11637" y="36605"/>
                  </a:lnTo>
                  <a:lnTo>
                    <a:pt x="19050" y="38100"/>
                  </a:lnTo>
                  <a:lnTo>
                    <a:pt x="26462" y="36605"/>
                  </a:lnTo>
                  <a:lnTo>
                    <a:pt x="32518" y="32527"/>
                  </a:lnTo>
                  <a:lnTo>
                    <a:pt x="36602" y="26473"/>
                  </a:lnTo>
                  <a:lnTo>
                    <a:pt x="38100" y="19050"/>
                  </a:lnTo>
                  <a:lnTo>
                    <a:pt x="36602" y="11626"/>
                  </a:lnTo>
                  <a:lnTo>
                    <a:pt x="32518" y="5572"/>
                  </a:lnTo>
                  <a:lnTo>
                    <a:pt x="26462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12341" y="199123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2" y="26473"/>
                  </a:lnTo>
                  <a:lnTo>
                    <a:pt x="32518" y="32527"/>
                  </a:lnTo>
                  <a:lnTo>
                    <a:pt x="26462" y="36605"/>
                  </a:lnTo>
                  <a:lnTo>
                    <a:pt x="19050" y="38100"/>
                  </a:lnTo>
                  <a:lnTo>
                    <a:pt x="11637" y="36605"/>
                  </a:lnTo>
                  <a:lnTo>
                    <a:pt x="5581" y="32527"/>
                  </a:lnTo>
                  <a:lnTo>
                    <a:pt x="1497" y="26473"/>
                  </a:lnTo>
                  <a:lnTo>
                    <a:pt x="0" y="19050"/>
                  </a:lnTo>
                  <a:lnTo>
                    <a:pt x="1497" y="11626"/>
                  </a:lnTo>
                  <a:lnTo>
                    <a:pt x="5581" y="5572"/>
                  </a:lnTo>
                  <a:lnTo>
                    <a:pt x="11637" y="1494"/>
                  </a:lnTo>
                  <a:lnTo>
                    <a:pt x="19050" y="0"/>
                  </a:lnTo>
                  <a:lnTo>
                    <a:pt x="26462" y="1494"/>
                  </a:lnTo>
                  <a:lnTo>
                    <a:pt x="32518" y="5572"/>
                  </a:lnTo>
                  <a:lnTo>
                    <a:pt x="36602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462277" y="263893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62277" y="263893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713738" y="273037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13738" y="273037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963674" y="277609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963674" y="2776092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213610" y="261912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213610" y="261912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65070" y="274256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65070" y="274256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715005" y="2719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4"/>
                  </a:lnTo>
                  <a:lnTo>
                    <a:pt x="5572" y="5572"/>
                  </a:lnTo>
                  <a:lnTo>
                    <a:pt x="1494" y="11626"/>
                  </a:lnTo>
                  <a:lnTo>
                    <a:pt x="0" y="19050"/>
                  </a:lnTo>
                  <a:lnTo>
                    <a:pt x="1494" y="26473"/>
                  </a:lnTo>
                  <a:lnTo>
                    <a:pt x="5572" y="32527"/>
                  </a:lnTo>
                  <a:lnTo>
                    <a:pt x="11626" y="36605"/>
                  </a:lnTo>
                  <a:lnTo>
                    <a:pt x="19050" y="38100"/>
                  </a:lnTo>
                  <a:lnTo>
                    <a:pt x="26473" y="36605"/>
                  </a:lnTo>
                  <a:lnTo>
                    <a:pt x="32527" y="32527"/>
                  </a:lnTo>
                  <a:lnTo>
                    <a:pt x="36605" y="26473"/>
                  </a:lnTo>
                  <a:lnTo>
                    <a:pt x="38100" y="19050"/>
                  </a:lnTo>
                  <a:lnTo>
                    <a:pt x="36605" y="11626"/>
                  </a:lnTo>
                  <a:lnTo>
                    <a:pt x="32527" y="5572"/>
                  </a:lnTo>
                  <a:lnTo>
                    <a:pt x="26473" y="1494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15005" y="2719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73"/>
                  </a:lnTo>
                  <a:lnTo>
                    <a:pt x="32527" y="32527"/>
                  </a:lnTo>
                  <a:lnTo>
                    <a:pt x="26473" y="36605"/>
                  </a:lnTo>
                  <a:lnTo>
                    <a:pt x="19050" y="38100"/>
                  </a:lnTo>
                  <a:lnTo>
                    <a:pt x="11626" y="36605"/>
                  </a:lnTo>
                  <a:lnTo>
                    <a:pt x="5572" y="32527"/>
                  </a:lnTo>
                  <a:lnTo>
                    <a:pt x="1494" y="26473"/>
                  </a:lnTo>
                  <a:lnTo>
                    <a:pt x="0" y="19050"/>
                  </a:lnTo>
                  <a:lnTo>
                    <a:pt x="1494" y="11626"/>
                  </a:lnTo>
                  <a:lnTo>
                    <a:pt x="5572" y="5572"/>
                  </a:lnTo>
                  <a:lnTo>
                    <a:pt x="11626" y="1494"/>
                  </a:lnTo>
                  <a:lnTo>
                    <a:pt x="19050" y="0"/>
                  </a:lnTo>
                  <a:lnTo>
                    <a:pt x="26473" y="1494"/>
                  </a:lnTo>
                  <a:lnTo>
                    <a:pt x="32527" y="5572"/>
                  </a:lnTo>
                  <a:lnTo>
                    <a:pt x="36605" y="11626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216401" y="305197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216401" y="305197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466338" y="30839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466338" y="30839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967733" y="310379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967733" y="310379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4219193" y="31068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219193" y="31068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469130" y="31098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469130" y="31098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471922" y="31098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6"/>
                  </a:lnTo>
                  <a:lnTo>
                    <a:pt x="5572" y="5576"/>
                  </a:lnTo>
                  <a:lnTo>
                    <a:pt x="1494" y="11631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1"/>
                  </a:lnTo>
                  <a:lnTo>
                    <a:pt x="32527" y="5576"/>
                  </a:lnTo>
                  <a:lnTo>
                    <a:pt x="26473" y="1496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71922" y="31098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1"/>
                  </a:lnTo>
                  <a:lnTo>
                    <a:pt x="5572" y="5576"/>
                  </a:lnTo>
                  <a:lnTo>
                    <a:pt x="11626" y="1496"/>
                  </a:lnTo>
                  <a:lnTo>
                    <a:pt x="19050" y="0"/>
                  </a:lnTo>
                  <a:lnTo>
                    <a:pt x="26473" y="1496"/>
                  </a:lnTo>
                  <a:lnTo>
                    <a:pt x="32527" y="5576"/>
                  </a:lnTo>
                  <a:lnTo>
                    <a:pt x="36605" y="11631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967227" y="29778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30" h="36830">
                  <a:moveTo>
                    <a:pt x="18288" y="0"/>
                  </a:moveTo>
                  <a:lnTo>
                    <a:pt x="11144" y="1428"/>
                  </a:lnTo>
                  <a:lnTo>
                    <a:pt x="5334" y="5334"/>
                  </a:lnTo>
                  <a:lnTo>
                    <a:pt x="1428" y="11144"/>
                  </a:lnTo>
                  <a:lnTo>
                    <a:pt x="0" y="18287"/>
                  </a:lnTo>
                  <a:lnTo>
                    <a:pt x="1428" y="25431"/>
                  </a:lnTo>
                  <a:lnTo>
                    <a:pt x="5334" y="31241"/>
                  </a:lnTo>
                  <a:lnTo>
                    <a:pt x="11144" y="35147"/>
                  </a:lnTo>
                  <a:lnTo>
                    <a:pt x="18288" y="36575"/>
                  </a:lnTo>
                  <a:lnTo>
                    <a:pt x="25431" y="35147"/>
                  </a:lnTo>
                  <a:lnTo>
                    <a:pt x="31242" y="31241"/>
                  </a:lnTo>
                  <a:lnTo>
                    <a:pt x="35147" y="25431"/>
                  </a:lnTo>
                  <a:lnTo>
                    <a:pt x="36576" y="18287"/>
                  </a:lnTo>
                  <a:lnTo>
                    <a:pt x="35147" y="11144"/>
                  </a:lnTo>
                  <a:lnTo>
                    <a:pt x="31242" y="5334"/>
                  </a:lnTo>
                  <a:lnTo>
                    <a:pt x="25431" y="1428"/>
                  </a:lnTo>
                  <a:lnTo>
                    <a:pt x="18288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967227" y="2977895"/>
              <a:ext cx="36830" cy="36830"/>
            </a:xfrm>
            <a:custGeom>
              <a:avLst/>
              <a:gdLst/>
              <a:ahLst/>
              <a:cxnLst/>
              <a:rect l="l" t="t" r="r" b="b"/>
              <a:pathLst>
                <a:path w="36830" h="36830">
                  <a:moveTo>
                    <a:pt x="36576" y="18287"/>
                  </a:moveTo>
                  <a:lnTo>
                    <a:pt x="35147" y="25431"/>
                  </a:lnTo>
                  <a:lnTo>
                    <a:pt x="31242" y="31241"/>
                  </a:lnTo>
                  <a:lnTo>
                    <a:pt x="25431" y="35147"/>
                  </a:lnTo>
                  <a:lnTo>
                    <a:pt x="18288" y="36575"/>
                  </a:lnTo>
                  <a:lnTo>
                    <a:pt x="11144" y="35147"/>
                  </a:lnTo>
                  <a:lnTo>
                    <a:pt x="5334" y="31241"/>
                  </a:lnTo>
                  <a:lnTo>
                    <a:pt x="1428" y="25431"/>
                  </a:lnTo>
                  <a:lnTo>
                    <a:pt x="0" y="18287"/>
                  </a:lnTo>
                  <a:lnTo>
                    <a:pt x="1428" y="11144"/>
                  </a:lnTo>
                  <a:lnTo>
                    <a:pt x="5334" y="5334"/>
                  </a:lnTo>
                  <a:lnTo>
                    <a:pt x="11144" y="1428"/>
                  </a:lnTo>
                  <a:lnTo>
                    <a:pt x="18288" y="0"/>
                  </a:lnTo>
                  <a:lnTo>
                    <a:pt x="25431" y="1428"/>
                  </a:lnTo>
                  <a:lnTo>
                    <a:pt x="31242" y="5334"/>
                  </a:lnTo>
                  <a:lnTo>
                    <a:pt x="35147" y="11144"/>
                  </a:lnTo>
                  <a:lnTo>
                    <a:pt x="36576" y="18287"/>
                  </a:lnTo>
                  <a:close/>
                </a:path>
              </a:pathLst>
            </a:custGeom>
            <a:ln w="317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967984" y="3065170"/>
            <a:ext cx="37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-</a:t>
            </a:r>
            <a:endParaRPr sz="6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67984" y="2669285"/>
            <a:ext cx="10096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10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sz="600" spc="5" dirty="0">
                <a:latin typeface="Arial"/>
                <a:cs typeface="Arial"/>
              </a:rPr>
              <a:t>5</a:t>
            </a:r>
            <a:endParaRPr sz="6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67984" y="2471419"/>
            <a:ext cx="1009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15</a:t>
            </a:r>
            <a:endParaRPr sz="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967984" y="2273299"/>
            <a:ext cx="1009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20</a:t>
            </a:r>
            <a:endParaRPr sz="6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967984" y="2075433"/>
            <a:ext cx="1009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25</a:t>
            </a:r>
            <a:endParaRPr sz="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967984" y="1877313"/>
            <a:ext cx="1009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30</a:t>
            </a:r>
            <a:endParaRPr sz="6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94029" y="3065170"/>
            <a:ext cx="37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-</a:t>
            </a:r>
            <a:endParaRPr sz="6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64184" y="2669285"/>
            <a:ext cx="20701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1,000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70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</a:pPr>
            <a:r>
              <a:rPr sz="600" spc="-25" dirty="0">
                <a:latin typeface="Arial"/>
                <a:cs typeface="Arial"/>
              </a:rPr>
              <a:t>500</a:t>
            </a:r>
            <a:endParaRPr sz="6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64184" y="2471419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1,500</a:t>
            </a:r>
            <a:endParaRPr sz="6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64184" y="2273299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2,000</a:t>
            </a:r>
            <a:endParaRPr sz="6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64184" y="2075433"/>
            <a:ext cx="2070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2,500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779183" y="3091408"/>
            <a:ext cx="4986655" cy="848360"/>
            <a:chOff x="779183" y="3091408"/>
            <a:chExt cx="4986655" cy="848360"/>
          </a:xfrm>
        </p:grpSpPr>
        <p:pic>
          <p:nvPicPr>
            <p:cNvPr id="54" name="object 5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9183" y="3091408"/>
              <a:ext cx="4986235" cy="682904"/>
            </a:xfrm>
            <a:prstGeom prst="rect">
              <a:avLst/>
            </a:prstGeom>
          </p:spPr>
        </p:pic>
        <p:sp>
          <p:nvSpPr>
            <p:cNvPr id="55" name="object 55"/>
            <p:cNvSpPr/>
            <p:nvPr/>
          </p:nvSpPr>
          <p:spPr>
            <a:xfrm>
              <a:off x="1572768" y="3892295"/>
              <a:ext cx="243840" cy="47625"/>
            </a:xfrm>
            <a:custGeom>
              <a:avLst/>
              <a:gdLst/>
              <a:ahLst/>
              <a:cxnLst/>
              <a:rect l="l" t="t" r="r" b="b"/>
              <a:pathLst>
                <a:path w="243839" h="47625">
                  <a:moveTo>
                    <a:pt x="243839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243839" y="47244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278379" y="3892295"/>
              <a:ext cx="243840" cy="47625"/>
            </a:xfrm>
            <a:custGeom>
              <a:avLst/>
              <a:gdLst/>
              <a:ahLst/>
              <a:cxnLst/>
              <a:rect l="l" t="t" r="r" b="b"/>
              <a:pathLst>
                <a:path w="243839" h="47625">
                  <a:moveTo>
                    <a:pt x="243839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243839" y="47244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0A52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951988" y="3892295"/>
              <a:ext cx="243840" cy="47625"/>
            </a:xfrm>
            <a:custGeom>
              <a:avLst/>
              <a:gdLst/>
              <a:ahLst/>
              <a:cxnLst/>
              <a:rect l="l" t="t" r="r" b="b"/>
              <a:pathLst>
                <a:path w="243839" h="47625">
                  <a:moveTo>
                    <a:pt x="243839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243839" y="47244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00A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500628" y="3892295"/>
              <a:ext cx="243840" cy="47625"/>
            </a:xfrm>
            <a:custGeom>
              <a:avLst/>
              <a:gdLst/>
              <a:ahLst/>
              <a:cxnLst/>
              <a:rect l="l" t="t" r="r" b="b"/>
              <a:pathLst>
                <a:path w="243839" h="47625">
                  <a:moveTo>
                    <a:pt x="243839" y="0"/>
                  </a:moveTo>
                  <a:lnTo>
                    <a:pt x="0" y="0"/>
                  </a:lnTo>
                  <a:lnTo>
                    <a:pt x="0" y="47244"/>
                  </a:lnTo>
                  <a:lnTo>
                    <a:pt x="243839" y="47244"/>
                  </a:lnTo>
                  <a:lnTo>
                    <a:pt x="243839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163568" y="3916679"/>
              <a:ext cx="243840" cy="0"/>
            </a:xfrm>
            <a:custGeom>
              <a:avLst/>
              <a:gdLst/>
              <a:ahLst/>
              <a:cxnLst/>
              <a:rect l="l" t="t" r="r" b="b"/>
              <a:pathLst>
                <a:path w="243839">
                  <a:moveTo>
                    <a:pt x="0" y="0"/>
                  </a:moveTo>
                  <a:lnTo>
                    <a:pt x="243840" y="0"/>
                  </a:lnTo>
                </a:path>
              </a:pathLst>
            </a:custGeom>
            <a:ln w="1587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265676" y="3895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19050" y="0"/>
                  </a:moveTo>
                  <a:lnTo>
                    <a:pt x="11626" y="1497"/>
                  </a:lnTo>
                  <a:lnTo>
                    <a:pt x="5572" y="5581"/>
                  </a:lnTo>
                  <a:lnTo>
                    <a:pt x="1494" y="11637"/>
                  </a:lnTo>
                  <a:lnTo>
                    <a:pt x="0" y="19050"/>
                  </a:lnTo>
                  <a:lnTo>
                    <a:pt x="1494" y="26462"/>
                  </a:lnTo>
                  <a:lnTo>
                    <a:pt x="5572" y="32518"/>
                  </a:lnTo>
                  <a:lnTo>
                    <a:pt x="11626" y="36602"/>
                  </a:lnTo>
                  <a:lnTo>
                    <a:pt x="19050" y="38100"/>
                  </a:lnTo>
                  <a:lnTo>
                    <a:pt x="26473" y="36602"/>
                  </a:lnTo>
                  <a:lnTo>
                    <a:pt x="32527" y="32518"/>
                  </a:lnTo>
                  <a:lnTo>
                    <a:pt x="36605" y="26462"/>
                  </a:lnTo>
                  <a:lnTo>
                    <a:pt x="38100" y="19050"/>
                  </a:lnTo>
                  <a:lnTo>
                    <a:pt x="36605" y="11637"/>
                  </a:lnTo>
                  <a:lnTo>
                    <a:pt x="32527" y="5581"/>
                  </a:lnTo>
                  <a:lnTo>
                    <a:pt x="26473" y="149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BC96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265676" y="3895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>
                  <a:moveTo>
                    <a:pt x="38100" y="19050"/>
                  </a:moveTo>
                  <a:lnTo>
                    <a:pt x="36605" y="26462"/>
                  </a:lnTo>
                  <a:lnTo>
                    <a:pt x="32527" y="32518"/>
                  </a:lnTo>
                  <a:lnTo>
                    <a:pt x="26473" y="36602"/>
                  </a:lnTo>
                  <a:lnTo>
                    <a:pt x="19050" y="38100"/>
                  </a:lnTo>
                  <a:lnTo>
                    <a:pt x="11626" y="36602"/>
                  </a:lnTo>
                  <a:lnTo>
                    <a:pt x="5572" y="32518"/>
                  </a:lnTo>
                  <a:lnTo>
                    <a:pt x="1494" y="26462"/>
                  </a:lnTo>
                  <a:lnTo>
                    <a:pt x="0" y="19050"/>
                  </a:lnTo>
                  <a:lnTo>
                    <a:pt x="1494" y="11637"/>
                  </a:lnTo>
                  <a:lnTo>
                    <a:pt x="5572" y="5581"/>
                  </a:lnTo>
                  <a:lnTo>
                    <a:pt x="11626" y="1497"/>
                  </a:lnTo>
                  <a:lnTo>
                    <a:pt x="19050" y="0"/>
                  </a:lnTo>
                  <a:lnTo>
                    <a:pt x="26473" y="1497"/>
                  </a:lnTo>
                  <a:lnTo>
                    <a:pt x="32527" y="5581"/>
                  </a:lnTo>
                  <a:lnTo>
                    <a:pt x="36605" y="11637"/>
                  </a:lnTo>
                  <a:lnTo>
                    <a:pt x="38100" y="19050"/>
                  </a:lnTo>
                  <a:close/>
                </a:path>
              </a:pathLst>
            </a:custGeom>
            <a:ln w="9525">
              <a:solidFill>
                <a:srgbClr val="7BC96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object 62"/>
          <p:cNvSpPr txBox="1"/>
          <p:nvPr/>
        </p:nvSpPr>
        <p:spPr>
          <a:xfrm>
            <a:off x="5918287" y="3329960"/>
            <a:ext cx="129539" cy="623570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dirty="0">
                <a:latin typeface="Arial"/>
                <a:cs typeface="Arial"/>
              </a:rPr>
              <a:t>(Triệu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sản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phẩm)</a:t>
            </a:r>
            <a:endParaRPr sz="60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86167" y="3539032"/>
            <a:ext cx="129539" cy="351155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spc="-30" dirty="0">
                <a:latin typeface="Arial"/>
                <a:cs typeface="Arial"/>
              </a:rPr>
              <a:t>(Tỷ</a:t>
            </a:r>
            <a:r>
              <a:rPr sz="6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đồng)</a:t>
            </a:r>
            <a:endParaRPr sz="60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538784" y="1789556"/>
            <a:ext cx="5367020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  <a:tabLst>
                <a:tab pos="1641475" algn="l"/>
                <a:tab pos="5328285" algn="l"/>
              </a:tabLst>
            </a:pPr>
            <a:r>
              <a:rPr sz="900" baseline="-46296" dirty="0">
                <a:latin typeface="Arial"/>
                <a:cs typeface="Arial"/>
              </a:rPr>
              <a:t>3,000</a:t>
            </a:r>
            <a:r>
              <a:rPr sz="900" spc="900" baseline="-46296" dirty="0">
                <a:latin typeface="Arial"/>
                <a:cs typeface="Arial"/>
              </a:rPr>
              <a:t> </a:t>
            </a:r>
            <a:r>
              <a:rPr sz="800" u="sng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800" b="1" u="sng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Thống</a:t>
            </a:r>
            <a:r>
              <a:rPr sz="800" b="1" u="sng" spc="45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 </a:t>
            </a:r>
            <a:r>
              <a:rPr sz="800" b="1" u="sng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kê</a:t>
            </a:r>
            <a:r>
              <a:rPr sz="800" b="1" u="sng" spc="35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 </a:t>
            </a:r>
            <a:r>
              <a:rPr sz="800" b="1" u="sng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phân</a:t>
            </a:r>
            <a:r>
              <a:rPr sz="800" b="1" u="sng" spc="50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 </a:t>
            </a:r>
            <a:r>
              <a:rPr sz="800" b="1" u="sng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khúc</a:t>
            </a:r>
            <a:r>
              <a:rPr sz="800" b="1" u="sng" spc="45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 </a:t>
            </a:r>
            <a:r>
              <a:rPr sz="800" b="1" u="sng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giá</a:t>
            </a:r>
            <a:r>
              <a:rPr sz="800" b="1" u="sng" spc="40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 </a:t>
            </a:r>
            <a:r>
              <a:rPr sz="800" b="1" u="sng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ngành</a:t>
            </a:r>
            <a:r>
              <a:rPr sz="800" b="1" u="sng" spc="50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 </a:t>
            </a:r>
            <a:r>
              <a:rPr sz="800" b="1" u="sng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hàng</a:t>
            </a:r>
            <a:r>
              <a:rPr sz="800" b="1" u="sng" spc="50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 </a:t>
            </a:r>
            <a:r>
              <a:rPr sz="800" b="1" u="sng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Làm</a:t>
            </a:r>
            <a:r>
              <a:rPr sz="800" b="1" u="sng" spc="50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 </a:t>
            </a:r>
            <a:r>
              <a:rPr sz="800" b="1" u="sng" spc="-20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đẹp</a:t>
            </a:r>
            <a:r>
              <a:rPr sz="800" b="1" u="sng" dirty="0">
                <a:solidFill>
                  <a:srgbClr val="001F5F"/>
                </a:solidFill>
                <a:uFill>
                  <a:solidFill>
                    <a:srgbClr val="D9D9D9"/>
                  </a:solidFill>
                </a:uFill>
                <a:latin typeface="Arial"/>
                <a:cs typeface="Arial"/>
              </a:rPr>
              <a:t>	</a:t>
            </a:r>
            <a:endParaRPr sz="80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1862327" y="3850944"/>
            <a:ext cx="2736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shopee</a:t>
            </a:r>
            <a:endParaRPr sz="6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568194" y="3850944"/>
            <a:ext cx="241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lazada</a:t>
            </a:r>
            <a:endParaRPr sz="6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241548" y="3850944"/>
            <a:ext cx="1187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latin typeface="Arial"/>
                <a:cs typeface="Arial"/>
              </a:rPr>
              <a:t>tiki</a:t>
            </a:r>
            <a:endParaRPr sz="6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791711" y="3850944"/>
            <a:ext cx="23114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sendo</a:t>
            </a:r>
            <a:endParaRPr sz="6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454652" y="3850944"/>
            <a:ext cx="6273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0" dirty="0">
                <a:latin typeface="Arial"/>
                <a:cs typeface="Arial"/>
              </a:rPr>
              <a:t>Số</a:t>
            </a:r>
            <a:r>
              <a:rPr sz="600" spc="3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sản</a:t>
            </a:r>
            <a:r>
              <a:rPr sz="600" spc="4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phẩm</a:t>
            </a:r>
            <a:r>
              <a:rPr sz="600" spc="15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bán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818886" y="584961"/>
            <a:ext cx="986155" cy="986790"/>
            <a:chOff x="818886" y="584961"/>
            <a:chExt cx="986155" cy="986790"/>
          </a:xfrm>
        </p:grpSpPr>
        <p:sp>
          <p:nvSpPr>
            <p:cNvPr id="71" name="object 71"/>
            <p:cNvSpPr/>
            <p:nvPr/>
          </p:nvSpPr>
          <p:spPr>
            <a:xfrm>
              <a:off x="1312291" y="584961"/>
              <a:ext cx="359410" cy="330835"/>
            </a:xfrm>
            <a:custGeom>
              <a:avLst/>
              <a:gdLst/>
              <a:ahLst/>
              <a:cxnLst/>
              <a:rect l="l" t="t" r="r" b="b"/>
              <a:pathLst>
                <a:path w="359410" h="330834">
                  <a:moveTo>
                    <a:pt x="0" y="0"/>
                  </a:moveTo>
                  <a:lnTo>
                    <a:pt x="0" y="256412"/>
                  </a:lnTo>
                  <a:lnTo>
                    <a:pt x="48107" y="261362"/>
                  </a:lnTo>
                  <a:lnTo>
                    <a:pt x="93773" y="275812"/>
                  </a:lnTo>
                  <a:lnTo>
                    <a:pt x="135606" y="299168"/>
                  </a:lnTo>
                  <a:lnTo>
                    <a:pt x="172212" y="330834"/>
                  </a:lnTo>
                  <a:lnTo>
                    <a:pt x="358902" y="154939"/>
                  </a:lnTo>
                  <a:lnTo>
                    <a:pt x="322285" y="119877"/>
                  </a:lnTo>
                  <a:lnTo>
                    <a:pt x="282588" y="88993"/>
                  </a:lnTo>
                  <a:lnTo>
                    <a:pt x="240175" y="62439"/>
                  </a:lnTo>
                  <a:lnTo>
                    <a:pt x="195405" y="40370"/>
                  </a:lnTo>
                  <a:lnTo>
                    <a:pt x="148641" y="22938"/>
                  </a:lnTo>
                  <a:lnTo>
                    <a:pt x="100244" y="10296"/>
                  </a:lnTo>
                  <a:lnTo>
                    <a:pt x="50577" y="2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4C24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484503" y="739901"/>
              <a:ext cx="320675" cy="367030"/>
            </a:xfrm>
            <a:custGeom>
              <a:avLst/>
              <a:gdLst/>
              <a:ahLst/>
              <a:cxnLst/>
              <a:rect l="l" t="t" r="r" b="b"/>
              <a:pathLst>
                <a:path w="320675" h="367030">
                  <a:moveTo>
                    <a:pt x="186690" y="0"/>
                  </a:moveTo>
                  <a:lnTo>
                    <a:pt x="0" y="175894"/>
                  </a:lnTo>
                  <a:lnTo>
                    <a:pt x="29398" y="214239"/>
                  </a:lnTo>
                  <a:lnTo>
                    <a:pt x="50212" y="257286"/>
                  </a:lnTo>
                  <a:lnTo>
                    <a:pt x="61954" y="303643"/>
                  </a:lnTo>
                  <a:lnTo>
                    <a:pt x="64134" y="351916"/>
                  </a:lnTo>
                  <a:lnTo>
                    <a:pt x="320166" y="366649"/>
                  </a:lnTo>
                  <a:lnTo>
                    <a:pt x="320468" y="316072"/>
                  </a:lnTo>
                  <a:lnTo>
                    <a:pt x="315652" y="266122"/>
                  </a:lnTo>
                  <a:lnTo>
                    <a:pt x="305850" y="217163"/>
                  </a:lnTo>
                  <a:lnTo>
                    <a:pt x="291195" y="169560"/>
                  </a:lnTo>
                  <a:lnTo>
                    <a:pt x="271818" y="123678"/>
                  </a:lnTo>
                  <a:lnTo>
                    <a:pt x="247854" y="79881"/>
                  </a:lnTo>
                  <a:lnTo>
                    <a:pt x="219433" y="38533"/>
                  </a:lnTo>
                  <a:lnTo>
                    <a:pt x="18669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360424" y="1091818"/>
              <a:ext cx="444500" cy="469265"/>
            </a:xfrm>
            <a:custGeom>
              <a:avLst/>
              <a:gdLst/>
              <a:ahLst/>
              <a:cxnLst/>
              <a:rect l="l" t="t" r="r" b="b"/>
              <a:pathLst>
                <a:path w="444500" h="469265">
                  <a:moveTo>
                    <a:pt x="188213" y="0"/>
                  </a:moveTo>
                  <a:lnTo>
                    <a:pt x="181333" y="44609"/>
                  </a:lnTo>
                  <a:lnTo>
                    <a:pt x="166529" y="86198"/>
                  </a:lnTo>
                  <a:lnTo>
                    <a:pt x="144553" y="123890"/>
                  </a:lnTo>
                  <a:lnTo>
                    <a:pt x="116159" y="156810"/>
                  </a:lnTo>
                  <a:lnTo>
                    <a:pt x="82100" y="184083"/>
                  </a:lnTo>
                  <a:lnTo>
                    <a:pt x="43129" y="204833"/>
                  </a:lnTo>
                  <a:lnTo>
                    <a:pt x="0" y="218186"/>
                  </a:lnTo>
                  <a:lnTo>
                    <a:pt x="52196" y="469265"/>
                  </a:lnTo>
                  <a:lnTo>
                    <a:pt x="98090" y="457428"/>
                  </a:lnTo>
                  <a:lnTo>
                    <a:pt x="142020" y="441500"/>
                  </a:lnTo>
                  <a:lnTo>
                    <a:pt x="183791" y="421712"/>
                  </a:lnTo>
                  <a:lnTo>
                    <a:pt x="223204" y="398292"/>
                  </a:lnTo>
                  <a:lnTo>
                    <a:pt x="260063" y="371469"/>
                  </a:lnTo>
                  <a:lnTo>
                    <a:pt x="294169" y="341472"/>
                  </a:lnTo>
                  <a:lnTo>
                    <a:pt x="325326" y="308530"/>
                  </a:lnTo>
                  <a:lnTo>
                    <a:pt x="353335" y="272873"/>
                  </a:lnTo>
                  <a:lnTo>
                    <a:pt x="378000" y="234729"/>
                  </a:lnTo>
                  <a:lnTo>
                    <a:pt x="399123" y="194328"/>
                  </a:lnTo>
                  <a:lnTo>
                    <a:pt x="416507" y="151899"/>
                  </a:lnTo>
                  <a:lnTo>
                    <a:pt x="429953" y="107670"/>
                  </a:lnTo>
                  <a:lnTo>
                    <a:pt x="439265" y="61871"/>
                  </a:lnTo>
                  <a:lnTo>
                    <a:pt x="444245" y="14732"/>
                  </a:lnTo>
                  <a:lnTo>
                    <a:pt x="188213" y="0"/>
                  </a:lnTo>
                  <a:close/>
                </a:path>
              </a:pathLst>
            </a:custGeom>
            <a:solidFill>
              <a:srgbClr val="EB752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087831" y="1289049"/>
              <a:ext cx="325120" cy="282575"/>
            </a:xfrm>
            <a:custGeom>
              <a:avLst/>
              <a:gdLst/>
              <a:ahLst/>
              <a:cxnLst/>
              <a:rect l="l" t="t" r="r" b="b"/>
              <a:pathLst>
                <a:path w="325119" h="282575">
                  <a:moveTo>
                    <a:pt x="116700" y="0"/>
                  </a:moveTo>
                  <a:lnTo>
                    <a:pt x="0" y="228346"/>
                  </a:lnTo>
                  <a:lnTo>
                    <a:pt x="43735" y="248087"/>
                  </a:lnTo>
                  <a:lnTo>
                    <a:pt x="88910" y="263410"/>
                  </a:lnTo>
                  <a:lnTo>
                    <a:pt x="135193" y="274265"/>
                  </a:lnTo>
                  <a:lnTo>
                    <a:pt x="182253" y="280604"/>
                  </a:lnTo>
                  <a:lnTo>
                    <a:pt x="229760" y="282378"/>
                  </a:lnTo>
                  <a:lnTo>
                    <a:pt x="277382" y="279537"/>
                  </a:lnTo>
                  <a:lnTo>
                    <a:pt x="324789" y="272034"/>
                  </a:lnTo>
                  <a:lnTo>
                    <a:pt x="272592" y="20955"/>
                  </a:lnTo>
                  <a:lnTo>
                    <a:pt x="232702" y="25735"/>
                  </a:lnTo>
                  <a:lnTo>
                    <a:pt x="192851" y="23764"/>
                  </a:lnTo>
                  <a:lnTo>
                    <a:pt x="153897" y="15150"/>
                  </a:lnTo>
                  <a:lnTo>
                    <a:pt x="116700" y="0"/>
                  </a:lnTo>
                  <a:close/>
                </a:path>
              </a:pathLst>
            </a:custGeom>
            <a:solidFill>
              <a:srgbClr val="0AD0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818886" y="584961"/>
              <a:ext cx="494030" cy="932815"/>
            </a:xfrm>
            <a:custGeom>
              <a:avLst/>
              <a:gdLst/>
              <a:ahLst/>
              <a:cxnLst/>
              <a:rect l="l" t="t" r="r" b="b"/>
              <a:pathLst>
                <a:path w="494030" h="932815">
                  <a:moveTo>
                    <a:pt x="493404" y="0"/>
                  </a:moveTo>
                  <a:lnTo>
                    <a:pt x="443297" y="2540"/>
                  </a:lnTo>
                  <a:lnTo>
                    <a:pt x="394282" y="10035"/>
                  </a:lnTo>
                  <a:lnTo>
                    <a:pt x="346673" y="22292"/>
                  </a:lnTo>
                  <a:lnTo>
                    <a:pt x="300783" y="39120"/>
                  </a:lnTo>
                  <a:lnTo>
                    <a:pt x="256928" y="60329"/>
                  </a:lnTo>
                  <a:lnTo>
                    <a:pt x="215421" y="85727"/>
                  </a:lnTo>
                  <a:lnTo>
                    <a:pt x="176575" y="115123"/>
                  </a:lnTo>
                  <a:lnTo>
                    <a:pt x="140707" y="148325"/>
                  </a:lnTo>
                  <a:lnTo>
                    <a:pt x="108128" y="185142"/>
                  </a:lnTo>
                  <a:lnTo>
                    <a:pt x="79154" y="225384"/>
                  </a:lnTo>
                  <a:lnTo>
                    <a:pt x="54099" y="268858"/>
                  </a:lnTo>
                  <a:lnTo>
                    <a:pt x="34499" y="312185"/>
                  </a:lnTo>
                  <a:lnTo>
                    <a:pt x="19380" y="356368"/>
                  </a:lnTo>
                  <a:lnTo>
                    <a:pt x="8650" y="401127"/>
                  </a:lnTo>
                  <a:lnTo>
                    <a:pt x="2220" y="446185"/>
                  </a:lnTo>
                  <a:lnTo>
                    <a:pt x="0" y="491263"/>
                  </a:lnTo>
                  <a:lnTo>
                    <a:pt x="1899" y="536083"/>
                  </a:lnTo>
                  <a:lnTo>
                    <a:pt x="7828" y="580366"/>
                  </a:lnTo>
                  <a:lnTo>
                    <a:pt x="17697" y="623834"/>
                  </a:lnTo>
                  <a:lnTo>
                    <a:pt x="31415" y="666209"/>
                  </a:lnTo>
                  <a:lnTo>
                    <a:pt x="48893" y="707211"/>
                  </a:lnTo>
                  <a:lnTo>
                    <a:pt x="70041" y="746564"/>
                  </a:lnTo>
                  <a:lnTo>
                    <a:pt x="94768" y="783988"/>
                  </a:lnTo>
                  <a:lnTo>
                    <a:pt x="122984" y="819205"/>
                  </a:lnTo>
                  <a:lnTo>
                    <a:pt x="154600" y="851936"/>
                  </a:lnTo>
                  <a:lnTo>
                    <a:pt x="189526" y="881904"/>
                  </a:lnTo>
                  <a:lnTo>
                    <a:pt x="227670" y="908829"/>
                  </a:lnTo>
                  <a:lnTo>
                    <a:pt x="268944" y="932433"/>
                  </a:lnTo>
                  <a:lnTo>
                    <a:pt x="385645" y="704087"/>
                  </a:lnTo>
                  <a:lnTo>
                    <a:pt x="341808" y="675140"/>
                  </a:lnTo>
                  <a:lnTo>
                    <a:pt x="306002" y="637980"/>
                  </a:lnTo>
                  <a:lnTo>
                    <a:pt x="279211" y="594213"/>
                  </a:lnTo>
                  <a:lnTo>
                    <a:pt x="262417" y="545441"/>
                  </a:lnTo>
                  <a:lnTo>
                    <a:pt x="256600" y="493267"/>
                  </a:lnTo>
                  <a:lnTo>
                    <a:pt x="261410" y="445533"/>
                  </a:lnTo>
                  <a:lnTo>
                    <a:pt x="275206" y="401073"/>
                  </a:lnTo>
                  <a:lnTo>
                    <a:pt x="297036" y="360840"/>
                  </a:lnTo>
                  <a:lnTo>
                    <a:pt x="325948" y="325786"/>
                  </a:lnTo>
                  <a:lnTo>
                    <a:pt x="360993" y="296864"/>
                  </a:lnTo>
                  <a:lnTo>
                    <a:pt x="401218" y="275026"/>
                  </a:lnTo>
                  <a:lnTo>
                    <a:pt x="445672" y="261225"/>
                  </a:lnTo>
                  <a:lnTo>
                    <a:pt x="493404" y="256412"/>
                  </a:lnTo>
                  <a:lnTo>
                    <a:pt x="4934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6" name="object 76"/>
          <p:cNvSpPr txBox="1"/>
          <p:nvPr/>
        </p:nvSpPr>
        <p:spPr>
          <a:xfrm>
            <a:off x="1564639" y="893139"/>
            <a:ext cx="182880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13%</a:t>
            </a:r>
            <a:endParaRPr sz="6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1497838" y="1257045"/>
            <a:ext cx="1835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21%</a:t>
            </a:r>
            <a:endParaRPr sz="6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172972" y="1380489"/>
            <a:ext cx="1828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11%</a:t>
            </a:r>
            <a:endParaRPr sz="6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866647" y="933069"/>
            <a:ext cx="18351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42%</a:t>
            </a:r>
            <a:endParaRPr sz="600">
              <a:latin typeface="Arial"/>
              <a:cs typeface="Arial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2374392" y="81381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8100" y="0"/>
                </a:moveTo>
                <a:lnTo>
                  <a:pt x="0" y="0"/>
                </a:lnTo>
                <a:lnTo>
                  <a:pt x="0" y="38100"/>
                </a:lnTo>
                <a:lnTo>
                  <a:pt x="38100" y="38100"/>
                </a:lnTo>
                <a:lnTo>
                  <a:pt x="38100" y="0"/>
                </a:lnTo>
                <a:close/>
              </a:path>
            </a:pathLst>
          </a:custGeom>
          <a:solidFill>
            <a:srgbClr val="A4C24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/>
          <p:nvPr/>
        </p:nvSpPr>
        <p:spPr>
          <a:xfrm>
            <a:off x="581355" y="147675"/>
            <a:ext cx="2795270" cy="73088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THỐNG</a:t>
            </a:r>
            <a:r>
              <a:rPr sz="800" b="1" spc="-2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75" dirty="0">
                <a:solidFill>
                  <a:srgbClr val="1A1846"/>
                </a:solidFill>
                <a:latin typeface="Arial"/>
                <a:cs typeface="Arial"/>
              </a:rPr>
              <a:t>KÊ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PHÂN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KHÚC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GIÁ</a:t>
            </a:r>
            <a:endParaRPr sz="800">
              <a:latin typeface="Arial"/>
              <a:cs typeface="Arial"/>
            </a:endParaRPr>
          </a:p>
          <a:p>
            <a:pPr marL="1254760" marR="5080" indent="-466725">
              <a:lnSpc>
                <a:spcPct val="113700"/>
              </a:lnSpc>
              <a:spcBef>
                <a:spcPts val="19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phần</a:t>
            </a:r>
            <a:r>
              <a:rPr sz="800" b="1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b="1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 ngành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đẹp</a:t>
            </a:r>
            <a:endParaRPr sz="800">
              <a:latin typeface="Arial"/>
              <a:cs typeface="Arial"/>
            </a:endParaRPr>
          </a:p>
          <a:p>
            <a:pPr marL="797560">
              <a:lnSpc>
                <a:spcPct val="100000"/>
              </a:lnSpc>
              <a:spcBef>
                <a:spcPts val="55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13%</a:t>
            </a:r>
            <a:endParaRPr sz="600">
              <a:latin typeface="Arial"/>
              <a:cs typeface="Arial"/>
            </a:endParaRPr>
          </a:p>
          <a:p>
            <a:pPr marL="1847214">
              <a:lnSpc>
                <a:spcPct val="100000"/>
              </a:lnSpc>
              <a:spcBef>
                <a:spcPts val="15"/>
              </a:spcBef>
            </a:pP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100.000₫</a:t>
            </a:r>
            <a:r>
              <a:rPr sz="500" b="1" spc="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500" b="1" spc="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spc="-10" dirty="0">
                <a:solidFill>
                  <a:srgbClr val="C00000"/>
                </a:solidFill>
                <a:latin typeface="Arial"/>
                <a:cs typeface="Arial"/>
              </a:rPr>
              <a:t>150.000₫</a:t>
            </a:r>
            <a:endParaRPr sz="500">
              <a:latin typeface="Arial"/>
              <a:cs typeface="Arial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2374392" y="970787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5">
                <a:moveTo>
                  <a:pt x="38100" y="0"/>
                </a:moveTo>
                <a:lnTo>
                  <a:pt x="0" y="0"/>
                </a:lnTo>
                <a:lnTo>
                  <a:pt x="0" y="39624"/>
                </a:lnTo>
                <a:lnTo>
                  <a:pt x="38100" y="39624"/>
                </a:lnTo>
                <a:lnTo>
                  <a:pt x="381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2415920" y="934338"/>
            <a:ext cx="692150" cy="5772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150.000₫</a:t>
            </a:r>
            <a:r>
              <a:rPr sz="500" b="1" spc="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500" b="1" spc="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spc="-10" dirty="0">
                <a:solidFill>
                  <a:srgbClr val="C00000"/>
                </a:solidFill>
                <a:latin typeface="Arial"/>
                <a:cs typeface="Arial"/>
              </a:rPr>
              <a:t>200.000₫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200.000₫</a:t>
            </a:r>
            <a:r>
              <a:rPr sz="500" b="1" spc="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500" b="1" spc="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spc="-10" dirty="0">
                <a:solidFill>
                  <a:srgbClr val="C00000"/>
                </a:solidFill>
                <a:latin typeface="Arial"/>
                <a:cs typeface="Arial"/>
              </a:rPr>
              <a:t>350.000₫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350.000₫</a:t>
            </a:r>
            <a:r>
              <a:rPr sz="500" b="1" spc="15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dirty="0">
                <a:solidFill>
                  <a:srgbClr val="C00000"/>
                </a:solidFill>
                <a:latin typeface="Arial"/>
                <a:cs typeface="Arial"/>
              </a:rPr>
              <a:t>-</a:t>
            </a:r>
            <a:r>
              <a:rPr sz="500" b="1" spc="30" dirty="0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500" b="1" spc="-10" dirty="0">
                <a:solidFill>
                  <a:srgbClr val="C00000"/>
                </a:solidFill>
                <a:latin typeface="Arial"/>
                <a:cs typeface="Arial"/>
              </a:rPr>
              <a:t>500.000₫</a:t>
            </a:r>
            <a:endParaRPr sz="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5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500" b="1" dirty="0">
                <a:latin typeface="Arial"/>
                <a:cs typeface="Arial"/>
              </a:rPr>
              <a:t>Phân</a:t>
            </a:r>
            <a:r>
              <a:rPr sz="500" b="1" spc="15" dirty="0">
                <a:latin typeface="Arial"/>
                <a:cs typeface="Arial"/>
              </a:rPr>
              <a:t> </a:t>
            </a:r>
            <a:r>
              <a:rPr sz="500" b="1" dirty="0">
                <a:latin typeface="Arial"/>
                <a:cs typeface="Arial"/>
              </a:rPr>
              <a:t>khúc giá</a:t>
            </a:r>
            <a:r>
              <a:rPr sz="500" b="1" spc="10" dirty="0">
                <a:latin typeface="Arial"/>
                <a:cs typeface="Arial"/>
              </a:rPr>
              <a:t> </a:t>
            </a:r>
            <a:r>
              <a:rPr sz="500" b="1" dirty="0">
                <a:latin typeface="Arial"/>
                <a:cs typeface="Arial"/>
              </a:rPr>
              <a:t>còn </a:t>
            </a:r>
            <a:r>
              <a:rPr sz="500" b="1" spc="-25" dirty="0">
                <a:latin typeface="Arial"/>
                <a:cs typeface="Arial"/>
              </a:rPr>
              <a:t>lại</a:t>
            </a:r>
            <a:endParaRPr sz="500">
              <a:latin typeface="Arial"/>
              <a:cs typeface="Arial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2374392" y="1129283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5">
                <a:moveTo>
                  <a:pt x="38100" y="0"/>
                </a:moveTo>
                <a:lnTo>
                  <a:pt x="0" y="0"/>
                </a:lnTo>
                <a:lnTo>
                  <a:pt x="0" y="39624"/>
                </a:lnTo>
                <a:lnTo>
                  <a:pt x="38100" y="39624"/>
                </a:lnTo>
                <a:lnTo>
                  <a:pt x="38100" y="0"/>
                </a:lnTo>
                <a:close/>
              </a:path>
            </a:pathLst>
          </a:custGeom>
          <a:solidFill>
            <a:srgbClr val="EB75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374392" y="1287779"/>
            <a:ext cx="38100" cy="40005"/>
          </a:xfrm>
          <a:custGeom>
            <a:avLst/>
            <a:gdLst/>
            <a:ahLst/>
            <a:cxnLst/>
            <a:rect l="l" t="t" r="r" b="b"/>
            <a:pathLst>
              <a:path w="38100" h="40005">
                <a:moveTo>
                  <a:pt x="38100" y="0"/>
                </a:moveTo>
                <a:lnTo>
                  <a:pt x="0" y="0"/>
                </a:lnTo>
                <a:lnTo>
                  <a:pt x="0" y="39624"/>
                </a:lnTo>
                <a:lnTo>
                  <a:pt x="38100" y="39624"/>
                </a:lnTo>
                <a:lnTo>
                  <a:pt x="38100" y="0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374392" y="1446275"/>
            <a:ext cx="38100" cy="38100"/>
          </a:xfrm>
          <a:custGeom>
            <a:avLst/>
            <a:gdLst/>
            <a:ahLst/>
            <a:cxnLst/>
            <a:rect l="l" t="t" r="r" b="b"/>
            <a:pathLst>
              <a:path w="38100" h="38100">
                <a:moveTo>
                  <a:pt x="38100" y="0"/>
                </a:moveTo>
                <a:lnTo>
                  <a:pt x="0" y="0"/>
                </a:lnTo>
                <a:lnTo>
                  <a:pt x="0" y="38100"/>
                </a:lnTo>
                <a:lnTo>
                  <a:pt x="38100" y="38100"/>
                </a:lnTo>
                <a:lnTo>
                  <a:pt x="381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7" name="object 8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5647" y="172577"/>
            <a:ext cx="618744" cy="124602"/>
          </a:xfrm>
          <a:prstGeom prst="rect">
            <a:avLst/>
          </a:prstGeom>
        </p:spPr>
      </p:pic>
      <p:sp>
        <p:nvSpPr>
          <p:cNvPr id="88" name="object 88"/>
          <p:cNvSpPr txBox="1"/>
          <p:nvPr/>
        </p:nvSpPr>
        <p:spPr>
          <a:xfrm>
            <a:off x="6093333" y="4081068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031258"/>
                </a:solidFill>
                <a:latin typeface="Arial"/>
                <a:cs typeface="Arial"/>
              </a:rPr>
              <a:t>33</a:t>
            </a:r>
            <a:endParaRPr sz="600">
              <a:latin typeface="Arial"/>
              <a:cs typeface="Arial"/>
            </a:endParaRPr>
          </a:p>
        </p:txBody>
      </p:sp>
      <p:pic>
        <p:nvPicPr>
          <p:cNvPr id="89" name="object 8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6531" y="163067"/>
            <a:ext cx="45720" cy="181355"/>
          </a:xfrm>
          <a:prstGeom prst="rect">
            <a:avLst/>
          </a:prstGeom>
        </p:spPr>
      </p:pic>
      <p:sp>
        <p:nvSpPr>
          <p:cNvPr id="90" name="object 90"/>
          <p:cNvSpPr txBox="1"/>
          <p:nvPr/>
        </p:nvSpPr>
        <p:spPr>
          <a:xfrm>
            <a:off x="435660" y="4081068"/>
            <a:ext cx="2048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TÍCH NGÀNH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HÀNG TIỀM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NĂNG</a:t>
            </a: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0436" y="175625"/>
            <a:ext cx="618744" cy="12460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5965" y="4076496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1A1846"/>
                </a:solidFill>
                <a:latin typeface="Arial"/>
                <a:cs typeface="Arial"/>
              </a:rPr>
              <a:t>42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3483" y="163067"/>
            <a:ext cx="5753100" cy="1309370"/>
            <a:chOff x="443483" y="163067"/>
            <a:chExt cx="5753100" cy="130937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3243" y="163067"/>
              <a:ext cx="45720" cy="18135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43483" y="379475"/>
              <a:ext cx="5753100" cy="1092835"/>
            </a:xfrm>
            <a:custGeom>
              <a:avLst/>
              <a:gdLst/>
              <a:ahLst/>
              <a:cxnLst/>
              <a:rect l="l" t="t" r="r" b="b"/>
              <a:pathLst>
                <a:path w="5753100" h="1092835">
                  <a:moveTo>
                    <a:pt x="5753100" y="0"/>
                  </a:moveTo>
                  <a:lnTo>
                    <a:pt x="0" y="0"/>
                  </a:lnTo>
                  <a:lnTo>
                    <a:pt x="0" y="1092708"/>
                  </a:lnTo>
                  <a:lnTo>
                    <a:pt x="5753100" y="1092708"/>
                  </a:lnTo>
                  <a:lnTo>
                    <a:pt x="575310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8961" y="869441"/>
              <a:ext cx="5218430" cy="0"/>
            </a:xfrm>
            <a:custGeom>
              <a:avLst/>
              <a:gdLst/>
              <a:ahLst/>
              <a:cxnLst/>
              <a:rect l="l" t="t" r="r" b="b"/>
              <a:pathLst>
                <a:path w="5218430">
                  <a:moveTo>
                    <a:pt x="0" y="0"/>
                  </a:moveTo>
                  <a:lnTo>
                    <a:pt x="198881" y="0"/>
                  </a:lnTo>
                </a:path>
                <a:path w="5218430">
                  <a:moveTo>
                    <a:pt x="381762" y="0"/>
                  </a:moveTo>
                  <a:lnTo>
                    <a:pt x="779526" y="0"/>
                  </a:lnTo>
                </a:path>
                <a:path w="5218430">
                  <a:moveTo>
                    <a:pt x="960882" y="0"/>
                  </a:moveTo>
                  <a:lnTo>
                    <a:pt x="5218176" y="0"/>
                  </a:lnTo>
                </a:path>
              </a:pathLst>
            </a:custGeom>
            <a:ln w="317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38961" y="557021"/>
              <a:ext cx="5218430" cy="0"/>
            </a:xfrm>
            <a:custGeom>
              <a:avLst/>
              <a:gdLst/>
              <a:ahLst/>
              <a:cxnLst/>
              <a:rect l="l" t="t" r="r" b="b"/>
              <a:pathLst>
                <a:path w="5218430">
                  <a:moveTo>
                    <a:pt x="0" y="0"/>
                  </a:moveTo>
                  <a:lnTo>
                    <a:pt x="5218176" y="0"/>
                  </a:lnTo>
                </a:path>
              </a:pathLst>
            </a:custGeom>
            <a:ln w="317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37844" y="678179"/>
              <a:ext cx="4820920" cy="502920"/>
            </a:xfrm>
            <a:custGeom>
              <a:avLst/>
              <a:gdLst/>
              <a:ahLst/>
              <a:cxnLst/>
              <a:rect l="l" t="t" r="r" b="b"/>
              <a:pathLst>
                <a:path w="4820920" h="502919">
                  <a:moveTo>
                    <a:pt x="182880" y="0"/>
                  </a:moveTo>
                  <a:lnTo>
                    <a:pt x="0" y="0"/>
                  </a:lnTo>
                  <a:lnTo>
                    <a:pt x="0" y="502920"/>
                  </a:lnTo>
                  <a:lnTo>
                    <a:pt x="182880" y="502920"/>
                  </a:lnTo>
                  <a:lnTo>
                    <a:pt x="182880" y="0"/>
                  </a:lnTo>
                  <a:close/>
                </a:path>
                <a:path w="4820920" h="502919">
                  <a:moveTo>
                    <a:pt x="762000" y="182880"/>
                  </a:moveTo>
                  <a:lnTo>
                    <a:pt x="580644" y="182880"/>
                  </a:lnTo>
                  <a:lnTo>
                    <a:pt x="580644" y="502920"/>
                  </a:lnTo>
                  <a:lnTo>
                    <a:pt x="762000" y="502920"/>
                  </a:lnTo>
                  <a:lnTo>
                    <a:pt x="762000" y="182880"/>
                  </a:lnTo>
                  <a:close/>
                </a:path>
                <a:path w="4820920" h="502919">
                  <a:moveTo>
                    <a:pt x="1342644" y="291084"/>
                  </a:moveTo>
                  <a:lnTo>
                    <a:pt x="1159764" y="291084"/>
                  </a:lnTo>
                  <a:lnTo>
                    <a:pt x="1159764" y="502920"/>
                  </a:lnTo>
                  <a:lnTo>
                    <a:pt x="1342644" y="502920"/>
                  </a:lnTo>
                  <a:lnTo>
                    <a:pt x="1342644" y="291084"/>
                  </a:lnTo>
                  <a:close/>
                </a:path>
                <a:path w="4820920" h="502919">
                  <a:moveTo>
                    <a:pt x="1921764" y="295656"/>
                  </a:moveTo>
                  <a:lnTo>
                    <a:pt x="1740408" y="295656"/>
                  </a:lnTo>
                  <a:lnTo>
                    <a:pt x="1740408" y="502920"/>
                  </a:lnTo>
                  <a:lnTo>
                    <a:pt x="1921764" y="502920"/>
                  </a:lnTo>
                  <a:lnTo>
                    <a:pt x="1921764" y="295656"/>
                  </a:lnTo>
                  <a:close/>
                </a:path>
                <a:path w="4820920" h="502919">
                  <a:moveTo>
                    <a:pt x="2500884" y="359664"/>
                  </a:moveTo>
                  <a:lnTo>
                    <a:pt x="2319528" y="359664"/>
                  </a:lnTo>
                  <a:lnTo>
                    <a:pt x="2319528" y="502920"/>
                  </a:lnTo>
                  <a:lnTo>
                    <a:pt x="2500884" y="502920"/>
                  </a:lnTo>
                  <a:lnTo>
                    <a:pt x="2500884" y="359664"/>
                  </a:lnTo>
                  <a:close/>
                </a:path>
                <a:path w="4820920" h="502919">
                  <a:moveTo>
                    <a:pt x="3081528" y="367284"/>
                  </a:moveTo>
                  <a:lnTo>
                    <a:pt x="2900172" y="367284"/>
                  </a:lnTo>
                  <a:lnTo>
                    <a:pt x="2900172" y="502920"/>
                  </a:lnTo>
                  <a:lnTo>
                    <a:pt x="3081528" y="502920"/>
                  </a:lnTo>
                  <a:lnTo>
                    <a:pt x="3081528" y="367284"/>
                  </a:lnTo>
                  <a:close/>
                </a:path>
                <a:path w="4820920" h="502919">
                  <a:moveTo>
                    <a:pt x="3660648" y="373392"/>
                  </a:moveTo>
                  <a:lnTo>
                    <a:pt x="3479292" y="373392"/>
                  </a:lnTo>
                  <a:lnTo>
                    <a:pt x="3479292" y="502920"/>
                  </a:lnTo>
                  <a:lnTo>
                    <a:pt x="3660648" y="502920"/>
                  </a:lnTo>
                  <a:lnTo>
                    <a:pt x="3660648" y="373392"/>
                  </a:lnTo>
                  <a:close/>
                </a:path>
                <a:path w="4820920" h="502919">
                  <a:moveTo>
                    <a:pt x="4241292" y="377952"/>
                  </a:moveTo>
                  <a:lnTo>
                    <a:pt x="4058412" y="377952"/>
                  </a:lnTo>
                  <a:lnTo>
                    <a:pt x="4058412" y="502920"/>
                  </a:lnTo>
                  <a:lnTo>
                    <a:pt x="4241292" y="502920"/>
                  </a:lnTo>
                  <a:lnTo>
                    <a:pt x="4241292" y="377952"/>
                  </a:lnTo>
                  <a:close/>
                </a:path>
                <a:path w="4820920" h="502919">
                  <a:moveTo>
                    <a:pt x="4820412" y="384048"/>
                  </a:moveTo>
                  <a:lnTo>
                    <a:pt x="4639056" y="384048"/>
                  </a:lnTo>
                  <a:lnTo>
                    <a:pt x="4639056" y="502920"/>
                  </a:lnTo>
                  <a:lnTo>
                    <a:pt x="4820412" y="502920"/>
                  </a:lnTo>
                  <a:lnTo>
                    <a:pt x="4820412" y="384048"/>
                  </a:lnTo>
                  <a:close/>
                </a:path>
              </a:pathLst>
            </a:custGeom>
            <a:solidFill>
              <a:srgbClr val="D93E8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9723" y="1181099"/>
              <a:ext cx="5218430" cy="0"/>
            </a:xfrm>
            <a:custGeom>
              <a:avLst/>
              <a:gdLst/>
              <a:ahLst/>
              <a:cxnLst/>
              <a:rect l="l" t="t" r="r" b="b"/>
              <a:pathLst>
                <a:path w="5218430">
                  <a:moveTo>
                    <a:pt x="0" y="0"/>
                  </a:moveTo>
                  <a:lnTo>
                    <a:pt x="5218176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443483" y="1533143"/>
            <a:ext cx="2819400" cy="2501265"/>
          </a:xfrm>
          <a:custGeom>
            <a:avLst/>
            <a:gdLst/>
            <a:ahLst/>
            <a:cxnLst/>
            <a:rect l="l" t="t" r="r" b="b"/>
            <a:pathLst>
              <a:path w="2819400" h="2501265">
                <a:moveTo>
                  <a:pt x="2819400" y="0"/>
                </a:moveTo>
                <a:lnTo>
                  <a:pt x="0" y="0"/>
                </a:lnTo>
                <a:lnTo>
                  <a:pt x="0" y="2500884"/>
                </a:lnTo>
                <a:lnTo>
                  <a:pt x="2819400" y="2500884"/>
                </a:lnTo>
                <a:lnTo>
                  <a:pt x="28194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04615" y="1533143"/>
            <a:ext cx="2792095" cy="2501265"/>
          </a:xfrm>
          <a:custGeom>
            <a:avLst/>
            <a:gdLst/>
            <a:ahLst/>
            <a:cxnLst/>
            <a:rect l="l" t="t" r="r" b="b"/>
            <a:pathLst>
              <a:path w="2792095" h="2501265">
                <a:moveTo>
                  <a:pt x="2791967" y="0"/>
                </a:moveTo>
                <a:lnTo>
                  <a:pt x="0" y="0"/>
                </a:lnTo>
                <a:lnTo>
                  <a:pt x="0" y="2500884"/>
                </a:lnTo>
                <a:lnTo>
                  <a:pt x="2791967" y="2500884"/>
                </a:lnTo>
                <a:lnTo>
                  <a:pt x="279196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22655" y="1575790"/>
            <a:ext cx="2075180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6070" marR="5080" indent="-306705">
              <a:lnSpc>
                <a:spcPct val="150300"/>
              </a:lnSpc>
              <a:spcBef>
                <a:spcPts val="100"/>
              </a:spcBef>
            </a:pP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dòng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chạy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phân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05C25"/>
                </a:solidFill>
                <a:latin typeface="Arial"/>
                <a:cs typeface="Arial"/>
              </a:rPr>
              <a:t>100,000đ</a:t>
            </a:r>
            <a:r>
              <a:rPr sz="800" b="1" spc="8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50" dirty="0">
                <a:solidFill>
                  <a:srgbClr val="F05C25"/>
                </a:solidFill>
                <a:latin typeface="Arial"/>
                <a:cs typeface="Arial"/>
              </a:rPr>
              <a:t>–</a:t>
            </a:r>
            <a:r>
              <a:rPr sz="800" b="1" spc="3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F05C25"/>
                </a:solidFill>
                <a:latin typeface="Arial"/>
                <a:cs typeface="Arial"/>
              </a:rPr>
              <a:t>150,000đ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69486" y="1575790"/>
            <a:ext cx="2075180" cy="392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6070" marR="5080" indent="-306705">
              <a:lnSpc>
                <a:spcPct val="150300"/>
              </a:lnSpc>
              <a:spcBef>
                <a:spcPts val="100"/>
              </a:spcBef>
            </a:pP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dòng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chạy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phân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khúc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05C25"/>
                </a:solidFill>
                <a:latin typeface="Arial"/>
                <a:cs typeface="Arial"/>
              </a:rPr>
              <a:t>200,000đ</a:t>
            </a:r>
            <a:r>
              <a:rPr sz="800" b="1" spc="8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50" dirty="0">
                <a:solidFill>
                  <a:srgbClr val="F05C25"/>
                </a:solidFill>
                <a:latin typeface="Arial"/>
                <a:cs typeface="Arial"/>
              </a:rPr>
              <a:t>–</a:t>
            </a:r>
            <a:r>
              <a:rPr sz="800" b="1" spc="3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F05C25"/>
                </a:solidFill>
                <a:latin typeface="Arial"/>
                <a:cs typeface="Arial"/>
              </a:rPr>
              <a:t>350,000đ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6526" y="2745104"/>
            <a:ext cx="53848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Nước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tẩy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trang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63573" y="2745104"/>
            <a:ext cx="3937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Son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kem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lỳ</a:t>
            </a:r>
            <a:endParaRPr sz="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23108" y="2745104"/>
            <a:ext cx="4508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Kem</a:t>
            </a:r>
            <a:r>
              <a:rPr sz="6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trị</a:t>
            </a:r>
            <a:r>
              <a:rPr sz="6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mụn</a:t>
            </a:r>
            <a:endParaRPr sz="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9198" y="3741521"/>
            <a:ext cx="4527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Lăn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khử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mùi</a:t>
            </a:r>
            <a:endParaRPr sz="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34617" y="3741521"/>
            <a:ext cx="45148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35" dirty="0">
                <a:solidFill>
                  <a:srgbClr val="001F5F"/>
                </a:solidFill>
                <a:latin typeface="Arial"/>
                <a:cs typeface="Arial"/>
              </a:rPr>
              <a:t>Sữa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rửa</a:t>
            </a:r>
            <a:r>
              <a:rPr sz="6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mặt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83485" y="3741521"/>
            <a:ext cx="5308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Bông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tẩy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trang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632580" y="2745104"/>
            <a:ext cx="60452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Kem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chống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nắng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55490" y="2748152"/>
            <a:ext cx="5289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Cặp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dầu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gội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xả</a:t>
            </a:r>
            <a:endParaRPr sz="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372734" y="2745104"/>
            <a:ext cx="7016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Serum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dưỡng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trắng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21353" y="3746703"/>
            <a:ext cx="35687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Nước</a:t>
            </a:r>
            <a:r>
              <a:rPr sz="600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hoa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514722" y="3746703"/>
            <a:ext cx="5530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Kem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dưỡng</a:t>
            </a:r>
            <a:r>
              <a:rPr sz="600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ẩm</a:t>
            </a:r>
            <a:endParaRPr sz="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51398" y="3746703"/>
            <a:ext cx="6902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Phấn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nước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cushion</a:t>
            </a:r>
            <a:endParaRPr sz="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83259" y="527049"/>
            <a:ext cx="1225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-25" dirty="0">
                <a:latin typeface="Arial"/>
                <a:cs typeface="Arial"/>
              </a:rPr>
              <a:t>322</a:t>
            </a:r>
            <a:endParaRPr sz="5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63319" y="709421"/>
            <a:ext cx="1225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-25" dirty="0">
                <a:latin typeface="Arial"/>
                <a:cs typeface="Arial"/>
              </a:rPr>
              <a:t>205</a:t>
            </a:r>
            <a:endParaRPr sz="5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43073" y="817244"/>
            <a:ext cx="1225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-25" dirty="0">
                <a:latin typeface="Arial"/>
                <a:cs typeface="Arial"/>
              </a:rPr>
              <a:t>136</a:t>
            </a:r>
            <a:endParaRPr sz="5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23082" y="822197"/>
            <a:ext cx="122555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-25" dirty="0">
                <a:latin typeface="Arial"/>
                <a:cs typeface="Arial"/>
              </a:rPr>
              <a:t>133</a:t>
            </a:r>
            <a:endParaRPr sz="5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421379" y="886713"/>
            <a:ext cx="8636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-25" dirty="0">
                <a:latin typeface="Arial"/>
                <a:cs typeface="Arial"/>
              </a:rPr>
              <a:t>92</a:t>
            </a:r>
            <a:endParaRPr sz="5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001134" y="894333"/>
            <a:ext cx="8636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-25" dirty="0">
                <a:latin typeface="Arial"/>
                <a:cs typeface="Arial"/>
              </a:rPr>
              <a:t>87</a:t>
            </a:r>
            <a:endParaRPr sz="5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581144" y="899921"/>
            <a:ext cx="8636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-25" dirty="0">
                <a:latin typeface="Arial"/>
                <a:cs typeface="Arial"/>
              </a:rPr>
              <a:t>83</a:t>
            </a:r>
            <a:endParaRPr sz="5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160898" y="904112"/>
            <a:ext cx="8636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-25" dirty="0">
                <a:latin typeface="Arial"/>
                <a:cs typeface="Arial"/>
              </a:rPr>
              <a:t>81</a:t>
            </a:r>
            <a:endParaRPr sz="5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740908" y="911097"/>
            <a:ext cx="86360" cy="102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500" b="1" spc="-25" dirty="0">
                <a:latin typeface="Arial"/>
                <a:cs typeface="Arial"/>
              </a:rPr>
              <a:t>76</a:t>
            </a:r>
            <a:endParaRPr sz="5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6655" y="1114805"/>
            <a:ext cx="37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-</a:t>
            </a:r>
            <a:endParaRPr sz="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10209" y="802639"/>
            <a:ext cx="143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200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0209" y="490854"/>
            <a:ext cx="1435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400</a:t>
            </a:r>
            <a:endParaRPr sz="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70508" y="1227835"/>
            <a:ext cx="105791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la roche-posay</a:t>
            </a:r>
            <a:r>
              <a:rPr sz="600" spc="365" dirty="0">
                <a:latin typeface="Arial"/>
                <a:cs typeface="Arial"/>
              </a:rPr>
              <a:t>  </a:t>
            </a:r>
            <a:r>
              <a:rPr sz="600" dirty="0">
                <a:latin typeface="Arial"/>
                <a:cs typeface="Arial"/>
              </a:rPr>
              <a:t>l'oreal</a:t>
            </a:r>
            <a:r>
              <a:rPr sz="600" spc="2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paris</a:t>
            </a:r>
            <a:endParaRPr sz="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66239" y="1227835"/>
            <a:ext cx="259079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anessa</a:t>
            </a:r>
            <a:endParaRPr sz="6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740786" y="1227835"/>
            <a:ext cx="2698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cocoon</a:t>
            </a:r>
            <a:endParaRPr sz="6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294634" y="1227835"/>
            <a:ext cx="3219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focallure</a:t>
            </a:r>
            <a:endParaRPr sz="6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874008" y="1227835"/>
            <a:ext cx="3238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innisfree</a:t>
            </a:r>
            <a:endParaRPr sz="6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360164" y="1215996"/>
            <a:ext cx="1119505" cy="23241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r>
              <a:rPr sz="600" dirty="0">
                <a:latin typeface="Arial"/>
                <a:cs typeface="Arial"/>
              </a:rPr>
              <a:t>paula's</a:t>
            </a:r>
            <a:r>
              <a:rPr sz="600" spc="4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choice</a:t>
            </a:r>
            <a:r>
              <a:rPr sz="600" spc="38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maybelline</a:t>
            </a:r>
            <a:r>
              <a:rPr sz="600" spc="35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new</a:t>
            </a:r>
            <a:endParaRPr sz="600">
              <a:latin typeface="Arial"/>
              <a:cs typeface="Arial"/>
            </a:endParaRPr>
          </a:p>
          <a:p>
            <a:pPr marL="751205">
              <a:lnSpc>
                <a:spcPct val="100000"/>
              </a:lnSpc>
              <a:spcBef>
                <a:spcPts val="100"/>
              </a:spcBef>
            </a:pPr>
            <a:r>
              <a:rPr sz="600" spc="-20" dirty="0">
                <a:latin typeface="Arial"/>
                <a:cs typeface="Arial"/>
              </a:rPr>
              <a:t>york</a:t>
            </a:r>
            <a:endParaRPr sz="6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651627" y="1227835"/>
            <a:ext cx="2476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10" dirty="0">
                <a:latin typeface="Arial"/>
                <a:cs typeface="Arial"/>
              </a:rPr>
              <a:t>simple</a:t>
            </a:r>
            <a:endParaRPr sz="6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12710" y="1096010"/>
            <a:ext cx="129539" cy="351155"/>
          </a:xfrm>
          <a:prstGeom prst="rect">
            <a:avLst/>
          </a:prstGeom>
        </p:spPr>
        <p:txBody>
          <a:bodyPr vert="vert270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600" spc="-30" dirty="0">
                <a:latin typeface="Arial"/>
                <a:cs typeface="Arial"/>
              </a:rPr>
              <a:t>(Tỷ</a:t>
            </a:r>
            <a:r>
              <a:rPr sz="600" dirty="0">
                <a:latin typeface="Arial"/>
                <a:cs typeface="Arial"/>
              </a:rPr>
              <a:t> </a:t>
            </a:r>
            <a:r>
              <a:rPr sz="600" spc="-10" dirty="0">
                <a:latin typeface="Arial"/>
                <a:cs typeface="Arial"/>
              </a:rPr>
              <a:t>đồng)</a:t>
            </a:r>
            <a:endParaRPr sz="6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989073" y="167131"/>
            <a:ext cx="4074795" cy="3727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THỐNG</a:t>
            </a:r>
            <a:r>
              <a:rPr sz="800" b="1" spc="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75" dirty="0">
                <a:solidFill>
                  <a:srgbClr val="1A1846"/>
                </a:solidFill>
                <a:latin typeface="Arial"/>
                <a:cs typeface="Arial"/>
              </a:rPr>
              <a:t>KÊ</a:t>
            </a:r>
            <a:r>
              <a:rPr sz="800" b="1" spc="3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THƯƠNG</a:t>
            </a:r>
            <a:r>
              <a:rPr sz="800" b="1" spc="2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HIỆU</a:t>
            </a:r>
            <a:r>
              <a:rPr sz="800" b="1" spc="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&amp;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1A1846"/>
                </a:solidFill>
                <a:latin typeface="Arial"/>
                <a:cs typeface="Arial"/>
              </a:rPr>
              <a:t>SẢN</a:t>
            </a:r>
            <a:r>
              <a:rPr sz="800" b="1" spc="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PHẨM</a:t>
            </a:r>
            <a:r>
              <a:rPr sz="800" b="1" spc="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NỔI</a:t>
            </a:r>
            <a:r>
              <a:rPr sz="800" b="1" spc="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BẬT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Top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10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thương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hiệu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cao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nhất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Làm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đẹp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620268" y="2013203"/>
            <a:ext cx="2467610" cy="1702435"/>
            <a:chOff x="620268" y="2013203"/>
            <a:chExt cx="2467610" cy="1702435"/>
          </a:xfrm>
        </p:grpSpPr>
        <p:pic>
          <p:nvPicPr>
            <p:cNvPr id="49" name="object 4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6364" y="2013203"/>
              <a:ext cx="696468" cy="696468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8759" y="2013203"/>
              <a:ext cx="696467" cy="69646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91156" y="2013203"/>
              <a:ext cx="696468" cy="696468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0268" y="3019043"/>
              <a:ext cx="696468" cy="69646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05712" y="3019043"/>
              <a:ext cx="696468" cy="696468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91156" y="3019043"/>
              <a:ext cx="696468" cy="696468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3550920" y="2016251"/>
            <a:ext cx="2491740" cy="1705610"/>
            <a:chOff x="3550920" y="2016251"/>
            <a:chExt cx="2491740" cy="1705610"/>
          </a:xfrm>
        </p:grpSpPr>
        <p:pic>
          <p:nvPicPr>
            <p:cNvPr id="56" name="object 5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58540" y="2016251"/>
              <a:ext cx="688848" cy="68732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56176" y="2016251"/>
              <a:ext cx="688848" cy="68732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53812" y="2016251"/>
              <a:ext cx="688848" cy="687323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50920" y="3032759"/>
              <a:ext cx="687324" cy="688848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447032" y="3032759"/>
              <a:ext cx="687324" cy="688848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341620" y="3032759"/>
              <a:ext cx="687324" cy="688848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4138676" y="4079544"/>
            <a:ext cx="20491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PHÂN</a:t>
            </a:r>
            <a:r>
              <a:rPr sz="600" b="1" spc="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TÍCH NGÀNH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HÀNG TIỀM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NĂNG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TĂNG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31258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480175" cy="4319270"/>
            <a:chOff x="0" y="0"/>
            <a:chExt cx="6480175" cy="4319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236207" cy="431901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480047" cy="43190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436" y="169163"/>
              <a:ext cx="618744" cy="12801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023617" y="614934"/>
            <a:ext cx="2889250" cy="735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1000"/>
              </a:lnSpc>
              <a:spcBef>
                <a:spcPts val="95"/>
              </a:spcBef>
            </a:pPr>
            <a:r>
              <a:rPr sz="2100" spc="65" dirty="0"/>
              <a:t>DỰ</a:t>
            </a:r>
            <a:r>
              <a:rPr sz="2100" spc="-25" dirty="0"/>
              <a:t> </a:t>
            </a:r>
            <a:r>
              <a:rPr sz="2100" spc="-20" dirty="0"/>
              <a:t>BÁO</a:t>
            </a:r>
            <a:r>
              <a:rPr sz="2100" spc="-15" dirty="0"/>
              <a:t> </a:t>
            </a:r>
            <a:r>
              <a:rPr sz="2100" dirty="0"/>
              <a:t>THỊ</a:t>
            </a:r>
            <a:r>
              <a:rPr sz="2100" spc="-10" dirty="0"/>
              <a:t> TRƯỜNG </a:t>
            </a:r>
            <a:r>
              <a:rPr sz="2100" dirty="0"/>
              <a:t>TMĐT</a:t>
            </a:r>
            <a:r>
              <a:rPr sz="2100" spc="-10" dirty="0"/>
              <a:t> </a:t>
            </a:r>
            <a:r>
              <a:rPr sz="2100" dirty="0"/>
              <a:t>QUÝ</a:t>
            </a:r>
            <a:r>
              <a:rPr sz="2100" spc="20" dirty="0"/>
              <a:t> </a:t>
            </a:r>
            <a:r>
              <a:rPr sz="2100" spc="75" dirty="0"/>
              <a:t>III/2023</a:t>
            </a:r>
            <a:endParaRPr sz="2100"/>
          </a:p>
        </p:txBody>
      </p:sp>
      <p:sp>
        <p:nvSpPr>
          <p:cNvPr id="7" name="object 7"/>
          <p:cNvSpPr txBox="1"/>
          <p:nvPr/>
        </p:nvSpPr>
        <p:spPr>
          <a:xfrm>
            <a:off x="2050160" y="1551558"/>
            <a:ext cx="2338070" cy="4959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1765" indent="-13906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51765" algn="l"/>
              </a:tabLs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Dự</a:t>
            </a:r>
            <a:r>
              <a:rPr sz="1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r>
              <a:rPr sz="1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tổng</a:t>
            </a:r>
            <a:r>
              <a:rPr sz="1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quan</a:t>
            </a:r>
            <a:r>
              <a:rPr sz="1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Quý</a:t>
            </a:r>
            <a:r>
              <a:rPr sz="10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III/2023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FFFFFF"/>
              </a:buClr>
              <a:buFont typeface="Arial"/>
              <a:buAutoNum type="arabicPeriod"/>
            </a:pPr>
            <a:endParaRPr sz="1100">
              <a:latin typeface="Arial"/>
              <a:cs typeface="Arial"/>
            </a:endParaRPr>
          </a:p>
          <a:p>
            <a:pPr marL="151765" indent="-139065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51765" algn="l"/>
              </a:tabLs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Dự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10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dòng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sản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0" dirty="0">
                <a:solidFill>
                  <a:srgbClr val="FFFFFF"/>
                </a:solidFill>
                <a:latin typeface="Arial"/>
                <a:cs typeface="Arial"/>
              </a:rPr>
              <a:t>phẩm</a:t>
            </a:r>
            <a:r>
              <a:rPr sz="10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bán</a:t>
            </a:r>
            <a:r>
              <a:rPr sz="10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chạy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08650" y="1551558"/>
            <a:ext cx="168910" cy="4959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44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45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50160" y="2187320"/>
            <a:ext cx="37172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dirty="0">
                <a:solidFill>
                  <a:srgbClr val="FFFFFF"/>
                </a:solidFill>
                <a:latin typeface="Calibri"/>
                <a:cs typeface="Calibri"/>
              </a:rPr>
              <a:t>(Thuộc</a:t>
            </a:r>
            <a:r>
              <a:rPr sz="1000" i="1" spc="1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dirty="0">
                <a:solidFill>
                  <a:srgbClr val="FFFFFF"/>
                </a:solidFill>
                <a:latin typeface="Calibri"/>
                <a:cs typeface="Calibri"/>
              </a:rPr>
              <a:t>các</a:t>
            </a:r>
            <a:r>
              <a:rPr sz="1000" i="1" spc="1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dirty="0">
                <a:solidFill>
                  <a:srgbClr val="FFFFFF"/>
                </a:solidFill>
                <a:latin typeface="Calibri"/>
                <a:cs typeface="Calibri"/>
              </a:rPr>
              <a:t>ngành</a:t>
            </a:r>
            <a:r>
              <a:rPr sz="1000" i="1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dirty="0">
                <a:solidFill>
                  <a:srgbClr val="FFFFFF"/>
                </a:solidFill>
                <a:latin typeface="Calibri"/>
                <a:cs typeface="Calibri"/>
              </a:rPr>
              <a:t>hàng</a:t>
            </a:r>
            <a:r>
              <a:rPr sz="1000" i="1" spc="1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dirty="0">
                <a:solidFill>
                  <a:srgbClr val="FFFFFF"/>
                </a:solidFill>
                <a:latin typeface="Calibri"/>
                <a:cs typeface="Calibri"/>
              </a:rPr>
              <a:t>tiềm</a:t>
            </a:r>
            <a:r>
              <a:rPr sz="1000" i="1" spc="1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dirty="0">
                <a:solidFill>
                  <a:srgbClr val="FFFFFF"/>
                </a:solidFill>
                <a:latin typeface="Calibri"/>
                <a:cs typeface="Calibri"/>
              </a:rPr>
              <a:t>năng</a:t>
            </a:r>
            <a:r>
              <a:rPr sz="1000" i="1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dirty="0">
                <a:solidFill>
                  <a:srgbClr val="FFFFFF"/>
                </a:solidFill>
                <a:latin typeface="Calibri"/>
                <a:cs typeface="Calibri"/>
              </a:rPr>
              <a:t>tăng</a:t>
            </a:r>
            <a:r>
              <a:rPr sz="1000" i="1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dirty="0">
                <a:solidFill>
                  <a:srgbClr val="FFFFFF"/>
                </a:solidFill>
                <a:latin typeface="Calibri"/>
                <a:cs typeface="Calibri"/>
              </a:rPr>
              <a:t>trưởng</a:t>
            </a:r>
            <a:r>
              <a:rPr sz="1000" i="1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dirty="0">
                <a:solidFill>
                  <a:srgbClr val="FFFFFF"/>
                </a:solidFill>
                <a:latin typeface="Calibri"/>
                <a:cs typeface="Calibri"/>
              </a:rPr>
              <a:t>trong</a:t>
            </a:r>
            <a:r>
              <a:rPr sz="1000" i="1" spc="1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dirty="0">
                <a:solidFill>
                  <a:srgbClr val="FFFFFF"/>
                </a:solidFill>
                <a:latin typeface="Calibri"/>
                <a:cs typeface="Calibri"/>
              </a:rPr>
              <a:t>Quý</a:t>
            </a:r>
            <a:r>
              <a:rPr sz="1000" i="1" spc="1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00" i="1" spc="-10" dirty="0">
                <a:solidFill>
                  <a:srgbClr val="FFFFFF"/>
                </a:solidFill>
                <a:latin typeface="Calibri"/>
                <a:cs typeface="Calibri"/>
              </a:rPr>
              <a:t>III/2023)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8126" y="4075886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43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50864" y="163067"/>
            <a:ext cx="45720" cy="1813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436" y="171053"/>
            <a:ext cx="618744" cy="1246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17725" y="167131"/>
            <a:ext cx="4454525" cy="43243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27835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DỰ </a:t>
            </a:r>
            <a:r>
              <a:rPr sz="800" b="1" spc="-20" dirty="0">
                <a:solidFill>
                  <a:srgbClr val="ED2E23"/>
                </a:solidFill>
                <a:latin typeface="Arial"/>
                <a:cs typeface="Arial"/>
              </a:rPr>
              <a:t>BÁO</a:t>
            </a: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 TỔNG</a:t>
            </a:r>
            <a:r>
              <a:rPr sz="800" b="1" spc="1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QUAN THỊ</a:t>
            </a:r>
            <a:r>
              <a:rPr sz="800" b="1" spc="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TRƯỜNG</a:t>
            </a:r>
            <a:r>
              <a:rPr sz="800" b="1" spc="1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TMĐT</a:t>
            </a:r>
            <a:r>
              <a:rPr sz="800" b="1" spc="-2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QUÝ</a:t>
            </a:r>
            <a:r>
              <a:rPr sz="800" b="1" spc="-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ED2E23"/>
                </a:solidFill>
                <a:latin typeface="Arial"/>
                <a:cs typeface="Arial"/>
              </a:rPr>
              <a:t>III/2023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trường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Quý II/2023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so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với Quý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II/2022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5297" y="3846982"/>
            <a:ext cx="5779135" cy="348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*Số</a:t>
            </a:r>
            <a:r>
              <a:rPr sz="7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liệu</a:t>
            </a:r>
            <a:r>
              <a:rPr sz="700" i="1" spc="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tăng</a:t>
            </a:r>
            <a:r>
              <a:rPr sz="700" i="1" spc="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trưởng</a:t>
            </a:r>
            <a:r>
              <a:rPr sz="700" i="1" spc="9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Quý</a:t>
            </a:r>
            <a:r>
              <a:rPr sz="700" i="1" spc="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II/2023</a:t>
            </a:r>
            <a:r>
              <a:rPr sz="700" i="1" spc="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so</a:t>
            </a:r>
            <a:r>
              <a:rPr sz="7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với</a:t>
            </a:r>
            <a:r>
              <a:rPr sz="7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cùng</a:t>
            </a:r>
            <a:r>
              <a:rPr sz="700" i="1" spc="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kỳ</a:t>
            </a:r>
            <a:r>
              <a:rPr sz="7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năm</a:t>
            </a:r>
            <a:r>
              <a:rPr sz="7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2022</a:t>
            </a:r>
            <a:r>
              <a:rPr sz="700" i="1" spc="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tính</a:t>
            </a:r>
            <a:r>
              <a:rPr sz="700" i="1" spc="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trên</a:t>
            </a:r>
            <a:r>
              <a:rPr sz="700" i="1" spc="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các</a:t>
            </a:r>
            <a:r>
              <a:rPr sz="700" i="1" spc="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sàn</a:t>
            </a:r>
            <a:r>
              <a:rPr sz="700" i="1" spc="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Shopee,</a:t>
            </a:r>
            <a:r>
              <a:rPr sz="700" i="1" spc="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Lazada,</a:t>
            </a:r>
            <a:r>
              <a:rPr sz="700" i="1" spc="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Tiki,</a:t>
            </a:r>
            <a:r>
              <a:rPr sz="700" i="1" spc="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Sendo,</a:t>
            </a:r>
            <a:r>
              <a:rPr sz="700" i="1" spc="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do</a:t>
            </a:r>
            <a:r>
              <a:rPr sz="700" i="1" spc="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Tiktok</a:t>
            </a:r>
            <a:r>
              <a:rPr sz="700" i="1" spc="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Shop</a:t>
            </a:r>
            <a:r>
              <a:rPr sz="700" i="1" spc="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không</a:t>
            </a:r>
            <a:r>
              <a:rPr sz="700" i="1" spc="9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có</a:t>
            </a:r>
            <a:r>
              <a:rPr sz="7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số</a:t>
            </a:r>
            <a:r>
              <a:rPr sz="700" i="1" spc="8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liệu</a:t>
            </a:r>
            <a:r>
              <a:rPr sz="700" i="1" spc="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10" dirty="0">
                <a:solidFill>
                  <a:srgbClr val="001F5F"/>
                </a:solidFill>
                <a:latin typeface="Calibri"/>
                <a:cs typeface="Calibri"/>
              </a:rPr>
              <a:t>đầu</a:t>
            </a:r>
            <a:r>
              <a:rPr sz="700" i="1" spc="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-10" dirty="0">
                <a:solidFill>
                  <a:srgbClr val="001F5F"/>
                </a:solidFill>
                <a:latin typeface="Calibri"/>
                <a:cs typeface="Calibri"/>
              </a:rPr>
              <a:t>2022.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800">
              <a:latin typeface="Calibri"/>
              <a:cs typeface="Calibri"/>
            </a:endParaRPr>
          </a:p>
          <a:p>
            <a:pPr marL="26034">
              <a:lnSpc>
                <a:spcPct val="100000"/>
              </a:lnSpc>
              <a:tabLst>
                <a:tab pos="4206240" algn="l"/>
              </a:tabLst>
            </a:pPr>
            <a:r>
              <a:rPr sz="600" b="1" spc="-25" dirty="0">
                <a:solidFill>
                  <a:srgbClr val="ED2E23"/>
                </a:solidFill>
                <a:latin typeface="Arial"/>
                <a:cs typeface="Arial"/>
              </a:rPr>
              <a:t>44</a:t>
            </a:r>
            <a:r>
              <a:rPr sz="600" b="1" dirty="0">
                <a:solidFill>
                  <a:srgbClr val="ED2E23"/>
                </a:solidFill>
                <a:latin typeface="Arial"/>
                <a:cs typeface="Arial"/>
              </a:rPr>
              <a:t>	</a:t>
            </a:r>
            <a:r>
              <a:rPr sz="600" b="1" dirty="0">
                <a:solidFill>
                  <a:srgbClr val="FF0000"/>
                </a:solidFill>
                <a:latin typeface="Arial"/>
                <a:cs typeface="Arial"/>
              </a:rPr>
              <a:t>DỰ</a:t>
            </a:r>
            <a:r>
              <a:rPr sz="600" b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F0000"/>
                </a:solidFill>
                <a:latin typeface="Arial"/>
                <a:cs typeface="Arial"/>
              </a:rPr>
              <a:t>BÁO</a:t>
            </a:r>
            <a:r>
              <a:rPr sz="6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F0000"/>
                </a:solidFill>
                <a:latin typeface="Arial"/>
                <a:cs typeface="Arial"/>
              </a:rPr>
              <a:t>THỊ</a:t>
            </a:r>
            <a:r>
              <a:rPr sz="600" b="1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FF0000"/>
                </a:solidFill>
                <a:latin typeface="Arial"/>
                <a:cs typeface="Arial"/>
              </a:rPr>
              <a:t>TRƯỜNG</a:t>
            </a:r>
            <a:r>
              <a:rPr sz="600" b="1" spc="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F0000"/>
                </a:solidFill>
                <a:latin typeface="Arial"/>
                <a:cs typeface="Arial"/>
              </a:rPr>
              <a:t>TMĐT</a:t>
            </a:r>
            <a:r>
              <a:rPr sz="600" b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F0000"/>
                </a:solidFill>
                <a:latin typeface="Arial"/>
                <a:cs typeface="Arial"/>
              </a:rPr>
              <a:t>QUÝ</a:t>
            </a:r>
            <a:r>
              <a:rPr sz="6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F0000"/>
                </a:solidFill>
                <a:latin typeface="Arial"/>
                <a:cs typeface="Arial"/>
              </a:rPr>
              <a:t>III/</a:t>
            </a:r>
            <a:r>
              <a:rPr sz="6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F0000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40436" y="1915667"/>
            <a:ext cx="5756275" cy="1767839"/>
          </a:xfrm>
          <a:custGeom>
            <a:avLst/>
            <a:gdLst/>
            <a:ahLst/>
            <a:cxnLst/>
            <a:rect l="l" t="t" r="r" b="b"/>
            <a:pathLst>
              <a:path w="5756275" h="1767839">
                <a:moveTo>
                  <a:pt x="5756148" y="0"/>
                </a:moveTo>
                <a:lnTo>
                  <a:pt x="0" y="0"/>
                </a:lnTo>
                <a:lnTo>
                  <a:pt x="0" y="1767839"/>
                </a:lnTo>
                <a:lnTo>
                  <a:pt x="5756148" y="1767839"/>
                </a:lnTo>
                <a:lnTo>
                  <a:pt x="575614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6348" y="2019147"/>
            <a:ext cx="536638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marR="58419" indent="-171450">
              <a:lnSpc>
                <a:spcPct val="150000"/>
              </a:lnSpc>
              <a:spcBef>
                <a:spcPts val="100"/>
              </a:spcBef>
              <a:buFont typeface="Wingdings"/>
              <a:buChar char=""/>
              <a:tabLst>
                <a:tab pos="184785" algn="l"/>
              </a:tabLst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Tổng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lượng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toàn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trường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Quý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II/2023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đều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trung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bình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22%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so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với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cùng 	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kỳ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2022,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tuy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nhiên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lượng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lượt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giảm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mạnh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18%.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001F5F"/>
              </a:buClr>
              <a:buFont typeface="Wingdings"/>
              <a:buChar char=""/>
            </a:pPr>
            <a:endParaRPr sz="1000"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5"/>
              </a:spcBef>
              <a:buFont typeface="Wingdings"/>
              <a:buChar char=""/>
              <a:tabLst>
                <a:tab pos="184150" algn="l"/>
              </a:tabLst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Điều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này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cho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thấy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nhỏ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lẻ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không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chuyên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nghiệp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sẽ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dần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rút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khỏi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trường,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lợi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nhuận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sẽ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đổ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về</a:t>
            </a:r>
            <a:endParaRPr sz="800">
              <a:latin typeface="Arial"/>
              <a:cs typeface="Arial"/>
            </a:endParaRPr>
          </a:p>
          <a:p>
            <a:pPr marL="184785">
              <a:lnSpc>
                <a:spcPct val="100000"/>
              </a:lnSpc>
              <a:spcBef>
                <a:spcPts val="480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những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thực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sự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chuyên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nghiệp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tư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cho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việc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TMĐT.</a:t>
            </a:r>
            <a:endParaRPr sz="800">
              <a:latin typeface="Arial"/>
              <a:cs typeface="Arial"/>
            </a:endParaRPr>
          </a:p>
          <a:p>
            <a:pPr marL="183515" marR="5080" indent="-171450">
              <a:lnSpc>
                <a:spcPct val="150000"/>
              </a:lnSpc>
              <a:spcBef>
                <a:spcPts val="720"/>
              </a:spcBef>
              <a:buFont typeface="Wingdings"/>
              <a:buChar char=""/>
              <a:tabLst>
                <a:tab pos="184785" algn="l"/>
              </a:tabLst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Quý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II/2023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tổng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4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Shopee,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Lazada,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Tiki,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Sendo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là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38.8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nghìn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tỷ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đồng,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dự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báo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với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tỷ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lệ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tăng 	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trung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bình</a:t>
            </a:r>
            <a:r>
              <a:rPr sz="8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22%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thì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Quý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III/2023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sẽ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đạt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hơn 47.4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nghìn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tỷ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đồng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với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490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triệu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đơn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vị</a:t>
            </a:r>
            <a:r>
              <a:rPr sz="8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 	phẩm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được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b="1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ra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chưa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kể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Tiktok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Shop.</a:t>
            </a:r>
            <a:endParaRPr sz="8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2318" y="635507"/>
            <a:ext cx="5361023" cy="11582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0436" y="2366771"/>
            <a:ext cx="5768340" cy="1542415"/>
          </a:xfrm>
          <a:custGeom>
            <a:avLst/>
            <a:gdLst/>
            <a:ahLst/>
            <a:cxnLst/>
            <a:rect l="l" t="t" r="r" b="b"/>
            <a:pathLst>
              <a:path w="5768340" h="1542414">
                <a:moveTo>
                  <a:pt x="5768340" y="0"/>
                </a:moveTo>
                <a:lnTo>
                  <a:pt x="0" y="0"/>
                </a:lnTo>
                <a:lnTo>
                  <a:pt x="0" y="1542288"/>
                </a:lnTo>
                <a:lnTo>
                  <a:pt x="5768340" y="1542288"/>
                </a:lnTo>
                <a:lnTo>
                  <a:pt x="576834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46531" y="745235"/>
            <a:ext cx="5750560" cy="1542415"/>
            <a:chOff x="446531" y="745235"/>
            <a:chExt cx="5750560" cy="1542415"/>
          </a:xfrm>
        </p:grpSpPr>
        <p:sp>
          <p:nvSpPr>
            <p:cNvPr id="4" name="object 4"/>
            <p:cNvSpPr/>
            <p:nvPr/>
          </p:nvSpPr>
          <p:spPr>
            <a:xfrm>
              <a:off x="446531" y="745235"/>
              <a:ext cx="5750560" cy="1542415"/>
            </a:xfrm>
            <a:custGeom>
              <a:avLst/>
              <a:gdLst/>
              <a:ahLst/>
              <a:cxnLst/>
              <a:rect l="l" t="t" r="r" b="b"/>
              <a:pathLst>
                <a:path w="5750560" h="1542414">
                  <a:moveTo>
                    <a:pt x="5750052" y="0"/>
                  </a:moveTo>
                  <a:lnTo>
                    <a:pt x="0" y="0"/>
                  </a:lnTo>
                  <a:lnTo>
                    <a:pt x="0" y="1542287"/>
                  </a:lnTo>
                  <a:lnTo>
                    <a:pt x="5750052" y="1542287"/>
                  </a:lnTo>
                  <a:lnTo>
                    <a:pt x="5750052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28443" y="870203"/>
              <a:ext cx="1063752" cy="106527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547" y="870203"/>
              <a:ext cx="1065276" cy="10652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82339" y="870203"/>
              <a:ext cx="1063752" cy="106527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6927" y="2505455"/>
            <a:ext cx="1065275" cy="106527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147951" y="1956256"/>
            <a:ext cx="87312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Quạt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đeo</a:t>
            </a:r>
            <a:r>
              <a:rPr sz="6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cổ</a:t>
            </a:r>
            <a:r>
              <a:rPr sz="6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không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cánh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37203" y="1963927"/>
            <a:ext cx="9601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0" marR="5080" indent="-3048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Trạm</a:t>
            </a:r>
            <a:r>
              <a:rPr sz="6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sạc</a:t>
            </a:r>
            <a:r>
              <a:rPr sz="6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thông</a:t>
            </a:r>
            <a:r>
              <a:rPr sz="6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minh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dung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lượng</a:t>
            </a:r>
            <a:r>
              <a:rPr sz="600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lớn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9127" y="1960321"/>
            <a:ext cx="699135" cy="117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iPhone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14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dòng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89905" y="1960321"/>
            <a:ext cx="83883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Bộ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cáp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40" dirty="0">
                <a:solidFill>
                  <a:srgbClr val="001F5F"/>
                </a:solidFill>
                <a:latin typeface="Arial"/>
                <a:cs typeface="Arial"/>
              </a:rPr>
              <a:t>–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sạc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nhanh</a:t>
            </a:r>
            <a:r>
              <a:rPr sz="600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cho</a:t>
            </a:r>
            <a:endParaRPr sz="600">
              <a:latin typeface="Arial"/>
              <a:cs typeface="Arial"/>
            </a:endParaRPr>
          </a:p>
          <a:p>
            <a:pPr marR="5715" algn="ctr">
              <a:lnSpc>
                <a:spcPct val="100000"/>
              </a:lnSpc>
              <a:spcBef>
                <a:spcPts val="5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6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thoại</a:t>
            </a:r>
            <a:endParaRPr sz="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04973" y="3618077"/>
            <a:ext cx="6400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2065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đỡ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thoại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livestream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đèn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22598" y="3618077"/>
            <a:ext cx="969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556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Ốp</a:t>
            </a:r>
            <a:r>
              <a:rPr sz="6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lưng,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dán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màn</a:t>
            </a:r>
            <a:r>
              <a:rPr sz="6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hình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cho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iPhone</a:t>
            </a:r>
            <a:endParaRPr sz="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2025" y="3618077"/>
            <a:ext cx="891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" marR="5080" indent="-288925">
              <a:lnSpc>
                <a:spcPct val="100000"/>
              </a:lnSpc>
              <a:spcBef>
                <a:spcPts val="100"/>
              </a:spcBef>
            </a:pP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Đồng</a:t>
            </a:r>
            <a:r>
              <a:rPr sz="6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hồ</a:t>
            </a:r>
            <a:r>
              <a:rPr sz="6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thông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minh</a:t>
            </a:r>
            <a:r>
              <a:rPr sz="6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cho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học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sinh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34711" y="870203"/>
            <a:ext cx="1065276" cy="1065276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22348" y="2505455"/>
            <a:ext cx="1065276" cy="106527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77767" y="2505455"/>
            <a:ext cx="1065276" cy="106527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33188" y="2505455"/>
            <a:ext cx="1065276" cy="106527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5063616" y="3618077"/>
            <a:ext cx="87820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40" dirty="0">
                <a:solidFill>
                  <a:srgbClr val="001F5F"/>
                </a:solidFill>
                <a:latin typeface="Arial"/>
                <a:cs typeface="Arial"/>
              </a:rPr>
              <a:t>Sạc</a:t>
            </a:r>
            <a:r>
              <a:rPr sz="6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dự</a:t>
            </a:r>
            <a:r>
              <a:rPr sz="6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phòng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không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dây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65647" y="183245"/>
            <a:ext cx="618744" cy="124602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568248" y="165607"/>
            <a:ext cx="5262880" cy="498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DỰ</a:t>
            </a:r>
            <a:r>
              <a:rPr sz="800" b="1" spc="-1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ED2E23"/>
                </a:solidFill>
                <a:latin typeface="Arial"/>
                <a:cs typeface="Arial"/>
              </a:rPr>
              <a:t>BÁO</a:t>
            </a:r>
            <a:r>
              <a:rPr sz="800" b="1" spc="-1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DÒNG</a:t>
            </a:r>
            <a:r>
              <a:rPr sz="800" b="1" spc="-1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ED2E23"/>
                </a:solidFill>
                <a:latin typeface="Arial"/>
                <a:cs typeface="Arial"/>
              </a:rPr>
              <a:t>SẢN</a:t>
            </a: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 PHẨM</a:t>
            </a:r>
            <a:r>
              <a:rPr sz="800" b="1" spc="-2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BÁN</a:t>
            </a:r>
            <a:r>
              <a:rPr sz="800" b="1" spc="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ED2E23"/>
                </a:solidFill>
                <a:latin typeface="Arial"/>
                <a:cs typeface="Arial"/>
              </a:rPr>
              <a:t>CHẠY</a:t>
            </a:r>
            <a:r>
              <a:rPr sz="800" b="1" spc="-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ED2E23"/>
                </a:solidFill>
                <a:latin typeface="Arial"/>
                <a:cs typeface="Arial"/>
              </a:rPr>
              <a:t>TRÊN </a:t>
            </a:r>
            <a:r>
              <a:rPr sz="800" b="1" spc="-10" dirty="0">
                <a:solidFill>
                  <a:srgbClr val="ED2E23"/>
                </a:solidFill>
                <a:latin typeface="Arial"/>
                <a:cs typeface="Arial"/>
              </a:rPr>
              <a:t>SÀN</a:t>
            </a: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 TMĐT</a:t>
            </a:r>
            <a:r>
              <a:rPr sz="800" b="1" spc="-3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QUÝ</a:t>
            </a:r>
            <a:r>
              <a:rPr sz="800" b="1" spc="-1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ED2E23"/>
                </a:solidFill>
                <a:latin typeface="Arial"/>
                <a:cs typeface="Arial"/>
              </a:rPr>
              <a:t>III/2023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50">
              <a:latin typeface="Arial"/>
              <a:cs typeface="Arial"/>
            </a:endParaRPr>
          </a:p>
          <a:p>
            <a:pPr marL="92710">
              <a:lnSpc>
                <a:spcPct val="100000"/>
              </a:lnSpc>
              <a:spcBef>
                <a:spcPts val="5"/>
              </a:spcBef>
            </a:pP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Các</a:t>
            </a:r>
            <a:r>
              <a:rPr sz="800" b="1" spc="8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dòng</a:t>
            </a:r>
            <a:r>
              <a:rPr sz="800" b="1" spc="1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sản</a:t>
            </a:r>
            <a:r>
              <a:rPr sz="800" b="1" spc="9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phẩm</a:t>
            </a:r>
            <a:r>
              <a:rPr sz="800" b="1" spc="1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tiềm</a:t>
            </a:r>
            <a:r>
              <a:rPr sz="800" b="1" spc="8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năng</a:t>
            </a:r>
            <a:r>
              <a:rPr sz="800" b="1" spc="9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trending</a:t>
            </a:r>
            <a:r>
              <a:rPr sz="800" b="1" spc="8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ngành</a:t>
            </a:r>
            <a:r>
              <a:rPr sz="800" b="1" spc="6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hàng</a:t>
            </a:r>
            <a:r>
              <a:rPr sz="800" b="1" spc="7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15D25"/>
                </a:solidFill>
                <a:latin typeface="Arial"/>
                <a:cs typeface="Arial"/>
              </a:rPr>
              <a:t>Điện</a:t>
            </a:r>
            <a:r>
              <a:rPr sz="800" b="1" spc="75" dirty="0">
                <a:solidFill>
                  <a:srgbClr val="F15D25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15D25"/>
                </a:solidFill>
                <a:latin typeface="Arial"/>
                <a:cs typeface="Arial"/>
              </a:rPr>
              <a:t>thoại</a:t>
            </a:r>
            <a:r>
              <a:rPr sz="800" b="1" spc="120" dirty="0">
                <a:solidFill>
                  <a:srgbClr val="F15D25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15D25"/>
                </a:solidFill>
                <a:latin typeface="Arial"/>
                <a:cs typeface="Arial"/>
              </a:rPr>
              <a:t>&amp;</a:t>
            </a:r>
            <a:r>
              <a:rPr sz="800" b="1" spc="85" dirty="0">
                <a:solidFill>
                  <a:srgbClr val="F15D25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15D25"/>
                </a:solidFill>
                <a:latin typeface="Arial"/>
                <a:cs typeface="Arial"/>
              </a:rPr>
              <a:t>Phụ</a:t>
            </a:r>
            <a:r>
              <a:rPr sz="800" b="1" spc="75" dirty="0">
                <a:solidFill>
                  <a:srgbClr val="F15D25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15D25"/>
                </a:solidFill>
                <a:latin typeface="Arial"/>
                <a:cs typeface="Arial"/>
              </a:rPr>
              <a:t>kiện</a:t>
            </a:r>
            <a:r>
              <a:rPr sz="800" b="1" spc="80" dirty="0">
                <a:solidFill>
                  <a:srgbClr val="F15D25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Quý</a:t>
            </a:r>
            <a:r>
              <a:rPr sz="800" b="1" spc="7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III/2023</a:t>
            </a:r>
            <a:r>
              <a:rPr sz="800" b="1" spc="10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trên</a:t>
            </a:r>
            <a:r>
              <a:rPr sz="800" b="1" spc="7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sàn</a:t>
            </a:r>
            <a:r>
              <a:rPr sz="800" b="1" spc="1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TMĐT</a:t>
            </a:r>
            <a:endParaRPr sz="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650" y="4077715"/>
            <a:ext cx="15849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FF0000"/>
                </a:solidFill>
                <a:latin typeface="Arial"/>
                <a:cs typeface="Arial"/>
              </a:rPr>
              <a:t>DỰ</a:t>
            </a:r>
            <a:r>
              <a:rPr sz="600" b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F0000"/>
                </a:solidFill>
                <a:latin typeface="Arial"/>
                <a:cs typeface="Arial"/>
              </a:rPr>
              <a:t>BÁO</a:t>
            </a:r>
            <a:r>
              <a:rPr sz="6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F0000"/>
                </a:solidFill>
                <a:latin typeface="Arial"/>
                <a:cs typeface="Arial"/>
              </a:rPr>
              <a:t>THỊ</a:t>
            </a:r>
            <a:r>
              <a:rPr sz="600" b="1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FF0000"/>
                </a:solidFill>
                <a:latin typeface="Arial"/>
                <a:cs typeface="Arial"/>
              </a:rPr>
              <a:t>TRƯỜNG</a:t>
            </a:r>
            <a:r>
              <a:rPr sz="600" b="1" spc="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F0000"/>
                </a:solidFill>
                <a:latin typeface="Arial"/>
                <a:cs typeface="Arial"/>
              </a:rPr>
              <a:t>TMĐT</a:t>
            </a:r>
            <a:r>
              <a:rPr sz="600" b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F0000"/>
                </a:solidFill>
                <a:latin typeface="Arial"/>
                <a:cs typeface="Arial"/>
              </a:rPr>
              <a:t>QUÝ</a:t>
            </a:r>
            <a:r>
              <a:rPr sz="6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F0000"/>
                </a:solidFill>
                <a:latin typeface="Arial"/>
                <a:cs typeface="Arial"/>
              </a:rPr>
              <a:t>III/</a:t>
            </a:r>
            <a:r>
              <a:rPr sz="6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F0000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086094" y="4077715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0000"/>
                </a:solidFill>
                <a:latin typeface="Arial"/>
                <a:cs typeface="Arial"/>
              </a:rPr>
              <a:t>45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6531" y="153923"/>
            <a:ext cx="45720" cy="18135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0436" y="2366771"/>
            <a:ext cx="5748655" cy="1618615"/>
          </a:xfrm>
          <a:custGeom>
            <a:avLst/>
            <a:gdLst/>
            <a:ahLst/>
            <a:cxnLst/>
            <a:rect l="l" t="t" r="r" b="b"/>
            <a:pathLst>
              <a:path w="5748655" h="1618614">
                <a:moveTo>
                  <a:pt x="5748528" y="0"/>
                </a:moveTo>
                <a:lnTo>
                  <a:pt x="0" y="0"/>
                </a:lnTo>
                <a:lnTo>
                  <a:pt x="0" y="1618488"/>
                </a:lnTo>
                <a:lnTo>
                  <a:pt x="5748528" y="1618488"/>
                </a:lnTo>
                <a:lnTo>
                  <a:pt x="574852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6531" y="714755"/>
            <a:ext cx="5750560" cy="1565275"/>
          </a:xfrm>
          <a:custGeom>
            <a:avLst/>
            <a:gdLst/>
            <a:ahLst/>
            <a:cxnLst/>
            <a:rect l="l" t="t" r="r" b="b"/>
            <a:pathLst>
              <a:path w="5750560" h="1565275">
                <a:moveTo>
                  <a:pt x="5750052" y="0"/>
                </a:moveTo>
                <a:lnTo>
                  <a:pt x="0" y="0"/>
                </a:lnTo>
                <a:lnTo>
                  <a:pt x="0" y="1565148"/>
                </a:lnTo>
                <a:lnTo>
                  <a:pt x="5750052" y="1565148"/>
                </a:lnTo>
                <a:lnTo>
                  <a:pt x="5750052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43244" y="163067"/>
            <a:ext cx="45720" cy="18135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580" y="175625"/>
            <a:ext cx="618744" cy="12460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37108" y="167131"/>
            <a:ext cx="5327650" cy="4610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55164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DỰ</a:t>
            </a:r>
            <a:r>
              <a:rPr sz="800" b="1" spc="-1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ED2E23"/>
                </a:solidFill>
                <a:latin typeface="Arial"/>
                <a:cs typeface="Arial"/>
              </a:rPr>
              <a:t>BÁO</a:t>
            </a:r>
            <a:r>
              <a:rPr sz="800" b="1" spc="-1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DÒNG</a:t>
            </a:r>
            <a:r>
              <a:rPr sz="800" b="1" spc="-1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ED2E23"/>
                </a:solidFill>
                <a:latin typeface="Arial"/>
                <a:cs typeface="Arial"/>
              </a:rPr>
              <a:t>SẢN</a:t>
            </a: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 PHẨM</a:t>
            </a:r>
            <a:r>
              <a:rPr sz="800" b="1" spc="-2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BÁN</a:t>
            </a:r>
            <a:r>
              <a:rPr sz="800" b="1" spc="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ED2E23"/>
                </a:solidFill>
                <a:latin typeface="Arial"/>
                <a:cs typeface="Arial"/>
              </a:rPr>
              <a:t>CHẠY</a:t>
            </a:r>
            <a:r>
              <a:rPr sz="800" b="1" spc="-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ED2E23"/>
                </a:solidFill>
                <a:latin typeface="Arial"/>
                <a:cs typeface="Arial"/>
              </a:rPr>
              <a:t>TRÊN </a:t>
            </a:r>
            <a:r>
              <a:rPr sz="800" b="1" spc="-10" dirty="0">
                <a:solidFill>
                  <a:srgbClr val="ED2E23"/>
                </a:solidFill>
                <a:latin typeface="Arial"/>
                <a:cs typeface="Arial"/>
              </a:rPr>
              <a:t>SÀN</a:t>
            </a: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 TMĐT</a:t>
            </a:r>
            <a:r>
              <a:rPr sz="800" b="1" spc="-3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ED2E23"/>
                </a:solidFill>
                <a:latin typeface="Arial"/>
                <a:cs typeface="Arial"/>
              </a:rPr>
              <a:t>QUÝ</a:t>
            </a:r>
            <a:r>
              <a:rPr sz="800" b="1" spc="-1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ED2E23"/>
                </a:solidFill>
                <a:latin typeface="Arial"/>
                <a:cs typeface="Arial"/>
              </a:rPr>
              <a:t>III/2023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Các</a:t>
            </a:r>
            <a:r>
              <a:rPr sz="800" b="1" spc="7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dòng</a:t>
            </a:r>
            <a:r>
              <a:rPr sz="800" b="1" spc="10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sản</a:t>
            </a:r>
            <a:r>
              <a:rPr sz="800" b="1" spc="8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phẩm</a:t>
            </a:r>
            <a:r>
              <a:rPr sz="800" b="1" spc="9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tiềm</a:t>
            </a:r>
            <a:r>
              <a:rPr sz="800" b="1" spc="7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năng</a:t>
            </a:r>
            <a:r>
              <a:rPr sz="800" b="1" spc="8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trending</a:t>
            </a:r>
            <a:r>
              <a:rPr sz="800" b="1" spc="9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ngành</a:t>
            </a:r>
            <a:r>
              <a:rPr sz="800" b="1" spc="6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hàng</a:t>
            </a:r>
            <a:r>
              <a:rPr sz="800" b="1" spc="6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15D25"/>
                </a:solidFill>
                <a:latin typeface="Arial"/>
                <a:cs typeface="Arial"/>
              </a:rPr>
              <a:t>Thể</a:t>
            </a:r>
            <a:r>
              <a:rPr sz="800" b="1" spc="75" dirty="0">
                <a:solidFill>
                  <a:srgbClr val="F15D25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15D25"/>
                </a:solidFill>
                <a:latin typeface="Arial"/>
                <a:cs typeface="Arial"/>
              </a:rPr>
              <a:t>thao</a:t>
            </a:r>
            <a:r>
              <a:rPr sz="800" b="1" spc="85" dirty="0">
                <a:solidFill>
                  <a:srgbClr val="F15D25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15D25"/>
                </a:solidFill>
                <a:latin typeface="Arial"/>
                <a:cs typeface="Arial"/>
              </a:rPr>
              <a:t>&amp;</a:t>
            </a:r>
            <a:r>
              <a:rPr sz="800" b="1" spc="80" dirty="0">
                <a:solidFill>
                  <a:srgbClr val="F15D25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15D25"/>
                </a:solidFill>
                <a:latin typeface="Arial"/>
                <a:cs typeface="Arial"/>
              </a:rPr>
              <a:t>Du</a:t>
            </a:r>
            <a:r>
              <a:rPr sz="800" b="1" spc="45" dirty="0">
                <a:solidFill>
                  <a:srgbClr val="F15D25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F15D25"/>
                </a:solidFill>
                <a:latin typeface="Arial"/>
                <a:cs typeface="Arial"/>
              </a:rPr>
              <a:t>lịch</a:t>
            </a:r>
            <a:r>
              <a:rPr sz="800" b="1" spc="125" dirty="0">
                <a:solidFill>
                  <a:srgbClr val="F15D25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Quý</a:t>
            </a:r>
            <a:r>
              <a:rPr sz="800" b="1" spc="6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III/2023</a:t>
            </a:r>
            <a:r>
              <a:rPr sz="800" b="1" spc="8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trên</a:t>
            </a:r>
            <a:r>
              <a:rPr sz="800" b="1" spc="8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31258"/>
                </a:solidFill>
                <a:latin typeface="Arial"/>
                <a:cs typeface="Arial"/>
              </a:rPr>
              <a:t>sàn</a:t>
            </a:r>
            <a:r>
              <a:rPr sz="800" b="1" spc="8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TMĐT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5051" y="4076496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ED2E23"/>
                </a:solidFill>
                <a:latin typeface="Arial"/>
                <a:cs typeface="Arial"/>
              </a:rPr>
              <a:t>46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1240" y="1891029"/>
            <a:ext cx="1035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Giày</a:t>
            </a:r>
            <a:r>
              <a:rPr sz="6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thể</a:t>
            </a:r>
            <a:r>
              <a:rPr sz="6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thao</a:t>
            </a:r>
            <a:r>
              <a:rPr sz="6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chuyên</a:t>
            </a:r>
            <a:r>
              <a:rPr sz="6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r>
              <a:rPr sz="600" b="1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(giày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chạy,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đá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bóng,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bóng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rổ,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cầu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lông…)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15642" y="1891029"/>
            <a:ext cx="908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8910" marR="5080" indent="-169545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Vali</a:t>
            </a:r>
            <a:r>
              <a:rPr sz="6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khung</a:t>
            </a:r>
            <a:r>
              <a:rPr sz="6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nhôm</a:t>
            </a:r>
            <a:r>
              <a:rPr sz="6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chống</a:t>
            </a:r>
            <a:r>
              <a:rPr sz="600" b="1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vỡ</a:t>
            </a:r>
            <a:r>
              <a:rPr sz="600" b="1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chống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001F5F"/>
                </a:solidFill>
                <a:latin typeface="Arial"/>
                <a:cs typeface="Arial"/>
              </a:rPr>
              <a:t>trộm</a:t>
            </a:r>
            <a:endParaRPr sz="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26482" y="1887727"/>
            <a:ext cx="5524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Bộ</a:t>
            </a: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đồ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tập</a:t>
            </a:r>
            <a:r>
              <a:rPr sz="6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gym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38626" y="1887727"/>
            <a:ext cx="4857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Vợt</a:t>
            </a: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cầu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001F5F"/>
                </a:solidFill>
                <a:latin typeface="Arial"/>
                <a:cs typeface="Arial"/>
              </a:rPr>
              <a:t>lông</a:t>
            </a:r>
            <a:endParaRPr sz="600">
              <a:latin typeface="Arial"/>
              <a:cs typeface="Arial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2152" y="824483"/>
            <a:ext cx="1021079" cy="102107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59507" y="848867"/>
            <a:ext cx="1021080" cy="102108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502152" y="2517647"/>
            <a:ext cx="1021079" cy="102108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25567" y="836675"/>
            <a:ext cx="1021080" cy="102107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3983" y="833627"/>
            <a:ext cx="1021079" cy="102108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25567" y="2517647"/>
            <a:ext cx="1021080" cy="102108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01344" y="3594303"/>
            <a:ext cx="820419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715" algn="ctr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Đồ</a:t>
            </a:r>
            <a:r>
              <a:rPr sz="600" b="1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cho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bơi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lội</a:t>
            </a:r>
            <a:endParaRPr sz="600">
              <a:latin typeface="Arial"/>
              <a:cs typeface="Arial"/>
            </a:endParaRPr>
          </a:p>
          <a:p>
            <a:pPr marR="5080" algn="ctr">
              <a:lnSpc>
                <a:spcPct val="100000"/>
              </a:lnSpc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(kính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bơi,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mũ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bơi,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phao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bơi,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bộ</a:t>
            </a:r>
            <a:r>
              <a:rPr sz="6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đồ</a:t>
            </a:r>
            <a:r>
              <a:rPr sz="6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bơi…)</a:t>
            </a:r>
            <a:endParaRPr sz="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46122" y="3590950"/>
            <a:ext cx="808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r>
              <a:rPr sz="6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cụ</a:t>
            </a:r>
            <a:r>
              <a:rPr sz="6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tập</a:t>
            </a:r>
            <a:r>
              <a:rPr sz="6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thể</a:t>
            </a:r>
            <a:r>
              <a:rPr sz="6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dục</a:t>
            </a:r>
            <a:r>
              <a:rPr sz="600" b="1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(dây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nhảy,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cụ</a:t>
            </a:r>
            <a:r>
              <a:rPr sz="6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tập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tay,</a:t>
            </a:r>
            <a:r>
              <a:rPr sz="6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tập</a:t>
            </a:r>
            <a:r>
              <a:rPr sz="6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bụng,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…)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704844" y="3597046"/>
            <a:ext cx="6578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Bàn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ghế dã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001F5F"/>
                </a:solidFill>
                <a:latin typeface="Arial"/>
                <a:cs typeface="Arial"/>
              </a:rPr>
              <a:t>ngoại</a:t>
            </a:r>
            <a:endParaRPr sz="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29478" y="3597046"/>
            <a:ext cx="418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Cần</a:t>
            </a:r>
            <a:r>
              <a:rPr sz="6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câu </a:t>
            </a:r>
            <a:r>
              <a:rPr sz="600" b="1" spc="-35" dirty="0">
                <a:solidFill>
                  <a:srgbClr val="001F5F"/>
                </a:solidFill>
                <a:latin typeface="Arial"/>
                <a:cs typeface="Arial"/>
              </a:rPr>
              <a:t>cá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5508" y="2517647"/>
            <a:ext cx="1021080" cy="1021080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56460" y="2517647"/>
            <a:ext cx="1021079" cy="102108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4619371" y="4076801"/>
            <a:ext cx="158496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FF0000"/>
                </a:solidFill>
                <a:latin typeface="Arial"/>
                <a:cs typeface="Arial"/>
              </a:rPr>
              <a:t>DỰ</a:t>
            </a:r>
            <a:r>
              <a:rPr sz="600" b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F0000"/>
                </a:solidFill>
                <a:latin typeface="Arial"/>
                <a:cs typeface="Arial"/>
              </a:rPr>
              <a:t>BÁO</a:t>
            </a:r>
            <a:r>
              <a:rPr sz="600" b="1" spc="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F0000"/>
                </a:solidFill>
                <a:latin typeface="Arial"/>
                <a:cs typeface="Arial"/>
              </a:rPr>
              <a:t>THỊ</a:t>
            </a:r>
            <a:r>
              <a:rPr sz="600" b="1" spc="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-10" dirty="0">
                <a:solidFill>
                  <a:srgbClr val="FF0000"/>
                </a:solidFill>
                <a:latin typeface="Arial"/>
                <a:cs typeface="Arial"/>
              </a:rPr>
              <a:t>TRƯỜNG</a:t>
            </a:r>
            <a:r>
              <a:rPr sz="600" b="1" spc="4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F0000"/>
                </a:solidFill>
                <a:latin typeface="Arial"/>
                <a:cs typeface="Arial"/>
              </a:rPr>
              <a:t>TMĐT</a:t>
            </a:r>
            <a:r>
              <a:rPr sz="600" b="1" spc="2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F0000"/>
                </a:solidFill>
                <a:latin typeface="Arial"/>
                <a:cs typeface="Arial"/>
              </a:rPr>
              <a:t>QUÝ</a:t>
            </a:r>
            <a:r>
              <a:rPr sz="6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FF0000"/>
                </a:solidFill>
                <a:latin typeface="Arial"/>
                <a:cs typeface="Arial"/>
              </a:rPr>
              <a:t>III/</a:t>
            </a:r>
            <a:r>
              <a:rPr sz="600" b="1" spc="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FF0000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" y="0"/>
            <a:ext cx="6476999" cy="431901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28040" y="915364"/>
            <a:ext cx="4391025" cy="2954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4130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Tổng</a:t>
            </a:r>
            <a:r>
              <a:rPr sz="8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thu</a:t>
            </a:r>
            <a:r>
              <a:rPr sz="800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sàn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TMĐT</a:t>
            </a:r>
            <a:r>
              <a:rPr sz="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(Shopee,</a:t>
            </a:r>
            <a:r>
              <a:rPr sz="8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Lazada,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Tiki,</a:t>
            </a:r>
            <a:r>
              <a:rPr sz="8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Sendo)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tháng</a:t>
            </a:r>
            <a:r>
              <a:rPr sz="8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đầu</a:t>
            </a:r>
            <a:r>
              <a:rPr sz="8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năm</a:t>
            </a:r>
            <a:r>
              <a:rPr sz="8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tăng</a:t>
            </a:r>
            <a:r>
              <a:rPr sz="800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22.5%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cùng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kỳ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2022</a:t>
            </a:r>
            <a:r>
              <a:rPr sz="8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(thời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điểm</a:t>
            </a:r>
            <a:r>
              <a:rPr sz="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này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năm</a:t>
            </a:r>
            <a:r>
              <a:rPr sz="8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ngoái,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Tiktok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shop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chưa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hoạt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động).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Nếu</a:t>
            </a:r>
            <a:r>
              <a:rPr sz="8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tính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cả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thu</a:t>
            </a:r>
            <a:r>
              <a:rPr sz="8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Tiktok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Shop,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này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lên</a:t>
            </a:r>
            <a:r>
              <a:rPr sz="8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tới</a:t>
            </a:r>
            <a:r>
              <a:rPr sz="8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46%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mức</a:t>
            </a:r>
            <a:r>
              <a:rPr sz="8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tăng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trưởng</a:t>
            </a:r>
            <a:r>
              <a:rPr sz="8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ấn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tượng,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đặc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biệt</a:t>
            </a:r>
            <a:r>
              <a:rPr sz="800" spc="50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z="8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giai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đoạn</a:t>
            </a:r>
            <a:r>
              <a:rPr sz="8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kinh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tế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toàn</a:t>
            </a:r>
            <a:r>
              <a:rPr sz="8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cầu</a:t>
            </a:r>
            <a:r>
              <a:rPr sz="8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vẫn</a:t>
            </a:r>
            <a:r>
              <a:rPr sz="8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đầy</a:t>
            </a:r>
            <a:r>
              <a:rPr sz="8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biến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động.</a:t>
            </a:r>
            <a:endParaRPr sz="800">
              <a:latin typeface="Arial"/>
              <a:cs typeface="Arial"/>
            </a:endParaRPr>
          </a:p>
          <a:p>
            <a:pPr marL="12700" marR="102235">
              <a:lnSpc>
                <a:spcPct val="100000"/>
              </a:lnSpc>
              <a:spcBef>
                <a:spcPts val="965"/>
              </a:spcBef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Shopee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tiếp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tục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sàn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TMĐT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đứng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đầu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về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thu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thị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phần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gần</a:t>
            </a:r>
            <a:r>
              <a:rPr sz="8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như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không</a:t>
            </a:r>
            <a:r>
              <a:rPr sz="8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thay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đổi,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chiếm</a:t>
            </a:r>
            <a:r>
              <a:rPr sz="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63%.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60" dirty="0">
                <a:solidFill>
                  <a:srgbClr val="FFFFFF"/>
                </a:solidFill>
                <a:latin typeface="Arial"/>
                <a:cs typeface="Arial"/>
              </a:rPr>
              <a:t>Sự</a:t>
            </a:r>
            <a:r>
              <a:rPr sz="8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bất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ngờ</a:t>
            </a:r>
            <a:r>
              <a:rPr sz="800" spc="3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lớn</a:t>
            </a:r>
            <a:r>
              <a:rPr sz="8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nhất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quý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II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quý</a:t>
            </a:r>
            <a:r>
              <a:rPr sz="8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I/2023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chính</a:t>
            </a:r>
            <a:r>
              <a:rPr sz="8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thứ</a:t>
            </a:r>
            <a:r>
              <a:rPr sz="8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tự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Tiktok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Shop.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8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thu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hơn</a:t>
            </a:r>
            <a:r>
              <a:rPr sz="8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16.000</a:t>
            </a:r>
            <a:r>
              <a:rPr sz="8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tỷ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đồng,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nền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tảng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này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đã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nhanh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chóng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chiếm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lấy</a:t>
            </a:r>
            <a:r>
              <a:rPr sz="8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thị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phần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sàn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TMĐT</a:t>
            </a:r>
            <a:r>
              <a:rPr sz="800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còn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lại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thay</a:t>
            </a:r>
            <a:r>
              <a:rPr sz="8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thế</a:t>
            </a:r>
            <a:r>
              <a:rPr sz="8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Lazada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Arial"/>
                <a:cs typeface="Arial"/>
              </a:rPr>
              <a:t>ở</a:t>
            </a:r>
            <a:r>
              <a:rPr sz="8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vị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trí</a:t>
            </a:r>
            <a:r>
              <a:rPr sz="8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thứ</a:t>
            </a:r>
            <a:r>
              <a:rPr sz="800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FFFFFF"/>
                </a:solidFill>
                <a:latin typeface="Arial"/>
                <a:cs typeface="Arial"/>
              </a:rPr>
              <a:t>2.</a:t>
            </a:r>
            <a:endParaRPr sz="800">
              <a:latin typeface="Arial"/>
              <a:cs typeface="Arial"/>
            </a:endParaRPr>
          </a:p>
          <a:p>
            <a:pPr marL="12700" marR="9525">
              <a:lnSpc>
                <a:spcPct val="100000"/>
              </a:lnSpc>
              <a:spcBef>
                <a:spcPts val="960"/>
              </a:spcBef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sz="8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cả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sàn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TMĐT,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Làm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đẹp</a:t>
            </a:r>
            <a:r>
              <a:rPr sz="8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vẫn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ngành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mang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lại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thu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nhiều</a:t>
            </a:r>
            <a:r>
              <a:rPr sz="8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nhất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hơn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16.000</a:t>
            </a:r>
            <a:r>
              <a:rPr sz="8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FFFFFF"/>
                </a:solidFill>
                <a:latin typeface="Arial"/>
                <a:cs typeface="Arial"/>
              </a:rPr>
              <a:t>tỷ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 đồng,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bỏ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xa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ngành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phía</a:t>
            </a:r>
            <a:r>
              <a:rPr sz="8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sau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là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Thời</a:t>
            </a:r>
            <a:r>
              <a:rPr sz="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trang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nữ</a:t>
            </a:r>
            <a:r>
              <a:rPr sz="8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Nhà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cửa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đời</a:t>
            </a:r>
            <a:r>
              <a:rPr sz="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sống.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Thống</a:t>
            </a:r>
            <a:r>
              <a:rPr sz="8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kê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theo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từng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sàn,</a:t>
            </a:r>
            <a:r>
              <a:rPr sz="8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Làm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đẹp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đứng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đầu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8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thu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cả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Shopee,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Lazada,</a:t>
            </a:r>
            <a:r>
              <a:rPr sz="8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Tiktok</a:t>
            </a:r>
            <a:r>
              <a:rPr sz="8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Shop.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Trong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khi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FFFFFF"/>
                </a:solidFill>
                <a:latin typeface="Arial"/>
                <a:cs typeface="Arial"/>
              </a:rPr>
              <a:t>đó.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 Điện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thoại</a:t>
            </a:r>
            <a:r>
              <a:rPr sz="8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–</a:t>
            </a:r>
            <a:r>
              <a:rPr sz="800" spc="11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Máy</a:t>
            </a:r>
            <a:r>
              <a:rPr sz="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tính</a:t>
            </a:r>
            <a:r>
              <a:rPr sz="8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bảng</a:t>
            </a:r>
            <a:r>
              <a:rPr sz="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đem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đến</a:t>
            </a:r>
            <a:r>
              <a:rPr sz="8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nhiều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8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thu</a:t>
            </a:r>
            <a:r>
              <a:rPr sz="8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nhất</a:t>
            </a:r>
            <a:r>
              <a:rPr sz="800" spc="1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Tiki.</a:t>
            </a:r>
            <a:endParaRPr sz="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960"/>
              </a:spcBef>
            </a:pPr>
            <a:r>
              <a:rPr sz="800" spc="-20" dirty="0">
                <a:solidFill>
                  <a:srgbClr val="FFFFFF"/>
                </a:solidFill>
                <a:latin typeface="Arial"/>
                <a:cs typeface="Arial"/>
              </a:rPr>
              <a:t>So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quý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II/2022,</a:t>
            </a:r>
            <a:r>
              <a:rPr sz="8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quý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II/2023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tiếp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tục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chứng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kiến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sự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sụt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giảm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mạnh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lượng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nhà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bán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FFFFFF"/>
                </a:solidFill>
                <a:latin typeface="Arial"/>
                <a:cs typeface="Arial"/>
              </a:rPr>
              <a:t>khi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 mức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giảm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đã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đạt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18%,</a:t>
            </a:r>
            <a:r>
              <a:rPr sz="8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tương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đương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76.030</a:t>
            </a:r>
            <a:r>
              <a:rPr sz="8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nhà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bán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dừng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hoạt</a:t>
            </a:r>
            <a:r>
              <a:rPr sz="8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sàn.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nhiều</a:t>
            </a:r>
            <a:r>
              <a:rPr sz="8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FFFFFF"/>
                </a:solidFill>
                <a:latin typeface="Arial"/>
                <a:cs typeface="Arial"/>
              </a:rPr>
              <a:t>yếu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tố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ảnh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hưởng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đến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việc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rút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khỏi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nền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tảng</a:t>
            </a:r>
            <a:r>
              <a:rPr sz="8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TMĐT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như</a:t>
            </a:r>
            <a:r>
              <a:rPr sz="8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sự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biến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động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của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thị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trường,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nền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kinh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FFFFFF"/>
                </a:solidFill>
                <a:latin typeface="Arial"/>
                <a:cs typeface="Arial"/>
              </a:rPr>
              <a:t>tế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 còn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gặp</a:t>
            </a:r>
            <a:r>
              <a:rPr sz="8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nhiều</a:t>
            </a:r>
            <a:r>
              <a:rPr sz="8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khó</a:t>
            </a:r>
            <a:r>
              <a:rPr sz="8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khăn,...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Tuy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nhiên,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điều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này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cũng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thấy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8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8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nghiệp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cần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chuẩn</a:t>
            </a:r>
            <a:r>
              <a:rPr sz="800" spc="500" dirty="0">
                <a:solidFill>
                  <a:srgbClr val="FFFFFF"/>
                </a:solidFill>
                <a:latin typeface="Arial"/>
                <a:cs typeface="Arial"/>
              </a:rPr>
              <a:t> 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bị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chiến</a:t>
            </a:r>
            <a:r>
              <a:rPr sz="8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lược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kinh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rõ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ràng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và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sẵn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sàng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ứng</a:t>
            </a:r>
            <a:r>
              <a:rPr sz="800" spc="-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biến</a:t>
            </a:r>
            <a:r>
              <a:rPr sz="800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mọi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kịch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bản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thể</a:t>
            </a:r>
            <a:r>
              <a:rPr sz="8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xảy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FFFFFF"/>
                </a:solidFill>
                <a:latin typeface="Arial"/>
                <a:cs typeface="Arial"/>
              </a:rPr>
              <a:t>ra.</a:t>
            </a:r>
            <a:endParaRPr sz="800">
              <a:latin typeface="Arial"/>
              <a:cs typeface="Arial"/>
            </a:endParaRPr>
          </a:p>
          <a:p>
            <a:pPr marL="12700" marR="83820" algn="just">
              <a:lnSpc>
                <a:spcPct val="100000"/>
              </a:lnSpc>
              <a:spcBef>
                <a:spcPts val="965"/>
              </a:spcBef>
            </a:pP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Dự</a:t>
            </a:r>
            <a:r>
              <a:rPr sz="8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báo</a:t>
            </a:r>
            <a:r>
              <a:rPr sz="8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với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mức</a:t>
            </a:r>
            <a:r>
              <a:rPr sz="8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tăng</a:t>
            </a:r>
            <a:r>
              <a:rPr sz="8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trưởng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trung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bình</a:t>
            </a:r>
            <a:r>
              <a:rPr sz="8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22%,</a:t>
            </a:r>
            <a:r>
              <a:rPr sz="8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8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thu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quý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III/2023</a:t>
            </a:r>
            <a:r>
              <a:rPr sz="8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sẽ</a:t>
            </a:r>
            <a:r>
              <a:rPr sz="8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đạt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trên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47.4</a:t>
            </a:r>
            <a:r>
              <a:rPr sz="800" spc="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nghìn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tỷ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đồng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(chưa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bao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gồm</a:t>
            </a:r>
            <a:r>
              <a:rPr sz="8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Tiktok</a:t>
            </a:r>
            <a:r>
              <a:rPr sz="800" spc="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Shop).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Một</a:t>
            </a:r>
            <a:r>
              <a:rPr sz="800" spc="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số</a:t>
            </a:r>
            <a:r>
              <a:rPr sz="8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ngành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hàng/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sản</a:t>
            </a:r>
            <a:r>
              <a:rPr sz="8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phẩm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tiềm</a:t>
            </a:r>
            <a:r>
              <a:rPr sz="8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năng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nhà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bán</a:t>
            </a:r>
            <a:r>
              <a:rPr sz="8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FFFFFF"/>
                </a:solidFill>
                <a:latin typeface="Arial"/>
                <a:cs typeface="Arial"/>
              </a:rPr>
              <a:t>có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 thể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chú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ý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đến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như</a:t>
            </a:r>
            <a:r>
              <a:rPr sz="8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40" dirty="0">
                <a:solidFill>
                  <a:srgbClr val="FFFFFF"/>
                </a:solidFill>
                <a:latin typeface="Arial"/>
                <a:cs typeface="Arial"/>
              </a:rPr>
              <a:t>Sạc</a:t>
            </a:r>
            <a:r>
              <a:rPr sz="8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dự</a:t>
            </a:r>
            <a:r>
              <a:rPr sz="8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phòng</a:t>
            </a:r>
            <a:r>
              <a:rPr sz="8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không</a:t>
            </a:r>
            <a:r>
              <a:rPr sz="8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dây,</a:t>
            </a:r>
            <a:r>
              <a:rPr sz="8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đồng</a:t>
            </a:r>
            <a:r>
              <a:rPr sz="8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hồ</a:t>
            </a:r>
            <a:r>
              <a:rPr sz="8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thông</a:t>
            </a:r>
            <a:r>
              <a:rPr sz="8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minh</a:t>
            </a:r>
            <a:r>
              <a:rPr sz="8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cho</a:t>
            </a:r>
            <a:r>
              <a:rPr sz="800" spc="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FFFFFF"/>
                </a:solidFill>
                <a:latin typeface="Arial"/>
                <a:cs typeface="Arial"/>
              </a:rPr>
              <a:t>học</a:t>
            </a:r>
            <a:r>
              <a:rPr sz="800" spc="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FFFFFF"/>
                </a:solidFill>
                <a:latin typeface="Arial"/>
                <a:cs typeface="Arial"/>
              </a:rPr>
              <a:t>sinh,…</a:t>
            </a:r>
            <a:endParaRPr sz="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7840" y="169163"/>
            <a:ext cx="618743" cy="12801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7314" y="379602"/>
            <a:ext cx="1638935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spc="-185" dirty="0"/>
              <a:t>KẾT</a:t>
            </a:r>
            <a:r>
              <a:rPr sz="2600" spc="-45" dirty="0"/>
              <a:t> </a:t>
            </a:r>
            <a:r>
              <a:rPr sz="2600" spc="-20" dirty="0"/>
              <a:t>LUẬN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6085713" y="4075886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47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75532" y="2913887"/>
            <a:ext cx="1088390" cy="1050290"/>
          </a:xfrm>
          <a:custGeom>
            <a:avLst/>
            <a:gdLst/>
            <a:ahLst/>
            <a:cxnLst/>
            <a:rect l="l" t="t" r="r" b="b"/>
            <a:pathLst>
              <a:path w="1088389" h="1050289">
                <a:moveTo>
                  <a:pt x="977772" y="0"/>
                </a:moveTo>
                <a:lnTo>
                  <a:pt x="110362" y="0"/>
                </a:lnTo>
                <a:lnTo>
                  <a:pt x="67401" y="8671"/>
                </a:lnTo>
                <a:lnTo>
                  <a:pt x="32321" y="32321"/>
                </a:lnTo>
                <a:lnTo>
                  <a:pt x="8671" y="67401"/>
                </a:lnTo>
                <a:lnTo>
                  <a:pt x="0" y="110362"/>
                </a:lnTo>
                <a:lnTo>
                  <a:pt x="0" y="939685"/>
                </a:lnTo>
                <a:lnTo>
                  <a:pt x="8671" y="982640"/>
                </a:lnTo>
                <a:lnTo>
                  <a:pt x="32321" y="1017716"/>
                </a:lnTo>
                <a:lnTo>
                  <a:pt x="67401" y="1041364"/>
                </a:lnTo>
                <a:lnTo>
                  <a:pt x="110362" y="1050035"/>
                </a:lnTo>
                <a:lnTo>
                  <a:pt x="977772" y="1050035"/>
                </a:lnTo>
                <a:lnTo>
                  <a:pt x="1020734" y="1041364"/>
                </a:lnTo>
                <a:lnTo>
                  <a:pt x="1055814" y="1017716"/>
                </a:lnTo>
                <a:lnTo>
                  <a:pt x="1079464" y="982640"/>
                </a:lnTo>
                <a:lnTo>
                  <a:pt x="1088135" y="939685"/>
                </a:lnTo>
                <a:lnTo>
                  <a:pt x="1088135" y="110362"/>
                </a:lnTo>
                <a:lnTo>
                  <a:pt x="1079464" y="67401"/>
                </a:lnTo>
                <a:lnTo>
                  <a:pt x="1055814" y="32321"/>
                </a:lnTo>
                <a:lnTo>
                  <a:pt x="1020734" y="8671"/>
                </a:lnTo>
                <a:lnTo>
                  <a:pt x="977772" y="0"/>
                </a:lnTo>
                <a:close/>
              </a:path>
            </a:pathLst>
          </a:custGeom>
          <a:solidFill>
            <a:srgbClr val="EAEA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100828" y="2913887"/>
            <a:ext cx="1088390" cy="1050290"/>
          </a:xfrm>
          <a:custGeom>
            <a:avLst/>
            <a:gdLst/>
            <a:ahLst/>
            <a:cxnLst/>
            <a:rect l="l" t="t" r="r" b="b"/>
            <a:pathLst>
              <a:path w="1088389" h="1050289">
                <a:moveTo>
                  <a:pt x="977773" y="0"/>
                </a:moveTo>
                <a:lnTo>
                  <a:pt x="110362" y="0"/>
                </a:lnTo>
                <a:lnTo>
                  <a:pt x="67401" y="8671"/>
                </a:lnTo>
                <a:lnTo>
                  <a:pt x="32321" y="32321"/>
                </a:lnTo>
                <a:lnTo>
                  <a:pt x="8671" y="67401"/>
                </a:lnTo>
                <a:lnTo>
                  <a:pt x="0" y="110362"/>
                </a:lnTo>
                <a:lnTo>
                  <a:pt x="0" y="939685"/>
                </a:lnTo>
                <a:lnTo>
                  <a:pt x="8671" y="982640"/>
                </a:lnTo>
                <a:lnTo>
                  <a:pt x="32321" y="1017716"/>
                </a:lnTo>
                <a:lnTo>
                  <a:pt x="67401" y="1041364"/>
                </a:lnTo>
                <a:lnTo>
                  <a:pt x="110362" y="1050035"/>
                </a:lnTo>
                <a:lnTo>
                  <a:pt x="977773" y="1050035"/>
                </a:lnTo>
                <a:lnTo>
                  <a:pt x="1020734" y="1041364"/>
                </a:lnTo>
                <a:lnTo>
                  <a:pt x="1055814" y="1017716"/>
                </a:lnTo>
                <a:lnTo>
                  <a:pt x="1079464" y="982640"/>
                </a:lnTo>
                <a:lnTo>
                  <a:pt x="1088136" y="939685"/>
                </a:lnTo>
                <a:lnTo>
                  <a:pt x="1088136" y="110362"/>
                </a:lnTo>
                <a:lnTo>
                  <a:pt x="1079464" y="67401"/>
                </a:lnTo>
                <a:lnTo>
                  <a:pt x="1055814" y="32321"/>
                </a:lnTo>
                <a:lnTo>
                  <a:pt x="1020734" y="8671"/>
                </a:lnTo>
                <a:lnTo>
                  <a:pt x="977773" y="0"/>
                </a:lnTo>
                <a:close/>
              </a:path>
            </a:pathLst>
          </a:custGeom>
          <a:solidFill>
            <a:srgbClr val="EAEA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75532" y="618743"/>
            <a:ext cx="2307590" cy="2092960"/>
          </a:xfrm>
          <a:custGeom>
            <a:avLst/>
            <a:gdLst/>
            <a:ahLst/>
            <a:cxnLst/>
            <a:rect l="l" t="t" r="r" b="b"/>
            <a:pathLst>
              <a:path w="2307590" h="2092960">
                <a:moveTo>
                  <a:pt x="2179954" y="0"/>
                </a:moveTo>
                <a:lnTo>
                  <a:pt x="127380" y="0"/>
                </a:lnTo>
                <a:lnTo>
                  <a:pt x="77795" y="10009"/>
                </a:lnTo>
                <a:lnTo>
                  <a:pt x="37306" y="37306"/>
                </a:lnTo>
                <a:lnTo>
                  <a:pt x="10009" y="77795"/>
                </a:lnTo>
                <a:lnTo>
                  <a:pt x="0" y="127381"/>
                </a:lnTo>
                <a:lnTo>
                  <a:pt x="0" y="1965071"/>
                </a:lnTo>
                <a:lnTo>
                  <a:pt x="10009" y="2014656"/>
                </a:lnTo>
                <a:lnTo>
                  <a:pt x="37306" y="2055145"/>
                </a:lnTo>
                <a:lnTo>
                  <a:pt x="77795" y="2082442"/>
                </a:lnTo>
                <a:lnTo>
                  <a:pt x="127380" y="2092452"/>
                </a:lnTo>
                <a:lnTo>
                  <a:pt x="2179954" y="2092452"/>
                </a:lnTo>
                <a:lnTo>
                  <a:pt x="2229540" y="2082442"/>
                </a:lnTo>
                <a:lnTo>
                  <a:pt x="2270029" y="2055145"/>
                </a:lnTo>
                <a:lnTo>
                  <a:pt x="2297326" y="2014656"/>
                </a:lnTo>
                <a:lnTo>
                  <a:pt x="2307335" y="1965071"/>
                </a:lnTo>
                <a:lnTo>
                  <a:pt x="2307335" y="127381"/>
                </a:lnTo>
                <a:lnTo>
                  <a:pt x="2297326" y="77795"/>
                </a:lnTo>
                <a:lnTo>
                  <a:pt x="2270029" y="37306"/>
                </a:lnTo>
                <a:lnTo>
                  <a:pt x="2229540" y="10009"/>
                </a:lnTo>
                <a:lnTo>
                  <a:pt x="2179954" y="0"/>
                </a:lnTo>
                <a:close/>
              </a:path>
            </a:pathLst>
          </a:custGeom>
          <a:solidFill>
            <a:srgbClr val="EAEA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1640" y="499617"/>
            <a:ext cx="3157220" cy="641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900" b="1" spc="-10" dirty="0">
                <a:solidFill>
                  <a:srgbClr val="1A1846"/>
                </a:solidFill>
                <a:latin typeface="Arial"/>
                <a:cs typeface="Arial"/>
              </a:rPr>
              <a:t>Giới</a:t>
            </a:r>
            <a:r>
              <a:rPr sz="9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10" dirty="0">
                <a:solidFill>
                  <a:srgbClr val="1A1846"/>
                </a:solidFill>
                <a:latin typeface="Arial"/>
                <a:cs typeface="Arial"/>
              </a:rPr>
              <a:t>thiệu</a:t>
            </a:r>
            <a:endParaRPr sz="900">
              <a:latin typeface="Arial"/>
              <a:cs typeface="Arial"/>
            </a:endParaRPr>
          </a:p>
          <a:p>
            <a:pPr marL="12700" marR="5080" algn="just">
              <a:lnSpc>
                <a:spcPct val="114500"/>
              </a:lnSpc>
              <a:spcBef>
                <a:spcPts val="470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Nền</a:t>
            </a:r>
            <a:r>
              <a:rPr sz="800" spc="1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tảng</a:t>
            </a:r>
            <a:r>
              <a:rPr sz="800" spc="1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spc="1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tích</a:t>
            </a:r>
            <a:r>
              <a:rPr sz="800" spc="1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dữ</a:t>
            </a:r>
            <a:r>
              <a:rPr sz="800" spc="1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liệu</a:t>
            </a:r>
            <a:r>
              <a:rPr sz="800" spc="1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55" dirty="0">
                <a:solidFill>
                  <a:srgbClr val="001F5F"/>
                </a:solidFill>
                <a:latin typeface="Arial"/>
                <a:cs typeface="Arial"/>
              </a:rPr>
              <a:t>E-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commerce</a:t>
            </a:r>
            <a:r>
              <a:rPr sz="800" spc="1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dựa</a:t>
            </a:r>
            <a:r>
              <a:rPr sz="800" spc="1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spc="1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công</a:t>
            </a:r>
            <a:r>
              <a:rPr sz="800" spc="1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nghệ</a:t>
            </a:r>
            <a:r>
              <a:rPr sz="800" spc="1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Big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Data,</a:t>
            </a:r>
            <a:r>
              <a:rPr sz="800" spc="1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giúp</a:t>
            </a:r>
            <a:r>
              <a:rPr sz="800" spc="1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1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nghiệp</a:t>
            </a:r>
            <a:r>
              <a:rPr sz="800" spc="1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thấu</a:t>
            </a:r>
            <a:r>
              <a:rPr sz="800" spc="1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hiểu</a:t>
            </a:r>
            <a:r>
              <a:rPr sz="800" spc="1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spc="1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trường,</a:t>
            </a:r>
            <a:r>
              <a:rPr sz="800" spc="1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đưa</a:t>
            </a:r>
            <a:r>
              <a:rPr sz="800" spc="1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ra</a:t>
            </a:r>
            <a:r>
              <a:rPr sz="800" spc="1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spc="1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quyết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định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thấu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đáo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tư,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xuất</a:t>
            </a:r>
            <a:r>
              <a:rPr sz="800" spc="1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kinh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tại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Việt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Nam.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640" y="2846323"/>
            <a:ext cx="1124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Tính</a:t>
            </a:r>
            <a:r>
              <a:rPr sz="900" b="1" spc="7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năng</a:t>
            </a:r>
            <a:r>
              <a:rPr sz="900" b="1" spc="9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tiêu</a:t>
            </a:r>
            <a:r>
              <a:rPr sz="900" b="1" spc="6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20" dirty="0">
                <a:solidFill>
                  <a:srgbClr val="1A1846"/>
                </a:solidFill>
                <a:latin typeface="Arial"/>
                <a:cs typeface="Arial"/>
              </a:rPr>
              <a:t>biểu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13961" y="734658"/>
            <a:ext cx="1982470" cy="3302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5"/>
              </a:spcBef>
            </a:pP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KHO</a:t>
            </a:r>
            <a:r>
              <a:rPr sz="9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DỮ</a:t>
            </a:r>
            <a:r>
              <a:rPr sz="9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10" dirty="0">
                <a:solidFill>
                  <a:srgbClr val="1A1846"/>
                </a:solidFill>
                <a:latin typeface="Arial"/>
                <a:cs typeface="Arial"/>
              </a:rPr>
              <a:t>LIỆU </a:t>
            </a:r>
            <a:r>
              <a:rPr sz="900" b="1" spc="-20" dirty="0">
                <a:solidFill>
                  <a:srgbClr val="1A1846"/>
                </a:solidFill>
                <a:latin typeface="Arial"/>
                <a:cs typeface="Arial"/>
              </a:rPr>
              <a:t>BIG</a:t>
            </a:r>
            <a:r>
              <a:rPr sz="9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20" dirty="0">
                <a:solidFill>
                  <a:srgbClr val="1A1846"/>
                </a:solidFill>
                <a:latin typeface="Arial"/>
                <a:cs typeface="Arial"/>
              </a:rPr>
              <a:t>DATA</a:t>
            </a:r>
            <a:r>
              <a:rPr sz="9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LỚN </a:t>
            </a:r>
            <a:r>
              <a:rPr sz="900" b="1" spc="-20" dirty="0">
                <a:solidFill>
                  <a:srgbClr val="1A1846"/>
                </a:solidFill>
                <a:latin typeface="Arial"/>
                <a:cs typeface="Arial"/>
              </a:rPr>
              <a:t>NHẤT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VỚI ĐỘ CHÍNH</a:t>
            </a:r>
            <a:r>
              <a:rPr sz="900" b="1" spc="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40" dirty="0">
                <a:solidFill>
                  <a:srgbClr val="1A1846"/>
                </a:solidFill>
                <a:latin typeface="Arial"/>
                <a:cs typeface="Arial"/>
              </a:rPr>
              <a:t>XÁC</a:t>
            </a:r>
            <a:r>
              <a:rPr sz="900" b="1" spc="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F05C25"/>
                </a:solidFill>
                <a:latin typeface="Arial"/>
                <a:cs typeface="Arial"/>
              </a:rPr>
              <a:t>TỚI</a:t>
            </a:r>
            <a:r>
              <a:rPr sz="900" b="1" spc="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900" b="1" spc="-25" dirty="0">
                <a:solidFill>
                  <a:srgbClr val="F05C25"/>
                </a:solidFill>
                <a:latin typeface="Arial"/>
                <a:cs typeface="Arial"/>
              </a:rPr>
              <a:t>95%</a:t>
            </a:r>
            <a:endParaRPr sz="9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055" y="3119627"/>
            <a:ext cx="3131820" cy="83058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21640" y="1254353"/>
            <a:ext cx="3159125" cy="58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Hệ</a:t>
            </a:r>
            <a:r>
              <a:rPr sz="800" spc="2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thống</a:t>
            </a:r>
            <a:r>
              <a:rPr sz="800" spc="2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spc="204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tích</a:t>
            </a:r>
            <a:r>
              <a:rPr sz="800" spc="2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dữ</a:t>
            </a:r>
            <a:r>
              <a:rPr sz="800" spc="204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liệu</a:t>
            </a:r>
            <a:r>
              <a:rPr sz="800" spc="2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sz="800" spc="2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Metric</a:t>
            </a:r>
            <a:r>
              <a:rPr sz="800" spc="2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được</a:t>
            </a:r>
            <a:r>
              <a:rPr sz="800" spc="2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cập</a:t>
            </a:r>
            <a:r>
              <a:rPr sz="800" spc="2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nhật</a:t>
            </a:r>
            <a:r>
              <a:rPr sz="800" spc="2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liên</a:t>
            </a:r>
            <a:r>
              <a:rPr sz="800" spc="2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tục,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không</a:t>
            </a:r>
            <a:r>
              <a:rPr sz="800" spc="1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giới</a:t>
            </a:r>
            <a:r>
              <a:rPr sz="800" spc="1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hạn</a:t>
            </a:r>
            <a:r>
              <a:rPr sz="800" spc="1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về</a:t>
            </a:r>
            <a:r>
              <a:rPr sz="800" spc="1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spc="1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800" spc="1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spc="1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hay</a:t>
            </a:r>
            <a:r>
              <a:rPr sz="800" spc="1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dòng</a:t>
            </a:r>
            <a:r>
              <a:rPr sz="800" spc="1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spc="1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spc="1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spc="1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toàn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Thương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mại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tử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nước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(Shopee,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Tiki,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Lazada,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Sendo,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Tiktok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35" dirty="0">
                <a:solidFill>
                  <a:srgbClr val="001F5F"/>
                </a:solidFill>
                <a:latin typeface="Arial"/>
                <a:cs typeface="Arial"/>
              </a:rPr>
              <a:t>Shop…)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quốc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tế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(Taobao,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Tmall,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1688).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640" y="1955647"/>
            <a:ext cx="3158490" cy="7219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14399"/>
              </a:lnSpc>
              <a:spcBef>
                <a:spcPts val="90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Báo</a:t>
            </a:r>
            <a:r>
              <a:rPr sz="800" spc="114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cáo</a:t>
            </a:r>
            <a:r>
              <a:rPr sz="800" spc="1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spc="1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spc="10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Thương</a:t>
            </a:r>
            <a:r>
              <a:rPr sz="800" spc="1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mại</a:t>
            </a:r>
            <a:r>
              <a:rPr sz="800" spc="1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Điện</a:t>
            </a:r>
            <a:r>
              <a:rPr sz="800" spc="114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tử</a:t>
            </a:r>
            <a:r>
              <a:rPr sz="800" spc="10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là</a:t>
            </a:r>
            <a:r>
              <a:rPr sz="800" spc="10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một</a:t>
            </a:r>
            <a:r>
              <a:rPr sz="800" spc="1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spc="1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những</a:t>
            </a:r>
            <a:r>
              <a:rPr sz="800" spc="1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nỗ</a:t>
            </a:r>
            <a:r>
              <a:rPr sz="800" spc="1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lực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của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Metric,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hỗ</a:t>
            </a:r>
            <a:r>
              <a:rPr sz="800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trợ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nghiệp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mở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khóa</a:t>
            </a:r>
            <a:r>
              <a:rPr sz="800" spc="1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spc="1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phương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thức,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chiến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lược</a:t>
            </a:r>
            <a:r>
              <a:rPr sz="800" spc="2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kinh</a:t>
            </a:r>
            <a:r>
              <a:rPr sz="800" spc="1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1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thông</a:t>
            </a:r>
            <a:r>
              <a:rPr sz="800" spc="1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thái</a:t>
            </a:r>
            <a:r>
              <a:rPr sz="800" spc="204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hơn</a:t>
            </a:r>
            <a:r>
              <a:rPr sz="800" spc="2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dựa</a:t>
            </a:r>
            <a:r>
              <a:rPr sz="800" spc="2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spc="2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spc="2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tích</a:t>
            </a:r>
            <a:r>
              <a:rPr sz="800" spc="2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những</a:t>
            </a:r>
            <a:r>
              <a:rPr sz="800" spc="1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biến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động</a:t>
            </a:r>
            <a:r>
              <a:rPr sz="800" spc="1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dù</a:t>
            </a:r>
            <a:r>
              <a:rPr sz="800" spc="1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nhỏ</a:t>
            </a:r>
            <a:r>
              <a:rPr sz="800" spc="1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nhất</a:t>
            </a:r>
            <a:r>
              <a:rPr sz="800" spc="1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sz="800" spc="1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kênh</a:t>
            </a:r>
            <a:r>
              <a:rPr sz="800" spc="1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bán,</a:t>
            </a:r>
            <a:r>
              <a:rPr sz="800" spc="1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khách</a:t>
            </a:r>
            <a:r>
              <a:rPr sz="800" spc="1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spc="1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mục</a:t>
            </a:r>
            <a:r>
              <a:rPr sz="800" spc="1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tiêu,</a:t>
            </a:r>
            <a:r>
              <a:rPr sz="800" spc="1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dự</a:t>
            </a:r>
            <a:r>
              <a:rPr sz="800" spc="1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đoán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xu</a:t>
            </a:r>
            <a:r>
              <a:rPr sz="8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hướng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cơ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hội.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50538" y="1593370"/>
            <a:ext cx="530225" cy="57721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1000" b="1" dirty="0">
                <a:solidFill>
                  <a:srgbClr val="1A1846"/>
                </a:solidFill>
                <a:latin typeface="Arial"/>
                <a:cs typeface="Arial"/>
              </a:rPr>
              <a:t>350</a:t>
            </a:r>
            <a:r>
              <a:rPr sz="1000" b="1" spc="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700" b="1" spc="-10" dirty="0">
                <a:solidFill>
                  <a:srgbClr val="1A1846"/>
                </a:solidFill>
                <a:latin typeface="Arial"/>
                <a:cs typeface="Arial"/>
              </a:rPr>
              <a:t>Triệu</a:t>
            </a:r>
            <a:endParaRPr sz="700">
              <a:latin typeface="Arial"/>
              <a:cs typeface="Arial"/>
            </a:endParaRPr>
          </a:p>
          <a:p>
            <a:pPr marL="12065" marR="5080" indent="-1905" algn="ctr">
              <a:lnSpc>
                <a:spcPct val="105700"/>
              </a:lnSpc>
              <a:spcBef>
                <a:spcPts val="355"/>
              </a:spcBef>
            </a:pPr>
            <a:r>
              <a:rPr sz="550" dirty="0">
                <a:solidFill>
                  <a:srgbClr val="001F5F"/>
                </a:solidFill>
                <a:latin typeface="Arial"/>
                <a:cs typeface="Arial"/>
              </a:rPr>
              <a:t>Dữ</a:t>
            </a:r>
            <a:r>
              <a:rPr sz="55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dirty="0">
                <a:solidFill>
                  <a:srgbClr val="001F5F"/>
                </a:solidFill>
                <a:latin typeface="Arial"/>
                <a:cs typeface="Arial"/>
              </a:rPr>
              <a:t>liệu</a:t>
            </a:r>
            <a:r>
              <a:rPr sz="55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spc="-25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55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55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spc="-10" dirty="0">
                <a:solidFill>
                  <a:srgbClr val="001F5F"/>
                </a:solidFill>
                <a:latin typeface="Arial"/>
                <a:cs typeface="Arial"/>
              </a:rPr>
              <a:t>được</a:t>
            </a:r>
            <a:r>
              <a:rPr sz="55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spc="-25" dirty="0">
                <a:solidFill>
                  <a:srgbClr val="001F5F"/>
                </a:solidFill>
                <a:latin typeface="Arial"/>
                <a:cs typeface="Arial"/>
              </a:rPr>
              <a:t>cập</a:t>
            </a:r>
            <a:r>
              <a:rPr sz="55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dirty="0">
                <a:solidFill>
                  <a:srgbClr val="001F5F"/>
                </a:solidFill>
                <a:latin typeface="Arial"/>
                <a:cs typeface="Arial"/>
              </a:rPr>
              <a:t>nhật</a:t>
            </a:r>
            <a:r>
              <a:rPr sz="55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dirty="0">
                <a:solidFill>
                  <a:srgbClr val="001F5F"/>
                </a:solidFill>
                <a:latin typeface="Arial"/>
                <a:cs typeface="Arial"/>
              </a:rPr>
              <a:t>mỗi</a:t>
            </a:r>
            <a:r>
              <a:rPr sz="55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spc="-20" dirty="0">
                <a:solidFill>
                  <a:srgbClr val="001F5F"/>
                </a:solidFill>
                <a:latin typeface="Arial"/>
                <a:cs typeface="Arial"/>
              </a:rPr>
              <a:t>ngày</a:t>
            </a:r>
            <a:endParaRPr sz="5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71846" y="1697227"/>
            <a:ext cx="659765" cy="727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46990"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solidFill>
                  <a:srgbClr val="1A1846"/>
                </a:solidFill>
                <a:latin typeface="Arial"/>
                <a:cs typeface="Arial"/>
              </a:rPr>
              <a:t>1000+</a:t>
            </a:r>
            <a:endParaRPr sz="1000">
              <a:latin typeface="Arial"/>
              <a:cs typeface="Arial"/>
            </a:endParaRPr>
          </a:p>
          <a:p>
            <a:pPr marL="12700" marR="5080" indent="-1270" algn="ctr">
              <a:lnSpc>
                <a:spcPct val="121400"/>
              </a:lnSpc>
              <a:spcBef>
                <a:spcPts val="320"/>
              </a:spcBef>
            </a:pPr>
            <a:r>
              <a:rPr sz="550" spc="-10" dirty="0">
                <a:solidFill>
                  <a:srgbClr val="001F5F"/>
                </a:solidFill>
                <a:latin typeface="Arial"/>
                <a:cs typeface="Arial"/>
              </a:rPr>
              <a:t>Thương</a:t>
            </a:r>
            <a:r>
              <a:rPr sz="55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dirty="0">
                <a:solidFill>
                  <a:srgbClr val="001F5F"/>
                </a:solidFill>
                <a:latin typeface="Arial"/>
                <a:cs typeface="Arial"/>
              </a:rPr>
              <a:t>hiệu,</a:t>
            </a:r>
            <a:r>
              <a:rPr sz="55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spc="-25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55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55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dirty="0">
                <a:solidFill>
                  <a:srgbClr val="001F5F"/>
                </a:solidFill>
                <a:latin typeface="Arial"/>
                <a:cs typeface="Arial"/>
              </a:rPr>
              <a:t>&amp;</a:t>
            </a:r>
            <a:r>
              <a:rPr sz="55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spc="-40" dirty="0">
                <a:solidFill>
                  <a:srgbClr val="001F5F"/>
                </a:solidFill>
                <a:latin typeface="Arial"/>
                <a:cs typeface="Arial"/>
              </a:rPr>
              <a:t>Cơ</a:t>
            </a:r>
            <a:r>
              <a:rPr sz="55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spc="-20" dirty="0">
                <a:solidFill>
                  <a:srgbClr val="001F5F"/>
                </a:solidFill>
                <a:latin typeface="Arial"/>
                <a:cs typeface="Arial"/>
              </a:rPr>
              <a:t>quan</a:t>
            </a:r>
            <a:r>
              <a:rPr sz="55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dirty="0">
                <a:solidFill>
                  <a:srgbClr val="001F5F"/>
                </a:solidFill>
                <a:latin typeface="Arial"/>
                <a:cs typeface="Arial"/>
              </a:rPr>
              <a:t>Hiệp</a:t>
            </a:r>
            <a:r>
              <a:rPr sz="55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dirty="0">
                <a:solidFill>
                  <a:srgbClr val="001F5F"/>
                </a:solidFill>
                <a:latin typeface="Arial"/>
                <a:cs typeface="Arial"/>
              </a:rPr>
              <a:t>hội</a:t>
            </a:r>
            <a:r>
              <a:rPr sz="55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55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spc="-10" dirty="0">
                <a:solidFill>
                  <a:srgbClr val="001F5F"/>
                </a:solidFill>
                <a:latin typeface="Arial"/>
                <a:cs typeface="Arial"/>
              </a:rPr>
              <a:t>ngành</a:t>
            </a:r>
            <a:r>
              <a:rPr sz="55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dirty="0">
                <a:solidFill>
                  <a:srgbClr val="001F5F"/>
                </a:solidFill>
                <a:latin typeface="Arial"/>
                <a:cs typeface="Arial"/>
              </a:rPr>
              <a:t>về</a:t>
            </a:r>
            <a:r>
              <a:rPr sz="55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spc="-1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550" dirty="0">
                <a:solidFill>
                  <a:srgbClr val="001F5F"/>
                </a:solidFill>
                <a:latin typeface="Arial"/>
                <a:cs typeface="Arial"/>
              </a:rPr>
              <a:t> đã</a:t>
            </a:r>
            <a:r>
              <a:rPr sz="55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spc="-25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55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dirty="0">
                <a:solidFill>
                  <a:srgbClr val="001F5F"/>
                </a:solidFill>
                <a:latin typeface="Arial"/>
                <a:cs typeface="Arial"/>
              </a:rPr>
              <a:t>đang</a:t>
            </a:r>
            <a:r>
              <a:rPr sz="55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spc="-10" dirty="0">
                <a:solidFill>
                  <a:srgbClr val="001F5F"/>
                </a:solidFill>
                <a:latin typeface="Arial"/>
                <a:cs typeface="Arial"/>
              </a:rPr>
              <a:t>sử </a:t>
            </a:r>
            <a:r>
              <a:rPr sz="550" spc="-20" dirty="0">
                <a:solidFill>
                  <a:srgbClr val="001F5F"/>
                </a:solidFill>
                <a:latin typeface="Arial"/>
                <a:cs typeface="Arial"/>
              </a:rPr>
              <a:t>dụng</a:t>
            </a:r>
            <a:endParaRPr sz="5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99357" y="2994151"/>
            <a:ext cx="851535" cy="829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8105">
              <a:lnSpc>
                <a:spcPct val="111100"/>
              </a:lnSpc>
              <a:spcBef>
                <a:spcPts val="100"/>
              </a:spcBef>
            </a:pP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KHO</a:t>
            </a:r>
            <a:r>
              <a:rPr sz="900" b="1" spc="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DỮ</a:t>
            </a:r>
            <a:r>
              <a:rPr sz="900" b="1" spc="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25" dirty="0">
                <a:solidFill>
                  <a:srgbClr val="1A1846"/>
                </a:solidFill>
                <a:latin typeface="Arial"/>
                <a:cs typeface="Arial"/>
              </a:rPr>
              <a:t>LIỆU 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DUY</a:t>
            </a:r>
            <a:r>
              <a:rPr sz="900" b="1" spc="-3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20" dirty="0">
                <a:solidFill>
                  <a:srgbClr val="1A1846"/>
                </a:solidFill>
                <a:latin typeface="Arial"/>
                <a:cs typeface="Arial"/>
              </a:rPr>
              <a:t>NHẤT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1400" b="1" dirty="0">
                <a:solidFill>
                  <a:srgbClr val="F05C25"/>
                </a:solidFill>
                <a:latin typeface="Arial"/>
                <a:cs typeface="Arial"/>
              </a:rPr>
              <a:t>phủ</a:t>
            </a:r>
            <a:r>
              <a:rPr sz="1400" b="1" spc="1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1400" b="1" spc="-25" dirty="0">
                <a:solidFill>
                  <a:srgbClr val="F05C25"/>
                </a:solidFill>
                <a:latin typeface="Arial"/>
                <a:cs typeface="Arial"/>
              </a:rPr>
              <a:t>99%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715"/>
              </a:lnSpc>
              <a:spcBef>
                <a:spcPts val="270"/>
              </a:spcBef>
            </a:pP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6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nền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tảng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6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Việt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ts val="715"/>
              </a:lnSpc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Nam</a:t>
            </a:r>
            <a:r>
              <a:rPr sz="6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&amp;</a:t>
            </a:r>
            <a:r>
              <a:rPr sz="6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Trung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Quốc</a:t>
            </a:r>
            <a:endParaRPr sz="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19446" y="2994151"/>
            <a:ext cx="777875" cy="8299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KHO</a:t>
            </a:r>
            <a:r>
              <a:rPr sz="900" b="1" spc="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DỮ</a:t>
            </a:r>
            <a:r>
              <a:rPr sz="900" b="1" spc="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30" dirty="0">
                <a:solidFill>
                  <a:srgbClr val="1A1846"/>
                </a:solidFill>
                <a:latin typeface="Arial"/>
                <a:cs typeface="Arial"/>
              </a:rPr>
              <a:t>LIỆU 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DUY</a:t>
            </a:r>
            <a:r>
              <a:rPr sz="900" b="1" spc="-3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20" dirty="0">
                <a:solidFill>
                  <a:srgbClr val="1A1846"/>
                </a:solidFill>
                <a:latin typeface="Arial"/>
                <a:cs typeface="Arial"/>
              </a:rPr>
              <a:t>NHẤT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400" b="1" dirty="0">
                <a:solidFill>
                  <a:srgbClr val="F05C25"/>
                </a:solidFill>
                <a:latin typeface="Arial"/>
                <a:cs typeface="Arial"/>
              </a:rPr>
              <a:t>3</a:t>
            </a:r>
            <a:r>
              <a:rPr sz="1400" b="1" spc="-1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1400" b="1" spc="60" dirty="0">
                <a:solidFill>
                  <a:srgbClr val="F05C25"/>
                </a:solidFill>
                <a:latin typeface="Arial"/>
                <a:cs typeface="Arial"/>
              </a:rPr>
              <a:t>năm</a:t>
            </a:r>
            <a:endParaRPr sz="1400">
              <a:latin typeface="Arial"/>
              <a:cs typeface="Arial"/>
            </a:endParaRPr>
          </a:p>
          <a:p>
            <a:pPr marL="12700" marR="137795">
              <a:lnSpc>
                <a:spcPts val="710"/>
              </a:lnSpc>
              <a:spcBef>
                <a:spcPts val="285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lịch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 sử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liệu</a:t>
            </a:r>
            <a:r>
              <a:rPr sz="6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Việt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Nam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179003" y="1227129"/>
            <a:ext cx="1632585" cy="307340"/>
            <a:chOff x="4179003" y="1227129"/>
            <a:chExt cx="1632585" cy="307340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79003" y="1227129"/>
              <a:ext cx="277541" cy="27862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981562" y="1366573"/>
              <a:ext cx="48895" cy="75565"/>
            </a:xfrm>
            <a:custGeom>
              <a:avLst/>
              <a:gdLst/>
              <a:ahLst/>
              <a:cxnLst/>
              <a:rect l="l" t="t" r="r" b="b"/>
              <a:pathLst>
                <a:path w="48895" h="75565">
                  <a:moveTo>
                    <a:pt x="13940" y="0"/>
                  </a:moveTo>
                  <a:lnTo>
                    <a:pt x="9862" y="0"/>
                  </a:lnTo>
                  <a:lnTo>
                    <a:pt x="4286" y="333"/>
                  </a:lnTo>
                  <a:lnTo>
                    <a:pt x="0" y="5082"/>
                  </a:lnTo>
                  <a:lnTo>
                    <a:pt x="218" y="10676"/>
                  </a:lnTo>
                  <a:lnTo>
                    <a:pt x="218" y="18117"/>
                  </a:lnTo>
                  <a:lnTo>
                    <a:pt x="2319" y="19108"/>
                  </a:lnTo>
                  <a:lnTo>
                    <a:pt x="6887" y="20840"/>
                  </a:lnTo>
                  <a:lnTo>
                    <a:pt x="13940" y="23324"/>
                  </a:lnTo>
                  <a:lnTo>
                    <a:pt x="13940" y="0"/>
                  </a:lnTo>
                  <a:close/>
                </a:path>
                <a:path w="48895" h="75565">
                  <a:moveTo>
                    <a:pt x="34341" y="51982"/>
                  </a:moveTo>
                  <a:lnTo>
                    <a:pt x="34341" y="75301"/>
                  </a:lnTo>
                  <a:lnTo>
                    <a:pt x="38419" y="75301"/>
                  </a:lnTo>
                  <a:lnTo>
                    <a:pt x="44006" y="74967"/>
                  </a:lnTo>
                  <a:lnTo>
                    <a:pt x="48282" y="70228"/>
                  </a:lnTo>
                  <a:lnTo>
                    <a:pt x="48073" y="64630"/>
                  </a:lnTo>
                  <a:lnTo>
                    <a:pt x="48073" y="57189"/>
                  </a:lnTo>
                  <a:lnTo>
                    <a:pt x="45972" y="56073"/>
                  </a:lnTo>
                  <a:lnTo>
                    <a:pt x="34341" y="51982"/>
                  </a:lnTo>
                  <a:close/>
                </a:path>
              </a:pathLst>
            </a:custGeom>
            <a:solidFill>
              <a:srgbClr val="E4852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71288" y="1257845"/>
              <a:ext cx="940435" cy="276860"/>
            </a:xfrm>
            <a:custGeom>
              <a:avLst/>
              <a:gdLst/>
              <a:ahLst/>
              <a:cxnLst/>
              <a:rect l="l" t="t" r="r" b="b"/>
              <a:pathLst>
                <a:path w="940435" h="276859">
                  <a:moveTo>
                    <a:pt x="276923" y="7797"/>
                  </a:moveTo>
                  <a:lnTo>
                    <a:pt x="276631" y="6477"/>
                  </a:lnTo>
                  <a:lnTo>
                    <a:pt x="276237" y="5651"/>
                  </a:lnTo>
                  <a:lnTo>
                    <a:pt x="276059" y="5283"/>
                  </a:lnTo>
                  <a:lnTo>
                    <a:pt x="276059" y="5651"/>
                  </a:lnTo>
                  <a:lnTo>
                    <a:pt x="274980" y="3213"/>
                  </a:lnTo>
                  <a:lnTo>
                    <a:pt x="273050" y="1270"/>
                  </a:lnTo>
                  <a:lnTo>
                    <a:pt x="270624" y="203"/>
                  </a:lnTo>
                  <a:lnTo>
                    <a:pt x="269392" y="0"/>
                  </a:lnTo>
                  <a:lnTo>
                    <a:pt x="268135" y="0"/>
                  </a:lnTo>
                  <a:lnTo>
                    <a:pt x="266915" y="203"/>
                  </a:lnTo>
                  <a:lnTo>
                    <a:pt x="208521" y="203"/>
                  </a:lnTo>
                  <a:lnTo>
                    <a:pt x="204101" y="4635"/>
                  </a:lnTo>
                  <a:lnTo>
                    <a:pt x="204101" y="15621"/>
                  </a:lnTo>
                  <a:lnTo>
                    <a:pt x="208508" y="20104"/>
                  </a:lnTo>
                  <a:lnTo>
                    <a:pt x="213995" y="20167"/>
                  </a:lnTo>
                  <a:lnTo>
                    <a:pt x="243039" y="20167"/>
                  </a:lnTo>
                  <a:lnTo>
                    <a:pt x="220903" y="42240"/>
                  </a:lnTo>
                  <a:lnTo>
                    <a:pt x="225869" y="46647"/>
                  </a:lnTo>
                  <a:lnTo>
                    <a:pt x="230543" y="51371"/>
                  </a:lnTo>
                  <a:lnTo>
                    <a:pt x="234594" y="56057"/>
                  </a:lnTo>
                  <a:lnTo>
                    <a:pt x="207797" y="82931"/>
                  </a:lnTo>
                  <a:lnTo>
                    <a:pt x="203974" y="86842"/>
                  </a:lnTo>
                  <a:lnTo>
                    <a:pt x="197700" y="86893"/>
                  </a:lnTo>
                  <a:lnTo>
                    <a:pt x="193700" y="82931"/>
                  </a:lnTo>
                  <a:lnTo>
                    <a:pt x="189915" y="79044"/>
                  </a:lnTo>
                  <a:lnTo>
                    <a:pt x="189966" y="72758"/>
                  </a:lnTo>
                  <a:lnTo>
                    <a:pt x="193827" y="68795"/>
                  </a:lnTo>
                  <a:lnTo>
                    <a:pt x="220903" y="41630"/>
                  </a:lnTo>
                  <a:lnTo>
                    <a:pt x="184543" y="18986"/>
                  </a:lnTo>
                  <a:lnTo>
                    <a:pt x="177749" y="17335"/>
                  </a:lnTo>
                  <a:lnTo>
                    <a:pt x="177749" y="119291"/>
                  </a:lnTo>
                  <a:lnTo>
                    <a:pt x="177126" y="124802"/>
                  </a:lnTo>
                  <a:lnTo>
                    <a:pt x="172186" y="128765"/>
                  </a:lnTo>
                  <a:lnTo>
                    <a:pt x="162039" y="127635"/>
                  </a:lnTo>
                  <a:lnTo>
                    <a:pt x="158356" y="123952"/>
                  </a:lnTo>
                  <a:lnTo>
                    <a:pt x="157848" y="119291"/>
                  </a:lnTo>
                  <a:lnTo>
                    <a:pt x="158381" y="112445"/>
                  </a:lnTo>
                  <a:lnTo>
                    <a:pt x="153314" y="106464"/>
                  </a:lnTo>
                  <a:lnTo>
                    <a:pt x="146164" y="105892"/>
                  </a:lnTo>
                  <a:lnTo>
                    <a:pt x="145821" y="105879"/>
                  </a:lnTo>
                  <a:lnTo>
                    <a:pt x="144360" y="105879"/>
                  </a:lnTo>
                  <a:lnTo>
                    <a:pt x="144360" y="135407"/>
                  </a:lnTo>
                  <a:lnTo>
                    <a:pt x="157721" y="140004"/>
                  </a:lnTo>
                  <a:lnTo>
                    <a:pt x="166370" y="144068"/>
                  </a:lnTo>
                  <a:lnTo>
                    <a:pt x="172910" y="150672"/>
                  </a:lnTo>
                  <a:lnTo>
                    <a:pt x="176822" y="159105"/>
                  </a:lnTo>
                  <a:lnTo>
                    <a:pt x="177634" y="168656"/>
                  </a:lnTo>
                  <a:lnTo>
                    <a:pt x="175463" y="180263"/>
                  </a:lnTo>
                  <a:lnTo>
                    <a:pt x="169252" y="189814"/>
                  </a:lnTo>
                  <a:lnTo>
                    <a:pt x="159931" y="196354"/>
                  </a:lnTo>
                  <a:lnTo>
                    <a:pt x="148450" y="198920"/>
                  </a:lnTo>
                  <a:lnTo>
                    <a:pt x="144487" y="198920"/>
                  </a:lnTo>
                  <a:lnTo>
                    <a:pt x="144475" y="207772"/>
                  </a:lnTo>
                  <a:lnTo>
                    <a:pt x="140068" y="212191"/>
                  </a:lnTo>
                  <a:lnTo>
                    <a:pt x="129120" y="212191"/>
                  </a:lnTo>
                  <a:lnTo>
                    <a:pt x="124650" y="207772"/>
                  </a:lnTo>
                  <a:lnTo>
                    <a:pt x="124587" y="198920"/>
                  </a:lnTo>
                  <a:lnTo>
                    <a:pt x="123596" y="198920"/>
                  </a:lnTo>
                  <a:lnTo>
                    <a:pt x="110959" y="196126"/>
                  </a:lnTo>
                  <a:lnTo>
                    <a:pt x="100736" y="188937"/>
                  </a:lnTo>
                  <a:lnTo>
                    <a:pt x="93916" y="178435"/>
                  </a:lnTo>
                  <a:lnTo>
                    <a:pt x="91567" y="165671"/>
                  </a:lnTo>
                  <a:lnTo>
                    <a:pt x="91567" y="160197"/>
                  </a:lnTo>
                  <a:lnTo>
                    <a:pt x="95986" y="155752"/>
                  </a:lnTo>
                  <a:lnTo>
                    <a:pt x="106921" y="155752"/>
                  </a:lnTo>
                  <a:lnTo>
                    <a:pt x="111353" y="160197"/>
                  </a:lnTo>
                  <a:lnTo>
                    <a:pt x="111353" y="165671"/>
                  </a:lnTo>
                  <a:lnTo>
                    <a:pt x="110858" y="172504"/>
                  </a:lnTo>
                  <a:lnTo>
                    <a:pt x="116014" y="178447"/>
                  </a:lnTo>
                  <a:lnTo>
                    <a:pt x="123418" y="178955"/>
                  </a:lnTo>
                  <a:lnTo>
                    <a:pt x="124714" y="178955"/>
                  </a:lnTo>
                  <a:lnTo>
                    <a:pt x="124714" y="155752"/>
                  </a:lnTo>
                  <a:lnTo>
                    <a:pt x="124714" y="149555"/>
                  </a:lnTo>
                  <a:lnTo>
                    <a:pt x="92494" y="125691"/>
                  </a:lnTo>
                  <a:lnTo>
                    <a:pt x="91681" y="116179"/>
                  </a:lnTo>
                  <a:lnTo>
                    <a:pt x="93840" y="104609"/>
                  </a:lnTo>
                  <a:lnTo>
                    <a:pt x="100012" y="95059"/>
                  </a:lnTo>
                  <a:lnTo>
                    <a:pt x="109296" y="88519"/>
                  </a:lnTo>
                  <a:lnTo>
                    <a:pt x="120738" y="85915"/>
                  </a:lnTo>
                  <a:lnTo>
                    <a:pt x="124701" y="85915"/>
                  </a:lnTo>
                  <a:lnTo>
                    <a:pt x="124764" y="77190"/>
                  </a:lnTo>
                  <a:lnTo>
                    <a:pt x="129247" y="72758"/>
                  </a:lnTo>
                  <a:lnTo>
                    <a:pt x="140182" y="72758"/>
                  </a:lnTo>
                  <a:lnTo>
                    <a:pt x="144602" y="77190"/>
                  </a:lnTo>
                  <a:lnTo>
                    <a:pt x="144614" y="86029"/>
                  </a:lnTo>
                  <a:lnTo>
                    <a:pt x="145719" y="86029"/>
                  </a:lnTo>
                  <a:lnTo>
                    <a:pt x="158356" y="88836"/>
                  </a:lnTo>
                  <a:lnTo>
                    <a:pt x="168579" y="96024"/>
                  </a:lnTo>
                  <a:lnTo>
                    <a:pt x="175387" y="106527"/>
                  </a:lnTo>
                  <a:lnTo>
                    <a:pt x="177749" y="119291"/>
                  </a:lnTo>
                  <a:lnTo>
                    <a:pt x="177749" y="17335"/>
                  </a:lnTo>
                  <a:lnTo>
                    <a:pt x="144399" y="9207"/>
                  </a:lnTo>
                  <a:lnTo>
                    <a:pt x="103581" y="12077"/>
                  </a:lnTo>
                  <a:lnTo>
                    <a:pt x="65189" y="27368"/>
                  </a:lnTo>
                  <a:lnTo>
                    <a:pt x="32334" y="54876"/>
                  </a:lnTo>
                  <a:lnTo>
                    <a:pt x="9753" y="91351"/>
                  </a:lnTo>
                  <a:lnTo>
                    <a:pt x="0" y="131622"/>
                  </a:lnTo>
                  <a:lnTo>
                    <a:pt x="2857" y="172567"/>
                  </a:lnTo>
                  <a:lnTo>
                    <a:pt x="18110" y="211086"/>
                  </a:lnTo>
                  <a:lnTo>
                    <a:pt x="45542" y="244055"/>
                  </a:lnTo>
                  <a:lnTo>
                    <a:pt x="81902" y="266700"/>
                  </a:lnTo>
                  <a:lnTo>
                    <a:pt x="122034" y="276479"/>
                  </a:lnTo>
                  <a:lnTo>
                    <a:pt x="162864" y="273608"/>
                  </a:lnTo>
                  <a:lnTo>
                    <a:pt x="201256" y="258305"/>
                  </a:lnTo>
                  <a:lnTo>
                    <a:pt x="234124" y="230797"/>
                  </a:lnTo>
                  <a:lnTo>
                    <a:pt x="245122" y="212191"/>
                  </a:lnTo>
                  <a:lnTo>
                    <a:pt x="258597" y="189420"/>
                  </a:lnTo>
                  <a:lnTo>
                    <a:pt x="266890" y="143433"/>
                  </a:lnTo>
                  <a:lnTo>
                    <a:pt x="264375" y="128765"/>
                  </a:lnTo>
                  <a:lnTo>
                    <a:pt x="258991" y="97370"/>
                  </a:lnTo>
                  <a:lnTo>
                    <a:pt x="252920" y="86893"/>
                  </a:lnTo>
                  <a:lnTo>
                    <a:pt x="235242" y="56388"/>
                  </a:lnTo>
                  <a:lnTo>
                    <a:pt x="235102" y="56159"/>
                  </a:lnTo>
                  <a:lnTo>
                    <a:pt x="235496" y="55765"/>
                  </a:lnTo>
                  <a:lnTo>
                    <a:pt x="257022" y="34188"/>
                  </a:lnTo>
                  <a:lnTo>
                    <a:pt x="257086" y="68795"/>
                  </a:lnTo>
                  <a:lnTo>
                    <a:pt x="261467" y="73202"/>
                  </a:lnTo>
                  <a:lnTo>
                    <a:pt x="266915" y="73266"/>
                  </a:lnTo>
                  <a:lnTo>
                    <a:pt x="272364" y="73202"/>
                  </a:lnTo>
                  <a:lnTo>
                    <a:pt x="276796" y="68795"/>
                  </a:lnTo>
                  <a:lnTo>
                    <a:pt x="276923" y="63334"/>
                  </a:lnTo>
                  <a:lnTo>
                    <a:pt x="276923" y="34188"/>
                  </a:lnTo>
                  <a:lnTo>
                    <a:pt x="276923" y="7797"/>
                  </a:lnTo>
                  <a:close/>
                </a:path>
                <a:path w="940435" h="276859">
                  <a:moveTo>
                    <a:pt x="847013" y="226225"/>
                  </a:moveTo>
                  <a:lnTo>
                    <a:pt x="844270" y="209448"/>
                  </a:lnTo>
                  <a:lnTo>
                    <a:pt x="835977" y="197891"/>
                  </a:lnTo>
                  <a:lnTo>
                    <a:pt x="822312" y="191744"/>
                  </a:lnTo>
                  <a:lnTo>
                    <a:pt x="803465" y="191173"/>
                  </a:lnTo>
                  <a:lnTo>
                    <a:pt x="795870" y="191935"/>
                  </a:lnTo>
                  <a:lnTo>
                    <a:pt x="788835" y="195503"/>
                  </a:lnTo>
                  <a:lnTo>
                    <a:pt x="778637" y="206895"/>
                  </a:lnTo>
                  <a:lnTo>
                    <a:pt x="775792" y="214274"/>
                  </a:lnTo>
                  <a:lnTo>
                    <a:pt x="775868" y="259118"/>
                  </a:lnTo>
                  <a:lnTo>
                    <a:pt x="778573" y="261823"/>
                  </a:lnTo>
                  <a:lnTo>
                    <a:pt x="781926" y="261874"/>
                  </a:lnTo>
                  <a:lnTo>
                    <a:pt x="841019" y="261874"/>
                  </a:lnTo>
                  <a:lnTo>
                    <a:pt x="844346" y="261823"/>
                  </a:lnTo>
                  <a:lnTo>
                    <a:pt x="846988" y="259118"/>
                  </a:lnTo>
                  <a:lnTo>
                    <a:pt x="847013" y="226225"/>
                  </a:lnTo>
                  <a:close/>
                </a:path>
                <a:path w="940435" h="276859">
                  <a:moveTo>
                    <a:pt x="940054" y="96875"/>
                  </a:moveTo>
                  <a:lnTo>
                    <a:pt x="936193" y="53174"/>
                  </a:lnTo>
                  <a:lnTo>
                    <a:pt x="918654" y="12915"/>
                  </a:lnTo>
                  <a:lnTo>
                    <a:pt x="877722" y="673"/>
                  </a:lnTo>
                  <a:lnTo>
                    <a:pt x="744486" y="673"/>
                  </a:lnTo>
                  <a:lnTo>
                    <a:pt x="703440" y="12954"/>
                  </a:lnTo>
                  <a:lnTo>
                    <a:pt x="685888" y="53543"/>
                  </a:lnTo>
                  <a:lnTo>
                    <a:pt x="682409" y="97269"/>
                  </a:lnTo>
                  <a:lnTo>
                    <a:pt x="684098" y="106794"/>
                  </a:lnTo>
                  <a:lnTo>
                    <a:pt x="710476" y="138430"/>
                  </a:lnTo>
                  <a:lnTo>
                    <a:pt x="732739" y="143306"/>
                  </a:lnTo>
                  <a:lnTo>
                    <a:pt x="744321" y="141833"/>
                  </a:lnTo>
                  <a:lnTo>
                    <a:pt x="755116" y="137833"/>
                  </a:lnTo>
                  <a:lnTo>
                    <a:pt x="764730" y="131495"/>
                  </a:lnTo>
                  <a:lnTo>
                    <a:pt x="772744" y="123037"/>
                  </a:lnTo>
                  <a:lnTo>
                    <a:pt x="777024" y="129349"/>
                  </a:lnTo>
                  <a:lnTo>
                    <a:pt x="782828" y="134480"/>
                  </a:lnTo>
                  <a:lnTo>
                    <a:pt x="789622" y="137934"/>
                  </a:lnTo>
                  <a:lnTo>
                    <a:pt x="805967" y="142976"/>
                  </a:lnTo>
                  <a:lnTo>
                    <a:pt x="822553" y="142011"/>
                  </a:lnTo>
                  <a:lnTo>
                    <a:pt x="837780" y="135394"/>
                  </a:lnTo>
                  <a:lnTo>
                    <a:pt x="850061" y="123520"/>
                  </a:lnTo>
                  <a:lnTo>
                    <a:pt x="858075" y="131787"/>
                  </a:lnTo>
                  <a:lnTo>
                    <a:pt x="867613" y="137960"/>
                  </a:lnTo>
                  <a:lnTo>
                    <a:pt x="878281" y="141871"/>
                  </a:lnTo>
                  <a:lnTo>
                    <a:pt x="889698" y="143306"/>
                  </a:lnTo>
                  <a:lnTo>
                    <a:pt x="901496" y="142113"/>
                  </a:lnTo>
                  <a:lnTo>
                    <a:pt x="935215" y="114998"/>
                  </a:lnTo>
                  <a:lnTo>
                    <a:pt x="938466" y="106159"/>
                  </a:lnTo>
                  <a:lnTo>
                    <a:pt x="940054" y="96875"/>
                  </a:lnTo>
                  <a:close/>
                </a:path>
              </a:pathLst>
            </a:custGeom>
            <a:solidFill>
              <a:srgbClr val="F05C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66698" y="1396867"/>
              <a:ext cx="232265" cy="12268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820539" y="1696034"/>
            <a:ext cx="381635" cy="400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1A1846"/>
                </a:solidFill>
                <a:latin typeface="Arial"/>
                <a:cs typeface="Arial"/>
              </a:rPr>
              <a:t>300</a:t>
            </a:r>
            <a:r>
              <a:rPr sz="1000" b="1" spc="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700" b="1" spc="-25" dirty="0">
                <a:solidFill>
                  <a:srgbClr val="1A1846"/>
                </a:solidFill>
                <a:latin typeface="Arial"/>
                <a:cs typeface="Arial"/>
              </a:rPr>
              <a:t>Tỷ</a:t>
            </a:r>
            <a:endParaRPr sz="700">
              <a:latin typeface="Arial"/>
              <a:cs typeface="Arial"/>
            </a:endParaRPr>
          </a:p>
          <a:p>
            <a:pPr marL="27305" marR="20955" indent="24130">
              <a:lnSpc>
                <a:spcPct val="105500"/>
              </a:lnSpc>
              <a:spcBef>
                <a:spcPts val="360"/>
              </a:spcBef>
            </a:pPr>
            <a:r>
              <a:rPr sz="550" dirty="0">
                <a:solidFill>
                  <a:srgbClr val="001F5F"/>
                </a:solidFill>
                <a:latin typeface="Arial"/>
                <a:cs typeface="Arial"/>
              </a:rPr>
              <a:t>Mức</a:t>
            </a:r>
            <a:r>
              <a:rPr sz="55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spc="-20" dirty="0">
                <a:solidFill>
                  <a:srgbClr val="001F5F"/>
                </a:solidFill>
                <a:latin typeface="Arial"/>
                <a:cs typeface="Arial"/>
              </a:rPr>
              <a:t>giá,</a:t>
            </a:r>
            <a:r>
              <a:rPr sz="55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550" spc="-20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550" spc="-10" dirty="0">
                <a:solidFill>
                  <a:srgbClr val="001F5F"/>
                </a:solidFill>
                <a:latin typeface="Arial"/>
                <a:cs typeface="Arial"/>
              </a:rPr>
              <a:t> lượng</a:t>
            </a:r>
            <a:endParaRPr sz="5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5416" y="3239515"/>
            <a:ext cx="447675" cy="22987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Tốc</a:t>
            </a:r>
            <a:r>
              <a:rPr sz="6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độ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6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15416" y="3652215"/>
            <a:ext cx="4565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dõi</a:t>
            </a:r>
            <a:r>
              <a:rPr sz="6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endParaRPr sz="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04492" y="3302000"/>
            <a:ext cx="42862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Lịch</a:t>
            </a:r>
            <a:r>
              <a:rPr sz="600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sử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 bán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904492" y="3590035"/>
            <a:ext cx="332740" cy="229870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5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sz="6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dõi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đối</a:t>
            </a:r>
            <a:r>
              <a:rPr sz="6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thủ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03651" y="3302000"/>
            <a:ext cx="5035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Biến</a:t>
            </a:r>
            <a:r>
              <a:rPr sz="6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động</a:t>
            </a:r>
            <a:r>
              <a:rPr sz="6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endParaRPr sz="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03651" y="3590035"/>
            <a:ext cx="552450" cy="22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700"/>
              </a:lnSpc>
              <a:spcBef>
                <a:spcPts val="100"/>
              </a:spcBef>
            </a:pP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Tìm kiếm</a:t>
            </a:r>
            <a:r>
              <a:rPr sz="6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25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6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6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spc="-10" dirty="0">
                <a:solidFill>
                  <a:srgbClr val="001F5F"/>
                </a:solidFill>
                <a:latin typeface="Arial"/>
                <a:cs typeface="Arial"/>
              </a:rPr>
              <a:t>trending</a:t>
            </a:r>
            <a:endParaRPr sz="600">
              <a:latin typeface="Arial"/>
              <a:cs typeface="Arial"/>
            </a:endParaRPr>
          </a:p>
        </p:txBody>
      </p:sp>
      <p:pic>
        <p:nvPicPr>
          <p:cNvPr id="27" name="object 2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40436" y="171053"/>
            <a:ext cx="618744" cy="124602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5513323" y="167131"/>
            <a:ext cx="55562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55" dirty="0">
                <a:solidFill>
                  <a:srgbClr val="031258"/>
                </a:solidFill>
                <a:latin typeface="Arial"/>
                <a:cs typeface="Arial"/>
              </a:rPr>
              <a:t>VỀ</a:t>
            </a:r>
            <a:r>
              <a:rPr sz="800" b="1" spc="-10" dirty="0">
                <a:solidFill>
                  <a:srgbClr val="031258"/>
                </a:solidFill>
                <a:latin typeface="Arial"/>
                <a:cs typeface="Arial"/>
              </a:rPr>
              <a:t> METRIC</a:t>
            </a:r>
            <a:endParaRPr sz="800">
              <a:latin typeface="Arial"/>
              <a:cs typeface="Arial"/>
            </a:endParaRPr>
          </a:p>
        </p:txBody>
      </p:sp>
      <p:pic>
        <p:nvPicPr>
          <p:cNvPr id="29" name="object 2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46291" y="163067"/>
            <a:ext cx="45720" cy="181355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435051" y="408228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1A1846"/>
                </a:solidFill>
                <a:latin typeface="Arial"/>
                <a:cs typeface="Arial"/>
              </a:rPr>
              <a:t>48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1095" y="943711"/>
            <a:ext cx="1990725" cy="1017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4945" marR="5080" indent="-182880">
              <a:lnSpc>
                <a:spcPct val="135600"/>
              </a:lnSpc>
              <a:spcBef>
                <a:spcPts val="105"/>
              </a:spcBef>
              <a:buClr>
                <a:srgbClr val="001F5F"/>
              </a:buClr>
              <a:buFont typeface="Arial"/>
              <a:buChar char="•"/>
              <a:tabLst>
                <a:tab pos="194945" algn="l"/>
              </a:tabLst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trị:</a:t>
            </a:r>
            <a:r>
              <a:rPr sz="800" b="1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Nguồn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cung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cấp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danh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sách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mới,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chạy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kèm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đối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thủ,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mức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từng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niêm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yết.</a:t>
            </a:r>
            <a:endParaRPr sz="800">
              <a:latin typeface="Arial"/>
              <a:cs typeface="Arial"/>
            </a:endParaRPr>
          </a:p>
          <a:p>
            <a:pPr marL="194945" indent="-18288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94945" algn="l"/>
              </a:tabLst>
            </a:pP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Lợi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ích: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Hỗ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trợ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R&amp;D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kịp</a:t>
            </a:r>
            <a:endParaRPr sz="800">
              <a:latin typeface="Arial"/>
              <a:cs typeface="Arial"/>
            </a:endParaRPr>
          </a:p>
          <a:p>
            <a:pPr marL="194945" marR="193040">
              <a:lnSpc>
                <a:spcPct val="135000"/>
              </a:lnSpc>
              <a:spcBef>
                <a:spcPts val="15"/>
              </a:spcBef>
            </a:pP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thời,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tối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ưu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nhập/sản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xuất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(khi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biết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lịch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sử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niêm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yết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giá).</a:t>
            </a:r>
            <a:endParaRPr sz="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70503" y="686815"/>
            <a:ext cx="206946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1A1846"/>
                </a:solidFill>
                <a:latin typeface="Arial"/>
                <a:cs typeface="Arial"/>
              </a:rPr>
              <a:t>Chiến</a:t>
            </a:r>
            <a:r>
              <a:rPr sz="1000" b="1" spc="2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A1846"/>
                </a:solidFill>
                <a:latin typeface="Arial"/>
                <a:cs typeface="Arial"/>
              </a:rPr>
              <a:t>lược</a:t>
            </a:r>
            <a:r>
              <a:rPr sz="1000" b="1" spc="5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A1846"/>
                </a:solidFill>
                <a:latin typeface="Arial"/>
                <a:cs typeface="Arial"/>
              </a:rPr>
              <a:t>Kinh</a:t>
            </a:r>
            <a:r>
              <a:rPr sz="1000" b="1" spc="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A1846"/>
                </a:solidFill>
                <a:latin typeface="Arial"/>
                <a:cs typeface="Arial"/>
              </a:rPr>
              <a:t>doanh</a:t>
            </a:r>
            <a:r>
              <a:rPr sz="1000" b="1" spc="6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A1846"/>
                </a:solidFill>
                <a:latin typeface="Arial"/>
                <a:cs typeface="Arial"/>
              </a:rPr>
              <a:t>&amp;</a:t>
            </a:r>
            <a:r>
              <a:rPr sz="1000" b="1" spc="2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1A1846"/>
                </a:solidFill>
                <a:latin typeface="Arial"/>
                <a:cs typeface="Arial"/>
              </a:rPr>
              <a:t>Đầu</a:t>
            </a:r>
            <a:r>
              <a:rPr sz="1000" b="1" spc="35" dirty="0">
                <a:solidFill>
                  <a:srgbClr val="1A1846"/>
                </a:solidFill>
                <a:latin typeface="Arial"/>
                <a:cs typeface="Arial"/>
              </a:rPr>
              <a:t> tư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4222" y="686815"/>
            <a:ext cx="12426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solidFill>
                  <a:srgbClr val="E48524"/>
                </a:solidFill>
              </a:rPr>
              <a:t>R&amp;D</a:t>
            </a:r>
            <a:r>
              <a:rPr sz="1000" spc="20" dirty="0">
                <a:solidFill>
                  <a:srgbClr val="E48524"/>
                </a:solidFill>
              </a:rPr>
              <a:t> </a:t>
            </a:r>
            <a:r>
              <a:rPr sz="1000" dirty="0">
                <a:solidFill>
                  <a:srgbClr val="E48524"/>
                </a:solidFill>
              </a:rPr>
              <a:t>Sản</a:t>
            </a:r>
            <a:r>
              <a:rPr sz="1000" spc="20" dirty="0">
                <a:solidFill>
                  <a:srgbClr val="E48524"/>
                </a:solidFill>
              </a:rPr>
              <a:t> </a:t>
            </a:r>
            <a:r>
              <a:rPr sz="1000" dirty="0">
                <a:solidFill>
                  <a:srgbClr val="E48524"/>
                </a:solidFill>
              </a:rPr>
              <a:t>phẩm</a:t>
            </a:r>
            <a:r>
              <a:rPr sz="1000" spc="15" dirty="0">
                <a:solidFill>
                  <a:srgbClr val="E48524"/>
                </a:solidFill>
              </a:rPr>
              <a:t> </a:t>
            </a:r>
            <a:r>
              <a:rPr sz="1000" spc="-25" dirty="0">
                <a:solidFill>
                  <a:srgbClr val="E48524"/>
                </a:solidFill>
              </a:rPr>
              <a:t>mới</a:t>
            </a: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4084065" y="943711"/>
            <a:ext cx="1615440" cy="1017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5580" marR="24130" indent="-182880">
              <a:lnSpc>
                <a:spcPct val="135600"/>
              </a:lnSpc>
              <a:spcBef>
                <a:spcPts val="105"/>
              </a:spcBef>
              <a:buFont typeface="Arial"/>
              <a:buChar char="•"/>
              <a:tabLst>
                <a:tab pos="195580" algn="l"/>
              </a:tabLst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trị:</a:t>
            </a:r>
            <a:r>
              <a:rPr sz="800" b="1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Nguồn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dữ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liệu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chi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tiết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dung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lượng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&amp;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xu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hướng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 trường.</a:t>
            </a:r>
            <a:endParaRPr sz="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195580" algn="l"/>
              </a:tabLst>
            </a:pP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Lợi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ích: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45" dirty="0">
                <a:solidFill>
                  <a:srgbClr val="001F5F"/>
                </a:solidFill>
                <a:latin typeface="Arial"/>
                <a:cs typeface="Arial"/>
              </a:rPr>
              <a:t>Ra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quyết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định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tư</a:t>
            </a:r>
            <a:endParaRPr sz="800">
              <a:latin typeface="Arial"/>
              <a:cs typeface="Arial"/>
            </a:endParaRPr>
          </a:p>
          <a:p>
            <a:pPr marL="195580" marR="5080">
              <a:lnSpc>
                <a:spcPct val="135000"/>
              </a:lnSpc>
              <a:spcBef>
                <a:spcPts val="15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dựa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thực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tế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trường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nguồn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lực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nghiệp.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8694" y="2326893"/>
            <a:ext cx="1776730" cy="144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80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ED2E23"/>
                </a:solidFill>
                <a:latin typeface="Arial"/>
                <a:cs typeface="Arial"/>
              </a:rPr>
              <a:t>Tối</a:t>
            </a:r>
            <a:r>
              <a:rPr sz="1000" b="1" spc="-10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ED2E23"/>
                </a:solidFill>
                <a:latin typeface="Arial"/>
                <a:cs typeface="Arial"/>
              </a:rPr>
              <a:t>ưu</a:t>
            </a:r>
            <a:r>
              <a:rPr sz="1000" b="1" spc="-1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1000" b="1" spc="-20" dirty="0">
                <a:solidFill>
                  <a:srgbClr val="ED2E23"/>
                </a:solidFill>
                <a:latin typeface="Arial"/>
                <a:cs typeface="Arial"/>
              </a:rPr>
              <a:t>Sales</a:t>
            </a:r>
            <a:r>
              <a:rPr sz="1000" b="1" spc="-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ED2E23"/>
                </a:solidFill>
                <a:latin typeface="Arial"/>
                <a:cs typeface="Arial"/>
              </a:rPr>
              <a:t>(vận</a:t>
            </a:r>
            <a:r>
              <a:rPr sz="1000" spc="-5" dirty="0">
                <a:solidFill>
                  <a:srgbClr val="ED2E23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ED2E23"/>
                </a:solidFill>
                <a:latin typeface="Arial"/>
                <a:cs typeface="Arial"/>
              </a:rPr>
              <a:t>hành)</a:t>
            </a:r>
            <a:endParaRPr sz="1000">
              <a:latin typeface="Arial"/>
              <a:cs typeface="Arial"/>
            </a:endParaRPr>
          </a:p>
          <a:p>
            <a:pPr marL="195580" marR="21590" indent="-183515">
              <a:lnSpc>
                <a:spcPct val="135400"/>
              </a:lnSpc>
              <a:spcBef>
                <a:spcPts val="875"/>
              </a:spcBef>
              <a:buFont typeface="Arial"/>
              <a:buChar char="•"/>
              <a:tabLst>
                <a:tab pos="195580" algn="l"/>
              </a:tabLst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trị: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Nguồn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cung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cấp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báo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cáo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thị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trường,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mức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trường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chấp</a:t>
            </a:r>
            <a:r>
              <a:rPr sz="800" spc="1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nhận,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đối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thủ,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 phần,…</a:t>
            </a:r>
            <a:endParaRPr sz="800">
              <a:latin typeface="Arial"/>
              <a:cs typeface="Arial"/>
            </a:endParaRPr>
          </a:p>
          <a:p>
            <a:pPr marL="195580" marR="5080" indent="-183515">
              <a:lnSpc>
                <a:spcPct val="135000"/>
              </a:lnSpc>
              <a:spcBef>
                <a:spcPts val="10"/>
              </a:spcBef>
              <a:buFont typeface="Arial"/>
              <a:buChar char="•"/>
              <a:tabLst>
                <a:tab pos="195580" algn="l"/>
              </a:tabLst>
            </a:pP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Lợi</a:t>
            </a:r>
            <a:r>
              <a:rPr sz="800" b="1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ích: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Báo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cáo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&amp;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ra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quyết</a:t>
            </a:r>
            <a:r>
              <a:rPr sz="8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định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điều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chỉnh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vận</a:t>
            </a:r>
            <a:r>
              <a:rPr sz="800" spc="10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hành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thực</a:t>
            </a:r>
            <a:r>
              <a:rPr sz="800" spc="1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tế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thị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trường,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đối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thủ.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5000" y="2326335"/>
            <a:ext cx="2009775" cy="14452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796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F05C25"/>
                </a:solidFill>
                <a:latin typeface="Arial"/>
                <a:cs typeface="Arial"/>
              </a:rPr>
              <a:t>Chiến</a:t>
            </a:r>
            <a:r>
              <a:rPr sz="1000" b="1" spc="-3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1000" b="1" dirty="0">
                <a:solidFill>
                  <a:srgbClr val="F05C25"/>
                </a:solidFill>
                <a:latin typeface="Arial"/>
                <a:cs typeface="Arial"/>
              </a:rPr>
              <a:t>lược</a:t>
            </a:r>
            <a:r>
              <a:rPr sz="1000" b="1" spc="-1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1000" b="1" spc="-10" dirty="0">
                <a:solidFill>
                  <a:srgbClr val="F05C25"/>
                </a:solidFill>
                <a:latin typeface="Arial"/>
                <a:cs typeface="Arial"/>
              </a:rPr>
              <a:t>Marketing</a:t>
            </a:r>
            <a:endParaRPr sz="1000">
              <a:latin typeface="Arial"/>
              <a:cs typeface="Arial"/>
            </a:endParaRPr>
          </a:p>
          <a:p>
            <a:pPr marL="195580" marR="59690" indent="-182880">
              <a:lnSpc>
                <a:spcPct val="135400"/>
              </a:lnSpc>
              <a:spcBef>
                <a:spcPts val="875"/>
              </a:spcBef>
              <a:buFont typeface="Arial"/>
              <a:buChar char="•"/>
              <a:tabLst>
                <a:tab pos="195580" algn="l"/>
              </a:tabLst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Giá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trị:</a:t>
            </a:r>
            <a:r>
              <a:rPr sz="800" b="1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Nguồn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dữ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liệu,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danh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sách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chi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tiết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chạy,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chủ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lực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đã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thành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công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thương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hiệu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&amp;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bán.</a:t>
            </a:r>
            <a:endParaRPr sz="800">
              <a:latin typeface="Arial"/>
              <a:cs typeface="Arial"/>
            </a:endParaRPr>
          </a:p>
          <a:p>
            <a:pPr marL="195580" marR="5080" indent="-182880">
              <a:lnSpc>
                <a:spcPct val="135000"/>
              </a:lnSpc>
              <a:spcBef>
                <a:spcPts val="15"/>
              </a:spcBef>
              <a:buFont typeface="Arial"/>
              <a:buChar char="•"/>
              <a:tabLst>
                <a:tab pos="195580" algn="l"/>
              </a:tabLst>
            </a:pP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Lợi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ích: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Hỗ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trợ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khám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phá,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học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được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chiến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lược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Marketing</a:t>
            </a:r>
            <a:r>
              <a:rPr sz="800" spc="114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thành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công,</a:t>
            </a:r>
            <a:r>
              <a:rPr sz="800" spc="1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thất 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bại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phẩm/nhãn</a:t>
            </a:r>
            <a:r>
              <a:rPr sz="800" spc="-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hàng.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91554" y="4080154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1A1846"/>
                </a:solidFill>
                <a:latin typeface="Arial"/>
                <a:cs typeface="Arial"/>
              </a:rPr>
              <a:t>49</a:t>
            </a:r>
            <a:endParaRPr sz="600">
              <a:latin typeface="Arial"/>
              <a:cs typeface="Arial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055" y="164591"/>
            <a:ext cx="45720" cy="1813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72211" y="167131"/>
            <a:ext cx="89598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GIÁ</a:t>
            </a:r>
            <a:r>
              <a:rPr sz="800" b="1" spc="-3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TRỊ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&amp;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LỢI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 ÍCH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67171" y="172577"/>
            <a:ext cx="618744" cy="12460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5008" y="164591"/>
            <a:ext cx="45720" cy="1813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0408" y="166481"/>
            <a:ext cx="618743" cy="1246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73902" y="4078325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1A1846"/>
                </a:solidFill>
                <a:latin typeface="Arial"/>
                <a:cs typeface="Arial"/>
              </a:rPr>
              <a:t>05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5998" y="173481"/>
            <a:ext cx="1917064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CON</a:t>
            </a:r>
            <a:r>
              <a:rPr sz="800" b="1" spc="4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45" dirty="0">
                <a:solidFill>
                  <a:srgbClr val="1A1846"/>
                </a:solidFill>
                <a:latin typeface="Arial"/>
                <a:cs typeface="Arial"/>
              </a:rPr>
              <a:t>SỐ</a:t>
            </a:r>
            <a:r>
              <a:rPr sz="800" b="1" spc="3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NỔI</a:t>
            </a:r>
            <a:r>
              <a:rPr sz="800" b="1" spc="5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40" dirty="0">
                <a:solidFill>
                  <a:srgbClr val="1A1846"/>
                </a:solidFill>
                <a:latin typeface="Arial"/>
                <a:cs typeface="Arial"/>
              </a:rPr>
              <a:t>BẬT</a:t>
            </a:r>
            <a:r>
              <a:rPr sz="800" b="1" spc="3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NỬA</a:t>
            </a:r>
            <a:r>
              <a:rPr sz="800" b="1" spc="4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ĐẦU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NĂM</a:t>
            </a:r>
            <a:r>
              <a:rPr sz="800" b="1" spc="5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1A1846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75226" y="929386"/>
            <a:ext cx="1401445" cy="2698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3990" marR="5080" indent="-161925">
              <a:lnSpc>
                <a:spcPct val="100000"/>
              </a:lnSpc>
              <a:spcBef>
                <a:spcPts val="105"/>
              </a:spcBef>
              <a:buChar char="•"/>
              <a:tabLst>
                <a:tab pos="173990" algn="l"/>
                <a:tab pos="184785" algn="l"/>
              </a:tabLst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	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liệu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thống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kê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từ: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01/01/2023</a:t>
            </a:r>
            <a:r>
              <a:rPr sz="800" spc="1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50" dirty="0">
                <a:solidFill>
                  <a:srgbClr val="001F5F"/>
                </a:solidFill>
                <a:latin typeface="Arial"/>
                <a:cs typeface="Arial"/>
              </a:rPr>
              <a:t>–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30/06/2023.</a:t>
            </a:r>
            <a:endParaRPr sz="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75226" y="1305280"/>
            <a:ext cx="1466215" cy="58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14599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Báo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cáo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phân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tích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liệu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5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Shopee,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Lazada,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Tiki,</a:t>
            </a:r>
            <a:r>
              <a:rPr sz="800" spc="1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Sendo,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Tiktok Shop.</a:t>
            </a:r>
            <a:endParaRPr sz="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75226" y="2002721"/>
            <a:ext cx="1426210" cy="447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marR="5080" indent="-171450" algn="just">
              <a:lnSpc>
                <a:spcPct val="115100"/>
              </a:lnSpc>
              <a:spcBef>
                <a:spcPts val="100"/>
              </a:spcBef>
              <a:buChar char="•"/>
              <a:tabLst>
                <a:tab pos="184785" algn="l"/>
              </a:tabLst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Tất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cả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liệu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tổng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hợp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đã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	được</a:t>
            </a:r>
            <a:r>
              <a:rPr sz="8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lọc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bỏ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đơn</a:t>
            </a:r>
            <a:r>
              <a:rPr sz="8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ảo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	sản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quà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tặng.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75226" y="2842057"/>
            <a:ext cx="1527175" cy="725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95"/>
              </a:spcBef>
            </a:pPr>
            <a:r>
              <a:rPr sz="800" spc="130" dirty="0">
                <a:solidFill>
                  <a:srgbClr val="001F5F"/>
                </a:solidFill>
                <a:latin typeface="Arial"/>
                <a:cs typeface="Arial"/>
              </a:rPr>
              <a:t>*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2022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Tiktok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chưa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ra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mắt,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nếu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tỷ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lệ</a:t>
            </a:r>
            <a:r>
              <a:rPr sz="8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tăng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trưởng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cùng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kỳ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khi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chỉ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tính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4</a:t>
            </a:r>
            <a:r>
              <a:rPr sz="800" spc="10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Shopee,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Lazada,</a:t>
            </a:r>
            <a:r>
              <a:rPr sz="800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Tiki,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Sendo</a:t>
            </a:r>
            <a:r>
              <a:rPr sz="800" spc="-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là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22.5%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.</a:t>
            </a:r>
            <a:endParaRPr sz="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44340" y="627887"/>
            <a:ext cx="0" cy="3065145"/>
          </a:xfrm>
          <a:custGeom>
            <a:avLst/>
            <a:gdLst/>
            <a:ahLst/>
            <a:cxnLst/>
            <a:rect l="l" t="t" r="r" b="b"/>
            <a:pathLst>
              <a:path h="3065145">
                <a:moveTo>
                  <a:pt x="0" y="0"/>
                </a:moveTo>
                <a:lnTo>
                  <a:pt x="0" y="3064916"/>
                </a:lnTo>
              </a:path>
            </a:pathLst>
          </a:custGeom>
          <a:ln w="9525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454808" y="770311"/>
            <a:ext cx="351155" cy="351790"/>
            <a:chOff x="454808" y="770311"/>
            <a:chExt cx="351155" cy="351790"/>
          </a:xfrm>
        </p:grpSpPr>
        <p:sp>
          <p:nvSpPr>
            <p:cNvPr id="12" name="object 12"/>
            <p:cNvSpPr/>
            <p:nvPr/>
          </p:nvSpPr>
          <p:spPr>
            <a:xfrm>
              <a:off x="454808" y="770311"/>
              <a:ext cx="351155" cy="351790"/>
            </a:xfrm>
            <a:custGeom>
              <a:avLst/>
              <a:gdLst/>
              <a:ahLst/>
              <a:cxnLst/>
              <a:rect l="l" t="t" r="r" b="b"/>
              <a:pathLst>
                <a:path w="351155" h="351790">
                  <a:moveTo>
                    <a:pt x="206667" y="0"/>
                  </a:moveTo>
                  <a:lnTo>
                    <a:pt x="159287" y="5469"/>
                  </a:lnTo>
                  <a:lnTo>
                    <a:pt x="115785" y="21051"/>
                  </a:lnTo>
                  <a:lnTo>
                    <a:pt x="77410" y="45502"/>
                  </a:lnTo>
                  <a:lnTo>
                    <a:pt x="45404" y="77578"/>
                  </a:lnTo>
                  <a:lnTo>
                    <a:pt x="21006" y="116037"/>
                  </a:lnTo>
                  <a:lnTo>
                    <a:pt x="5458" y="159635"/>
                  </a:lnTo>
                  <a:lnTo>
                    <a:pt x="0" y="207129"/>
                  </a:lnTo>
                  <a:lnTo>
                    <a:pt x="5458" y="254622"/>
                  </a:lnTo>
                  <a:lnTo>
                    <a:pt x="21006" y="298219"/>
                  </a:lnTo>
                  <a:lnTo>
                    <a:pt x="45404" y="336678"/>
                  </a:lnTo>
                  <a:lnTo>
                    <a:pt x="60175" y="351482"/>
                  </a:lnTo>
                  <a:lnTo>
                    <a:pt x="351038" y="60631"/>
                  </a:lnTo>
                  <a:lnTo>
                    <a:pt x="335943" y="45502"/>
                  </a:lnTo>
                  <a:lnTo>
                    <a:pt x="297568" y="21051"/>
                  </a:lnTo>
                  <a:lnTo>
                    <a:pt x="254066" y="5469"/>
                  </a:lnTo>
                  <a:lnTo>
                    <a:pt x="206667" y="0"/>
                  </a:lnTo>
                  <a:close/>
                </a:path>
              </a:pathLst>
            </a:custGeom>
            <a:solidFill>
              <a:srgbClr val="E7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3092" y="893552"/>
              <a:ext cx="173834" cy="159837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35355" y="1301876"/>
            <a:ext cx="1363980" cy="691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solidFill>
                  <a:srgbClr val="F05C25"/>
                </a:solidFill>
                <a:latin typeface="Arial"/>
                <a:cs typeface="Arial"/>
              </a:rPr>
              <a:t>92,745</a:t>
            </a:r>
            <a:r>
              <a:rPr sz="2100" b="1" spc="5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900" b="1" spc="50" dirty="0">
                <a:solidFill>
                  <a:srgbClr val="001F5F"/>
                </a:solidFill>
                <a:latin typeface="Arial"/>
                <a:cs typeface="Arial"/>
              </a:rPr>
              <a:t>tỷ</a:t>
            </a:r>
            <a:r>
              <a:rPr sz="9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900" b="1" spc="-20" dirty="0">
                <a:solidFill>
                  <a:srgbClr val="001F5F"/>
                </a:solidFill>
                <a:latin typeface="Arial"/>
                <a:cs typeface="Arial"/>
              </a:rPr>
              <a:t>đồng</a:t>
            </a:r>
            <a:endParaRPr sz="900">
              <a:latin typeface="Arial"/>
              <a:cs typeface="Arial"/>
            </a:endParaRPr>
          </a:p>
          <a:p>
            <a:pPr marL="12700" marR="184785">
              <a:lnSpc>
                <a:spcPct val="113700"/>
              </a:lnSpc>
              <a:spcBef>
                <a:spcPts val="535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Tổng</a:t>
            </a:r>
            <a:r>
              <a:rPr sz="800" spc="10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1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spc="1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sàn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60802" y="1283665"/>
            <a:ext cx="1317625" cy="709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" indent="-20955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solidFill>
                  <a:srgbClr val="F05C25"/>
                </a:solidFill>
                <a:latin typeface="Arial"/>
                <a:cs typeface="Arial"/>
              </a:rPr>
              <a:t>394,425</a:t>
            </a:r>
            <a:r>
              <a:rPr sz="2100" b="1" spc="-235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900" b="1" spc="-20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endParaRPr sz="900">
              <a:latin typeface="Arial"/>
              <a:cs typeface="Arial"/>
            </a:endParaRPr>
          </a:p>
          <a:p>
            <a:pPr marL="33020" marR="33020">
              <a:lnSpc>
                <a:spcPct val="113700"/>
              </a:lnSpc>
              <a:spcBef>
                <a:spcPts val="680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Tổng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shop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phát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sinh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đơn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57120" y="2947212"/>
            <a:ext cx="145605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0"/>
              </a:spcBef>
            </a:pPr>
            <a:r>
              <a:rPr sz="900" b="1" spc="140" dirty="0">
                <a:latin typeface="Arial"/>
                <a:cs typeface="Arial"/>
              </a:rPr>
              <a:t>*</a:t>
            </a:r>
            <a:r>
              <a:rPr sz="900" b="1" spc="-3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Tăng</a:t>
            </a:r>
            <a:r>
              <a:rPr sz="900" b="1" spc="200" dirty="0">
                <a:latin typeface="Arial"/>
                <a:cs typeface="Arial"/>
              </a:rPr>
              <a:t> </a:t>
            </a:r>
            <a:r>
              <a:rPr sz="2100" b="1" spc="-25" dirty="0">
                <a:solidFill>
                  <a:srgbClr val="F05C25"/>
                </a:solidFill>
                <a:latin typeface="Arial"/>
                <a:cs typeface="Arial"/>
              </a:rPr>
              <a:t>46%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5"/>
              </a:spcBef>
            </a:pP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So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với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cùng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kỳ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2022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26516" y="2947212"/>
            <a:ext cx="1574165" cy="717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dirty="0">
                <a:solidFill>
                  <a:srgbClr val="F05C25"/>
                </a:solidFill>
                <a:latin typeface="Arial"/>
                <a:cs typeface="Arial"/>
              </a:rPr>
              <a:t>907</a:t>
            </a:r>
            <a:r>
              <a:rPr sz="1000" b="1" dirty="0">
                <a:solidFill>
                  <a:srgbClr val="F05C25"/>
                </a:solidFill>
                <a:latin typeface="Arial"/>
                <a:cs typeface="Arial"/>
              </a:rPr>
              <a:t>tr</a:t>
            </a:r>
            <a:r>
              <a:rPr sz="1000" b="1" spc="70" dirty="0">
                <a:solidFill>
                  <a:srgbClr val="F05C25"/>
                </a:solidFill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đơn</a:t>
            </a:r>
            <a:r>
              <a:rPr sz="900" b="1" spc="60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vị</a:t>
            </a:r>
            <a:r>
              <a:rPr sz="900" b="1" spc="45" dirty="0">
                <a:latin typeface="Arial"/>
                <a:cs typeface="Arial"/>
              </a:rPr>
              <a:t> </a:t>
            </a:r>
            <a:r>
              <a:rPr sz="900" b="1" dirty="0">
                <a:latin typeface="Arial"/>
                <a:cs typeface="Arial"/>
              </a:rPr>
              <a:t>sản</a:t>
            </a:r>
            <a:r>
              <a:rPr sz="900" b="1" spc="55" dirty="0">
                <a:latin typeface="Arial"/>
                <a:cs typeface="Arial"/>
              </a:rPr>
              <a:t> </a:t>
            </a:r>
            <a:r>
              <a:rPr sz="900" b="1" spc="-20" dirty="0">
                <a:latin typeface="Arial"/>
                <a:cs typeface="Arial"/>
              </a:rPr>
              <a:t>phẩm</a:t>
            </a:r>
            <a:endParaRPr sz="900">
              <a:latin typeface="Arial"/>
              <a:cs typeface="Arial"/>
            </a:endParaRPr>
          </a:p>
          <a:p>
            <a:pPr marL="20955" marR="180975">
              <a:lnSpc>
                <a:spcPct val="113799"/>
              </a:lnSpc>
              <a:spcBef>
                <a:spcPts val="740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Tổng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sản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phẩm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được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giao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thành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công</a:t>
            </a:r>
            <a:r>
              <a:rPr sz="800" spc="1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54808" y="2396419"/>
            <a:ext cx="351155" cy="351790"/>
            <a:chOff x="454808" y="2396419"/>
            <a:chExt cx="351155" cy="351790"/>
          </a:xfrm>
        </p:grpSpPr>
        <p:sp>
          <p:nvSpPr>
            <p:cNvPr id="19" name="object 19"/>
            <p:cNvSpPr/>
            <p:nvPr/>
          </p:nvSpPr>
          <p:spPr>
            <a:xfrm>
              <a:off x="454808" y="2396419"/>
              <a:ext cx="351155" cy="351790"/>
            </a:xfrm>
            <a:custGeom>
              <a:avLst/>
              <a:gdLst/>
              <a:ahLst/>
              <a:cxnLst/>
              <a:rect l="l" t="t" r="r" b="b"/>
              <a:pathLst>
                <a:path w="351155" h="351789">
                  <a:moveTo>
                    <a:pt x="206670" y="0"/>
                  </a:moveTo>
                  <a:lnTo>
                    <a:pt x="159287" y="5469"/>
                  </a:lnTo>
                  <a:lnTo>
                    <a:pt x="115785" y="21051"/>
                  </a:lnTo>
                  <a:lnTo>
                    <a:pt x="77410" y="45502"/>
                  </a:lnTo>
                  <a:lnTo>
                    <a:pt x="45404" y="77579"/>
                  </a:lnTo>
                  <a:lnTo>
                    <a:pt x="21006" y="116037"/>
                  </a:lnTo>
                  <a:lnTo>
                    <a:pt x="5458" y="159635"/>
                  </a:lnTo>
                  <a:lnTo>
                    <a:pt x="0" y="207130"/>
                  </a:lnTo>
                  <a:lnTo>
                    <a:pt x="5458" y="254622"/>
                  </a:lnTo>
                  <a:lnTo>
                    <a:pt x="21006" y="298220"/>
                  </a:lnTo>
                  <a:lnTo>
                    <a:pt x="45404" y="336679"/>
                  </a:lnTo>
                  <a:lnTo>
                    <a:pt x="60175" y="351483"/>
                  </a:lnTo>
                  <a:lnTo>
                    <a:pt x="351038" y="60631"/>
                  </a:lnTo>
                  <a:lnTo>
                    <a:pt x="335943" y="45502"/>
                  </a:lnTo>
                  <a:lnTo>
                    <a:pt x="297568" y="21051"/>
                  </a:lnTo>
                  <a:lnTo>
                    <a:pt x="254066" y="5469"/>
                  </a:lnTo>
                  <a:lnTo>
                    <a:pt x="206670" y="0"/>
                  </a:lnTo>
                  <a:close/>
                </a:path>
              </a:pathLst>
            </a:custGeom>
            <a:solidFill>
              <a:srgbClr val="E6F7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943" y="2504976"/>
              <a:ext cx="162932" cy="168656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2381418" y="770295"/>
            <a:ext cx="349885" cy="350520"/>
            <a:chOff x="2381418" y="770295"/>
            <a:chExt cx="349885" cy="350520"/>
          </a:xfrm>
        </p:grpSpPr>
        <p:sp>
          <p:nvSpPr>
            <p:cNvPr id="22" name="object 22"/>
            <p:cNvSpPr/>
            <p:nvPr/>
          </p:nvSpPr>
          <p:spPr>
            <a:xfrm>
              <a:off x="2381418" y="770295"/>
              <a:ext cx="349885" cy="350520"/>
            </a:xfrm>
            <a:custGeom>
              <a:avLst/>
              <a:gdLst/>
              <a:ahLst/>
              <a:cxnLst/>
              <a:rect l="l" t="t" r="r" b="b"/>
              <a:pathLst>
                <a:path w="349885" h="350519">
                  <a:moveTo>
                    <a:pt x="205920" y="0"/>
                  </a:moveTo>
                  <a:lnTo>
                    <a:pt x="158711" y="5449"/>
                  </a:lnTo>
                  <a:lnTo>
                    <a:pt x="115366" y="20975"/>
                  </a:lnTo>
                  <a:lnTo>
                    <a:pt x="77130" y="45337"/>
                  </a:lnTo>
                  <a:lnTo>
                    <a:pt x="45240" y="77298"/>
                  </a:lnTo>
                  <a:lnTo>
                    <a:pt x="20930" y="115617"/>
                  </a:lnTo>
                  <a:lnTo>
                    <a:pt x="5438" y="159057"/>
                  </a:lnTo>
                  <a:lnTo>
                    <a:pt x="0" y="206379"/>
                  </a:lnTo>
                  <a:lnTo>
                    <a:pt x="5438" y="253701"/>
                  </a:lnTo>
                  <a:lnTo>
                    <a:pt x="20930" y="297141"/>
                  </a:lnTo>
                  <a:lnTo>
                    <a:pt x="45240" y="335460"/>
                  </a:lnTo>
                  <a:lnTo>
                    <a:pt x="59811" y="350064"/>
                  </a:lnTo>
                  <a:lnTo>
                    <a:pt x="349623" y="60266"/>
                  </a:lnTo>
                  <a:lnTo>
                    <a:pt x="334728" y="45338"/>
                  </a:lnTo>
                  <a:lnTo>
                    <a:pt x="296492" y="20975"/>
                  </a:lnTo>
                  <a:lnTo>
                    <a:pt x="253147" y="5449"/>
                  </a:lnTo>
                  <a:lnTo>
                    <a:pt x="205920" y="0"/>
                  </a:lnTo>
                  <a:close/>
                </a:path>
              </a:pathLst>
            </a:custGeom>
            <a:solidFill>
              <a:srgbClr val="E2F1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91078" y="871039"/>
              <a:ext cx="198326" cy="17168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2381418" y="770295"/>
              <a:ext cx="349885" cy="350520"/>
            </a:xfrm>
            <a:custGeom>
              <a:avLst/>
              <a:gdLst/>
              <a:ahLst/>
              <a:cxnLst/>
              <a:rect l="l" t="t" r="r" b="b"/>
              <a:pathLst>
                <a:path w="349885" h="350519">
                  <a:moveTo>
                    <a:pt x="205920" y="0"/>
                  </a:moveTo>
                  <a:lnTo>
                    <a:pt x="158711" y="5449"/>
                  </a:lnTo>
                  <a:lnTo>
                    <a:pt x="115366" y="20975"/>
                  </a:lnTo>
                  <a:lnTo>
                    <a:pt x="77130" y="45337"/>
                  </a:lnTo>
                  <a:lnTo>
                    <a:pt x="45240" y="77298"/>
                  </a:lnTo>
                  <a:lnTo>
                    <a:pt x="20930" y="115617"/>
                  </a:lnTo>
                  <a:lnTo>
                    <a:pt x="5438" y="159057"/>
                  </a:lnTo>
                  <a:lnTo>
                    <a:pt x="0" y="206379"/>
                  </a:lnTo>
                  <a:lnTo>
                    <a:pt x="5438" y="253701"/>
                  </a:lnTo>
                  <a:lnTo>
                    <a:pt x="20930" y="297141"/>
                  </a:lnTo>
                  <a:lnTo>
                    <a:pt x="45240" y="335460"/>
                  </a:lnTo>
                  <a:lnTo>
                    <a:pt x="59811" y="350064"/>
                  </a:lnTo>
                  <a:lnTo>
                    <a:pt x="349623" y="60266"/>
                  </a:lnTo>
                  <a:lnTo>
                    <a:pt x="334728" y="45338"/>
                  </a:lnTo>
                  <a:lnTo>
                    <a:pt x="296492" y="20975"/>
                  </a:lnTo>
                  <a:lnTo>
                    <a:pt x="253147" y="5449"/>
                  </a:lnTo>
                  <a:lnTo>
                    <a:pt x="205920" y="0"/>
                  </a:lnTo>
                  <a:close/>
                </a:path>
              </a:pathLst>
            </a:custGeom>
            <a:solidFill>
              <a:srgbClr val="EDEB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84901" y="871052"/>
              <a:ext cx="190603" cy="185717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2381124" y="2396788"/>
            <a:ext cx="349885" cy="351790"/>
            <a:chOff x="2381124" y="2396788"/>
            <a:chExt cx="349885" cy="351790"/>
          </a:xfrm>
        </p:grpSpPr>
        <p:sp>
          <p:nvSpPr>
            <p:cNvPr id="27" name="object 27"/>
            <p:cNvSpPr/>
            <p:nvPr/>
          </p:nvSpPr>
          <p:spPr>
            <a:xfrm>
              <a:off x="2381124" y="2396788"/>
              <a:ext cx="349885" cy="351790"/>
            </a:xfrm>
            <a:custGeom>
              <a:avLst/>
              <a:gdLst/>
              <a:ahLst/>
              <a:cxnLst/>
              <a:rect l="l" t="t" r="r" b="b"/>
              <a:pathLst>
                <a:path w="349885" h="351789">
                  <a:moveTo>
                    <a:pt x="205929" y="0"/>
                  </a:moveTo>
                  <a:lnTo>
                    <a:pt x="158711" y="5470"/>
                  </a:lnTo>
                  <a:lnTo>
                    <a:pt x="115366" y="21052"/>
                  </a:lnTo>
                  <a:lnTo>
                    <a:pt x="77130" y="45503"/>
                  </a:lnTo>
                  <a:lnTo>
                    <a:pt x="45240" y="77580"/>
                  </a:lnTo>
                  <a:lnTo>
                    <a:pt x="20930" y="116038"/>
                  </a:lnTo>
                  <a:lnTo>
                    <a:pt x="5438" y="159636"/>
                  </a:lnTo>
                  <a:lnTo>
                    <a:pt x="0" y="207129"/>
                  </a:lnTo>
                  <a:lnTo>
                    <a:pt x="5438" y="254623"/>
                  </a:lnTo>
                  <a:lnTo>
                    <a:pt x="20930" y="298220"/>
                  </a:lnTo>
                  <a:lnTo>
                    <a:pt x="45240" y="336679"/>
                  </a:lnTo>
                  <a:lnTo>
                    <a:pt x="59774" y="351299"/>
                  </a:lnTo>
                  <a:lnTo>
                    <a:pt x="349586" y="60448"/>
                  </a:lnTo>
                  <a:lnTo>
                    <a:pt x="334728" y="45503"/>
                  </a:lnTo>
                  <a:lnTo>
                    <a:pt x="296492" y="21052"/>
                  </a:lnTo>
                  <a:lnTo>
                    <a:pt x="253147" y="5470"/>
                  </a:lnTo>
                  <a:lnTo>
                    <a:pt x="205929" y="0"/>
                  </a:lnTo>
                  <a:close/>
                </a:path>
              </a:pathLst>
            </a:custGeom>
            <a:solidFill>
              <a:srgbClr val="E2F1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89123" y="2497480"/>
              <a:ext cx="200660" cy="173990"/>
            </a:xfrm>
            <a:custGeom>
              <a:avLst/>
              <a:gdLst/>
              <a:ahLst/>
              <a:cxnLst/>
              <a:rect l="l" t="t" r="r" b="b"/>
              <a:pathLst>
                <a:path w="200660" h="173989">
                  <a:moveTo>
                    <a:pt x="90563" y="78994"/>
                  </a:moveTo>
                  <a:lnTo>
                    <a:pt x="87630" y="78994"/>
                  </a:lnTo>
                  <a:lnTo>
                    <a:pt x="83654" y="79235"/>
                  </a:lnTo>
                  <a:lnTo>
                    <a:pt x="80594" y="82613"/>
                  </a:lnTo>
                  <a:lnTo>
                    <a:pt x="80708" y="86614"/>
                  </a:lnTo>
                  <a:lnTo>
                    <a:pt x="80708" y="91948"/>
                  </a:lnTo>
                  <a:lnTo>
                    <a:pt x="82181" y="92760"/>
                  </a:lnTo>
                  <a:lnTo>
                    <a:pt x="85572" y="94018"/>
                  </a:lnTo>
                  <a:lnTo>
                    <a:pt x="90563" y="95796"/>
                  </a:lnTo>
                  <a:lnTo>
                    <a:pt x="90563" y="78994"/>
                  </a:lnTo>
                  <a:close/>
                </a:path>
                <a:path w="200660" h="173989">
                  <a:moveTo>
                    <a:pt x="115531" y="83921"/>
                  </a:moveTo>
                  <a:lnTo>
                    <a:pt x="111493" y="79540"/>
                  </a:lnTo>
                  <a:lnTo>
                    <a:pt x="106311" y="79298"/>
                  </a:lnTo>
                  <a:lnTo>
                    <a:pt x="105575" y="79298"/>
                  </a:lnTo>
                  <a:lnTo>
                    <a:pt x="105575" y="96253"/>
                  </a:lnTo>
                  <a:lnTo>
                    <a:pt x="115443" y="86347"/>
                  </a:lnTo>
                  <a:lnTo>
                    <a:pt x="115531" y="83921"/>
                  </a:lnTo>
                  <a:close/>
                </a:path>
                <a:path w="200660" h="173989">
                  <a:moveTo>
                    <a:pt x="161836" y="31356"/>
                  </a:moveTo>
                  <a:lnTo>
                    <a:pt x="127863" y="12179"/>
                  </a:lnTo>
                  <a:lnTo>
                    <a:pt x="90512" y="7747"/>
                  </a:lnTo>
                  <a:lnTo>
                    <a:pt x="54229" y="17729"/>
                  </a:lnTo>
                  <a:lnTo>
                    <a:pt x="23469" y="41795"/>
                  </a:lnTo>
                  <a:lnTo>
                    <a:pt x="4406" y="75958"/>
                  </a:lnTo>
                  <a:lnTo>
                    <a:pt x="0" y="113538"/>
                  </a:lnTo>
                  <a:lnTo>
                    <a:pt x="9931" y="150025"/>
                  </a:lnTo>
                  <a:lnTo>
                    <a:pt x="28308" y="173799"/>
                  </a:lnTo>
                  <a:lnTo>
                    <a:pt x="68364" y="133604"/>
                  </a:lnTo>
                  <a:lnTo>
                    <a:pt x="68072" y="133146"/>
                  </a:lnTo>
                  <a:lnTo>
                    <a:pt x="66294" y="123685"/>
                  </a:lnTo>
                  <a:lnTo>
                    <a:pt x="66294" y="119595"/>
                  </a:lnTo>
                  <a:lnTo>
                    <a:pt x="69596" y="116281"/>
                  </a:lnTo>
                  <a:lnTo>
                    <a:pt x="77711" y="116281"/>
                  </a:lnTo>
                  <a:lnTo>
                    <a:pt x="81013" y="119595"/>
                  </a:lnTo>
                  <a:lnTo>
                    <a:pt x="81013" y="120916"/>
                  </a:lnTo>
                  <a:lnTo>
                    <a:pt x="85623" y="116281"/>
                  </a:lnTo>
                  <a:lnTo>
                    <a:pt x="90639" y="111252"/>
                  </a:lnTo>
                  <a:lnTo>
                    <a:pt x="81013" y="107924"/>
                  </a:lnTo>
                  <a:lnTo>
                    <a:pt x="74637" y="104863"/>
                  </a:lnTo>
                  <a:lnTo>
                    <a:pt x="69824" y="99949"/>
                  </a:lnTo>
                  <a:lnTo>
                    <a:pt x="66929" y="93687"/>
                  </a:lnTo>
                  <a:lnTo>
                    <a:pt x="66294" y="86614"/>
                  </a:lnTo>
                  <a:lnTo>
                    <a:pt x="67983" y="78079"/>
                  </a:lnTo>
                  <a:lnTo>
                    <a:pt x="72605" y="71081"/>
                  </a:lnTo>
                  <a:lnTo>
                    <a:pt x="79476" y="66294"/>
                  </a:lnTo>
                  <a:lnTo>
                    <a:pt x="87922" y="64427"/>
                  </a:lnTo>
                  <a:lnTo>
                    <a:pt x="90868" y="64427"/>
                  </a:lnTo>
                  <a:lnTo>
                    <a:pt x="90868" y="57975"/>
                  </a:lnTo>
                  <a:lnTo>
                    <a:pt x="94157" y="54660"/>
                  </a:lnTo>
                  <a:lnTo>
                    <a:pt x="102273" y="54660"/>
                  </a:lnTo>
                  <a:lnTo>
                    <a:pt x="105575" y="57975"/>
                  </a:lnTo>
                  <a:lnTo>
                    <a:pt x="105575" y="64503"/>
                  </a:lnTo>
                  <a:lnTo>
                    <a:pt x="106311" y="64503"/>
                  </a:lnTo>
                  <a:lnTo>
                    <a:pt x="115671" y="66548"/>
                  </a:lnTo>
                  <a:lnTo>
                    <a:pt x="123253" y="71869"/>
                  </a:lnTo>
                  <a:lnTo>
                    <a:pt x="125869" y="75895"/>
                  </a:lnTo>
                  <a:lnTo>
                    <a:pt x="140703" y="60998"/>
                  </a:lnTo>
                  <a:lnTo>
                    <a:pt x="138874" y="59182"/>
                  </a:lnTo>
                  <a:lnTo>
                    <a:pt x="138849" y="54660"/>
                  </a:lnTo>
                  <a:lnTo>
                    <a:pt x="138849" y="54495"/>
                  </a:lnTo>
                  <a:lnTo>
                    <a:pt x="161836" y="31356"/>
                  </a:lnTo>
                  <a:close/>
                </a:path>
                <a:path w="200660" h="173989">
                  <a:moveTo>
                    <a:pt x="200367" y="1117"/>
                  </a:moveTo>
                  <a:lnTo>
                    <a:pt x="198970" y="508"/>
                  </a:lnTo>
                  <a:lnTo>
                    <a:pt x="198094" y="203"/>
                  </a:lnTo>
                  <a:lnTo>
                    <a:pt x="197180" y="12"/>
                  </a:lnTo>
                  <a:lnTo>
                    <a:pt x="196253" y="0"/>
                  </a:lnTo>
                  <a:lnTo>
                    <a:pt x="152996" y="0"/>
                  </a:lnTo>
                  <a:lnTo>
                    <a:pt x="149694" y="3314"/>
                  </a:lnTo>
                  <a:lnTo>
                    <a:pt x="149694" y="11480"/>
                  </a:lnTo>
                  <a:lnTo>
                    <a:pt x="152996" y="14782"/>
                  </a:lnTo>
                  <a:lnTo>
                    <a:pt x="178536" y="14782"/>
                  </a:lnTo>
                  <a:lnTo>
                    <a:pt x="162128" y="31280"/>
                  </a:lnTo>
                  <a:lnTo>
                    <a:pt x="165823" y="34518"/>
                  </a:lnTo>
                  <a:lnTo>
                    <a:pt x="166458" y="35153"/>
                  </a:lnTo>
                  <a:lnTo>
                    <a:pt x="200367" y="1117"/>
                  </a:lnTo>
                  <a:close/>
                </a:path>
              </a:pathLst>
            </a:custGeom>
            <a:solidFill>
              <a:srgbClr val="03963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435355" y="4083202"/>
            <a:ext cx="16960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1A1846"/>
                </a:solidFill>
                <a:latin typeface="Arial"/>
                <a:cs typeface="Arial"/>
              </a:rPr>
              <a:t>TỔNG QUAN</a:t>
            </a:r>
            <a:r>
              <a:rPr sz="600" b="1" spc="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1A1846"/>
                </a:solidFill>
                <a:latin typeface="Arial"/>
                <a:cs typeface="Arial"/>
              </a:rPr>
              <a:t>SÀN</a:t>
            </a:r>
            <a:r>
              <a:rPr sz="6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1A1846"/>
                </a:solidFill>
                <a:latin typeface="Arial"/>
                <a:cs typeface="Arial"/>
              </a:rPr>
              <a:t>TMĐT</a:t>
            </a:r>
            <a:r>
              <a:rPr sz="600" b="1" spc="4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1A1846"/>
                </a:solidFill>
                <a:latin typeface="Arial"/>
                <a:cs typeface="Arial"/>
              </a:rPr>
              <a:t>NỬA ĐẦU</a:t>
            </a:r>
            <a:r>
              <a:rPr sz="600" b="1" spc="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1A1846"/>
                </a:solidFill>
                <a:latin typeface="Arial"/>
                <a:cs typeface="Arial"/>
              </a:rPr>
              <a:t>NĂM</a:t>
            </a:r>
            <a:r>
              <a:rPr sz="600" b="1" spc="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1A1846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8055" y="0"/>
            <a:ext cx="5430520" cy="3191510"/>
            <a:chOff x="448055" y="0"/>
            <a:chExt cx="5430520" cy="31915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71143" y="0"/>
              <a:ext cx="5106924" cy="31912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055" y="163067"/>
              <a:ext cx="618744" cy="12801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167121" y="167131"/>
            <a:ext cx="902969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20" dirty="0">
                <a:solidFill>
                  <a:srgbClr val="031258"/>
                </a:solidFill>
                <a:latin typeface="Arial"/>
                <a:cs typeface="Arial"/>
              </a:rPr>
              <a:t>METRIC</a:t>
            </a:r>
            <a:r>
              <a:rPr sz="800" b="1" spc="-2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31258"/>
                </a:solidFill>
                <a:latin typeface="Arial"/>
                <a:cs typeface="Arial"/>
              </a:rPr>
              <a:t>INSIGHTS</a:t>
            </a:r>
            <a:endParaRPr sz="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49340" y="163067"/>
            <a:ext cx="45720" cy="18135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34441" y="4084116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1A1846"/>
                </a:solidFill>
                <a:latin typeface="Arial"/>
                <a:cs typeface="Arial"/>
              </a:rPr>
              <a:t>50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0783" y="748664"/>
            <a:ext cx="2771140" cy="22523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22225">
              <a:lnSpc>
                <a:spcPct val="100000"/>
              </a:lnSpc>
              <a:spcBef>
                <a:spcPts val="105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Metric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Insights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là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chuỗi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bài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viết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về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những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câu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chuyện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kinh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thành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công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tích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cực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từ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chính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khách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/đối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tác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mà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chúng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tôi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cơ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hội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được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đồng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hành.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Arial"/>
              <a:cs typeface="Arial"/>
            </a:endParaRPr>
          </a:p>
          <a:p>
            <a:pPr marL="12700" marR="90805">
              <a:lnSpc>
                <a:spcPct val="100000"/>
              </a:lnSpc>
              <a:spcBef>
                <a:spcPts val="5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Mỗi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câu</a:t>
            </a:r>
            <a:r>
              <a:rPr sz="800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chuyện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sẽ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mang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đến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cho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nghiệp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những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bài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học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/góc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nhìn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khác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nhau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cách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tiếp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cận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xây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dựng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chiến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lược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kinh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hiệu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quả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dựa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vào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số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liệu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trường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khách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quan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bài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viết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thuộc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chuỗi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Insights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này,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tên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nhân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vật</a:t>
            </a:r>
            <a:r>
              <a:rPr sz="8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thương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hiệu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đã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được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thay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đổi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để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đảm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bảo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danh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tính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các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bí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mật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kinh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đơn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vị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liên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quan.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spc="-35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bài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viết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được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cập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nhật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tuần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tại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địa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chỉ: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b="1" u="sng" spc="-10" dirty="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Arial"/>
                <a:cs typeface="Arial"/>
                <a:hlinkClick r:id="rId5"/>
              </a:rPr>
              <a:t>metric.vn/insights/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29489" y="0"/>
            <a:ext cx="6250940" cy="4319270"/>
            <a:chOff x="229489" y="0"/>
            <a:chExt cx="6250940" cy="431927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29127" y="2569463"/>
              <a:ext cx="696468" cy="69646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9489" y="0"/>
              <a:ext cx="6250558" cy="4319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727" y="2506979"/>
            <a:ext cx="518159" cy="868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35036" y="2528782"/>
            <a:ext cx="554598" cy="8745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7216" y="2537459"/>
            <a:ext cx="237744" cy="7162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15003" y="2524095"/>
            <a:ext cx="568348" cy="11066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32760" y="2510027"/>
            <a:ext cx="518160" cy="1264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76740" y="2498196"/>
            <a:ext cx="211442" cy="15015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941576" y="2535935"/>
            <a:ext cx="733044" cy="7315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567797" y="2911178"/>
            <a:ext cx="539344" cy="10306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418111" y="2917164"/>
            <a:ext cx="387060" cy="9121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55208" y="2912363"/>
            <a:ext cx="269748" cy="9601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90727" y="2900171"/>
            <a:ext cx="318516" cy="12039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848355" y="2903219"/>
            <a:ext cx="403859" cy="1143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952372" y="2886871"/>
            <a:ext cx="540762" cy="14852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43100" y="2900746"/>
            <a:ext cx="421946" cy="11007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114575" y="2893537"/>
            <a:ext cx="435817" cy="13518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562855" y="3270503"/>
            <a:ext cx="448055" cy="13563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704896" y="3244734"/>
            <a:ext cx="397711" cy="19493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471159" y="3279647"/>
            <a:ext cx="653796" cy="11734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90727" y="3287269"/>
            <a:ext cx="900684" cy="10210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2813304" y="3290315"/>
            <a:ext cx="426719" cy="96012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850135" y="3261359"/>
            <a:ext cx="502919" cy="15392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602535" y="3674757"/>
            <a:ext cx="348884" cy="10741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318794" y="3687024"/>
            <a:ext cx="793935" cy="8440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491955" y="3632168"/>
            <a:ext cx="312982" cy="192595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2197721" y="3680629"/>
            <a:ext cx="485967" cy="92568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3055620" y="3685031"/>
            <a:ext cx="516635" cy="88392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3916679" y="3564635"/>
            <a:ext cx="327660" cy="296729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336547" y="3680459"/>
            <a:ext cx="477012" cy="96012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995172" y="2054351"/>
            <a:ext cx="254508" cy="25450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130295" y="2090927"/>
            <a:ext cx="342900" cy="181356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3747515" y="2112366"/>
            <a:ext cx="765048" cy="13847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5625097" y="2139852"/>
            <a:ext cx="495272" cy="8350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490727" y="2054351"/>
            <a:ext cx="230124" cy="25450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4786884" y="2136647"/>
            <a:ext cx="559308" cy="89916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560661" y="2133300"/>
            <a:ext cx="581997" cy="96610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2513759" y="2079624"/>
            <a:ext cx="282097" cy="203962"/>
          </a:xfrm>
          <a:prstGeom prst="rect">
            <a:avLst/>
          </a:prstGeom>
        </p:spPr>
      </p:pic>
      <p:sp>
        <p:nvSpPr>
          <p:cNvPr id="38" name="object 38"/>
          <p:cNvSpPr txBox="1"/>
          <p:nvPr/>
        </p:nvSpPr>
        <p:spPr>
          <a:xfrm>
            <a:off x="424992" y="686815"/>
            <a:ext cx="43624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ĐỐI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TÁC</a:t>
            </a:r>
            <a:endParaRPr sz="800">
              <a:latin typeface="Arial"/>
              <a:cs typeface="Arial"/>
            </a:endParaRPr>
          </a:p>
        </p:txBody>
      </p:sp>
      <p:pic>
        <p:nvPicPr>
          <p:cNvPr id="39" name="object 3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01463" y="934384"/>
            <a:ext cx="2238688" cy="398916"/>
          </a:xfrm>
          <a:prstGeom prst="rect">
            <a:avLst/>
          </a:prstGeom>
        </p:spPr>
      </p:pic>
      <p:sp>
        <p:nvSpPr>
          <p:cNvPr id="40" name="object 40"/>
          <p:cNvSpPr txBox="1"/>
          <p:nvPr/>
        </p:nvSpPr>
        <p:spPr>
          <a:xfrm>
            <a:off x="411886" y="1389379"/>
            <a:ext cx="3571875" cy="4794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*Các</a:t>
            </a:r>
            <a:r>
              <a:rPr sz="700" i="1" spc="114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đối</a:t>
            </a:r>
            <a:r>
              <a:rPr sz="700" i="1" spc="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tác</a:t>
            </a:r>
            <a:r>
              <a:rPr sz="7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có</a:t>
            </a:r>
            <a:r>
              <a:rPr sz="700" i="1" spc="10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thể</a:t>
            </a:r>
            <a:r>
              <a:rPr sz="700" i="1" spc="1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không</a:t>
            </a:r>
            <a:r>
              <a:rPr sz="700" i="1" spc="1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có</a:t>
            </a:r>
            <a:r>
              <a:rPr sz="700" i="1" spc="10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chức</a:t>
            </a:r>
            <a:r>
              <a:rPr sz="700" i="1" spc="114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năng</a:t>
            </a:r>
            <a:r>
              <a:rPr sz="700" i="1" spc="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hợp</a:t>
            </a:r>
            <a:r>
              <a:rPr sz="700" i="1" spc="1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tác</a:t>
            </a:r>
            <a:r>
              <a:rPr sz="700" i="1" spc="10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cung</a:t>
            </a:r>
            <a:r>
              <a:rPr sz="700" i="1" spc="10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ứng</a:t>
            </a:r>
            <a:r>
              <a:rPr sz="700" i="1" spc="114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001F5F"/>
                </a:solidFill>
                <a:latin typeface="Calibri"/>
                <a:cs typeface="Calibri"/>
              </a:rPr>
              <a:t>dữ</a:t>
            </a:r>
            <a:r>
              <a:rPr sz="7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700" i="1" spc="-20" dirty="0">
                <a:solidFill>
                  <a:srgbClr val="001F5F"/>
                </a:solidFill>
                <a:latin typeface="Calibri"/>
                <a:cs typeface="Calibri"/>
              </a:rPr>
              <a:t>liệu.</a:t>
            </a:r>
            <a:endParaRPr sz="7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>
              <a:latin typeface="Calibri"/>
              <a:cs typeface="Calibri"/>
            </a:endParaRPr>
          </a:p>
          <a:p>
            <a:pPr marL="34290">
              <a:lnSpc>
                <a:spcPct val="100000"/>
              </a:lnSpc>
              <a:spcBef>
                <a:spcPts val="680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TIN TƯỞNG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BỞI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NGHÌN THƯƠNG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HIỆU</a:t>
            </a:r>
            <a:r>
              <a:rPr sz="800" b="1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VÀ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NHÀ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095238" y="4082897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1A1846"/>
                </a:solidFill>
                <a:latin typeface="Arial"/>
                <a:cs typeface="Arial"/>
              </a:rPr>
              <a:t>51</a:t>
            </a:r>
            <a:endParaRPr sz="600">
              <a:latin typeface="Arial"/>
              <a:cs typeface="Aria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51104" y="164591"/>
            <a:ext cx="45720" cy="181355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555447" y="182371"/>
            <a:ext cx="1254125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ĐỐI</a:t>
            </a:r>
            <a:r>
              <a:rPr sz="8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50" dirty="0">
                <a:solidFill>
                  <a:srgbClr val="001F5F"/>
                </a:solidFill>
                <a:latin typeface="Arial"/>
                <a:cs typeface="Arial"/>
              </a:rPr>
              <a:t>TÁC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 &amp;</a:t>
            </a:r>
            <a:r>
              <a:rPr sz="8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KHÁCH</a:t>
            </a:r>
            <a:r>
              <a:rPr sz="8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endParaRPr sz="800">
              <a:latin typeface="Arial"/>
              <a:cs typeface="Arial"/>
            </a:endParaRPr>
          </a:p>
        </p:txBody>
      </p:sp>
      <p:pic>
        <p:nvPicPr>
          <p:cNvPr id="44" name="object 4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574791" y="174101"/>
            <a:ext cx="618743" cy="124602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8258" y="443603"/>
            <a:ext cx="6126480" cy="3342640"/>
            <a:chOff x="198258" y="443603"/>
            <a:chExt cx="6126480" cy="33426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8258" y="443603"/>
              <a:ext cx="6126231" cy="295484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03348" y="1699259"/>
              <a:ext cx="1673352" cy="3459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67300" y="2740151"/>
              <a:ext cx="1045463" cy="104546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21944" y="3619296"/>
            <a:ext cx="223075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CÔNG</a:t>
            </a:r>
            <a:r>
              <a:rPr sz="900" b="1" spc="-2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35" dirty="0">
                <a:solidFill>
                  <a:srgbClr val="1A1846"/>
                </a:solidFill>
                <a:latin typeface="Arial"/>
                <a:cs typeface="Arial"/>
              </a:rPr>
              <a:t>TY</a:t>
            </a:r>
            <a:r>
              <a:rPr sz="9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30" dirty="0">
                <a:solidFill>
                  <a:srgbClr val="1A1846"/>
                </a:solidFill>
                <a:latin typeface="Arial"/>
                <a:cs typeface="Arial"/>
              </a:rPr>
              <a:t>CỔ</a:t>
            </a:r>
            <a:r>
              <a:rPr sz="9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PHẦN</a:t>
            </a:r>
            <a:r>
              <a:rPr sz="9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KHOA</a:t>
            </a:r>
            <a:r>
              <a:rPr sz="900" b="1" spc="-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HỌC</a:t>
            </a:r>
            <a:r>
              <a:rPr sz="9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dirty="0">
                <a:solidFill>
                  <a:srgbClr val="1A1846"/>
                </a:solidFill>
                <a:latin typeface="Arial"/>
                <a:cs typeface="Arial"/>
              </a:rPr>
              <a:t>DỮ</a:t>
            </a:r>
            <a:r>
              <a:rPr sz="900" b="1" spc="-3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900" b="1" spc="-20" dirty="0">
                <a:solidFill>
                  <a:srgbClr val="1A1846"/>
                </a:solidFill>
                <a:latin typeface="Arial"/>
                <a:cs typeface="Arial"/>
              </a:rPr>
              <a:t>LIỆU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68814" y="3998094"/>
            <a:ext cx="49530" cy="74295"/>
          </a:xfrm>
          <a:custGeom>
            <a:avLst/>
            <a:gdLst/>
            <a:ahLst/>
            <a:cxnLst/>
            <a:rect l="l" t="t" r="r" b="b"/>
            <a:pathLst>
              <a:path w="49530" h="74295">
                <a:moveTo>
                  <a:pt x="25577" y="0"/>
                </a:moveTo>
                <a:lnTo>
                  <a:pt x="0" y="31263"/>
                </a:lnTo>
                <a:lnTo>
                  <a:pt x="1610" y="36959"/>
                </a:lnTo>
                <a:lnTo>
                  <a:pt x="4757" y="41669"/>
                </a:lnTo>
                <a:lnTo>
                  <a:pt x="11668" y="52882"/>
                </a:lnTo>
                <a:lnTo>
                  <a:pt x="17320" y="61965"/>
                </a:lnTo>
                <a:lnTo>
                  <a:pt x="19624" y="65553"/>
                </a:lnTo>
                <a:lnTo>
                  <a:pt x="25068" y="74299"/>
                </a:lnTo>
                <a:lnTo>
                  <a:pt x="35433" y="57928"/>
                </a:lnTo>
                <a:lnTo>
                  <a:pt x="38154" y="53667"/>
                </a:lnTo>
                <a:lnTo>
                  <a:pt x="38678" y="52770"/>
                </a:lnTo>
                <a:lnTo>
                  <a:pt x="45588" y="41556"/>
                </a:lnTo>
                <a:lnTo>
                  <a:pt x="46835" y="39425"/>
                </a:lnTo>
                <a:lnTo>
                  <a:pt x="17515" y="39425"/>
                </a:lnTo>
                <a:lnTo>
                  <a:pt x="11562" y="33046"/>
                </a:lnTo>
                <a:lnTo>
                  <a:pt x="11562" y="17325"/>
                </a:lnTo>
                <a:lnTo>
                  <a:pt x="17515" y="10944"/>
                </a:lnTo>
                <a:lnTo>
                  <a:pt x="44258" y="10944"/>
                </a:lnTo>
                <a:lnTo>
                  <a:pt x="42726" y="8328"/>
                </a:lnTo>
                <a:lnTo>
                  <a:pt x="35084" y="2408"/>
                </a:lnTo>
                <a:lnTo>
                  <a:pt x="25577" y="0"/>
                </a:lnTo>
                <a:close/>
              </a:path>
              <a:path w="49530" h="74295">
                <a:moveTo>
                  <a:pt x="44258" y="10944"/>
                </a:moveTo>
                <a:lnTo>
                  <a:pt x="32201" y="10944"/>
                </a:lnTo>
                <a:lnTo>
                  <a:pt x="38154" y="17325"/>
                </a:lnTo>
                <a:lnTo>
                  <a:pt x="38160" y="33046"/>
                </a:lnTo>
                <a:lnTo>
                  <a:pt x="32353" y="39359"/>
                </a:lnTo>
                <a:lnTo>
                  <a:pt x="25069" y="39425"/>
                </a:lnTo>
                <a:lnTo>
                  <a:pt x="46835" y="39425"/>
                </a:lnTo>
                <a:lnTo>
                  <a:pt x="48102" y="37262"/>
                </a:lnTo>
                <a:lnTo>
                  <a:pt x="49411" y="32272"/>
                </a:lnTo>
                <a:lnTo>
                  <a:pt x="49356" y="27203"/>
                </a:lnTo>
                <a:lnTo>
                  <a:pt x="47739" y="16885"/>
                </a:lnTo>
                <a:lnTo>
                  <a:pt x="44258" y="10944"/>
                </a:lnTo>
                <a:close/>
              </a:path>
            </a:pathLst>
          </a:custGeom>
          <a:solidFill>
            <a:srgbClr val="1A184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60205" y="3852689"/>
            <a:ext cx="67731" cy="6717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4270" y="3857397"/>
            <a:ext cx="73561" cy="7153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578612" y="3772610"/>
            <a:ext cx="654050" cy="321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8900"/>
              </a:lnSpc>
              <a:spcBef>
                <a:spcPts val="100"/>
              </a:spcBef>
            </a:pPr>
            <a:r>
              <a:rPr sz="700" spc="-10" dirty="0">
                <a:solidFill>
                  <a:srgbClr val="1B1A46"/>
                </a:solidFill>
                <a:latin typeface="Arial"/>
                <a:cs typeface="Arial"/>
              </a:rPr>
              <a:t>metric.vn</a:t>
            </a:r>
            <a:r>
              <a:rPr sz="700" spc="50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1B1A46"/>
                </a:solidFill>
                <a:latin typeface="Arial"/>
                <a:cs typeface="Arial"/>
                <a:hlinkClick r:id="rId7"/>
              </a:rPr>
              <a:t>info@metric.vn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0464" y="3771391"/>
            <a:ext cx="2545715" cy="32575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700" dirty="0">
                <a:solidFill>
                  <a:srgbClr val="1B1A46"/>
                </a:solidFill>
                <a:latin typeface="Arial"/>
                <a:cs typeface="Arial"/>
              </a:rPr>
              <a:t>033</a:t>
            </a:r>
            <a:r>
              <a:rPr sz="700" spc="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700" spc="-50" dirty="0">
                <a:solidFill>
                  <a:srgbClr val="1B1A46"/>
                </a:solidFill>
                <a:latin typeface="Arial"/>
                <a:cs typeface="Arial"/>
              </a:rPr>
              <a:t>–</a:t>
            </a:r>
            <a:r>
              <a:rPr sz="700" spc="-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1B1A46"/>
                </a:solidFill>
                <a:latin typeface="Arial"/>
                <a:cs typeface="Arial"/>
              </a:rPr>
              <a:t>806</a:t>
            </a:r>
            <a:r>
              <a:rPr sz="700" spc="1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1B1A46"/>
                </a:solidFill>
                <a:latin typeface="Arial"/>
                <a:cs typeface="Arial"/>
              </a:rPr>
              <a:t>-</a:t>
            </a:r>
            <a:r>
              <a:rPr sz="700" spc="-1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700" spc="-20" dirty="0">
                <a:solidFill>
                  <a:srgbClr val="1B1A46"/>
                </a:solidFill>
                <a:latin typeface="Arial"/>
                <a:cs typeface="Arial"/>
              </a:rPr>
              <a:t>2221</a:t>
            </a:r>
            <a:endParaRPr sz="700">
              <a:latin typeface="Arial"/>
              <a:cs typeface="Arial"/>
            </a:endParaRPr>
          </a:p>
          <a:p>
            <a:pPr marL="16510">
              <a:lnSpc>
                <a:spcPct val="100000"/>
              </a:lnSpc>
              <a:spcBef>
                <a:spcPts val="340"/>
              </a:spcBef>
            </a:pPr>
            <a:r>
              <a:rPr sz="700" dirty="0">
                <a:solidFill>
                  <a:srgbClr val="1B1A46"/>
                </a:solidFill>
                <a:latin typeface="Arial"/>
                <a:cs typeface="Arial"/>
              </a:rPr>
              <a:t>Tầng</a:t>
            </a:r>
            <a:r>
              <a:rPr sz="700" spc="-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1B1A46"/>
                </a:solidFill>
                <a:latin typeface="Arial"/>
                <a:cs typeface="Arial"/>
              </a:rPr>
              <a:t>7 số 180A</a:t>
            </a:r>
            <a:r>
              <a:rPr sz="700" spc="1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1B1A46"/>
                </a:solidFill>
                <a:latin typeface="Arial"/>
                <a:cs typeface="Arial"/>
              </a:rPr>
              <a:t>Trần</a:t>
            </a:r>
            <a:r>
              <a:rPr sz="700" spc="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1B1A46"/>
                </a:solidFill>
                <a:latin typeface="Arial"/>
                <a:cs typeface="Arial"/>
              </a:rPr>
              <a:t>Duy</a:t>
            </a:r>
            <a:r>
              <a:rPr sz="700" spc="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1B1A46"/>
                </a:solidFill>
                <a:latin typeface="Arial"/>
                <a:cs typeface="Arial"/>
              </a:rPr>
              <a:t>Hưng,</a:t>
            </a:r>
            <a:r>
              <a:rPr sz="700" spc="-1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1B1A46"/>
                </a:solidFill>
                <a:latin typeface="Arial"/>
                <a:cs typeface="Arial"/>
              </a:rPr>
              <a:t>Trung</a:t>
            </a:r>
            <a:r>
              <a:rPr sz="700" spc="-1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1B1A46"/>
                </a:solidFill>
                <a:latin typeface="Arial"/>
                <a:cs typeface="Arial"/>
              </a:rPr>
              <a:t>Hoà,</a:t>
            </a:r>
            <a:r>
              <a:rPr sz="700" spc="-1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1B1A46"/>
                </a:solidFill>
                <a:latin typeface="Arial"/>
                <a:cs typeface="Arial"/>
              </a:rPr>
              <a:t>Cầu</a:t>
            </a:r>
            <a:r>
              <a:rPr sz="700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700" spc="-10" dirty="0">
                <a:solidFill>
                  <a:srgbClr val="1B1A46"/>
                </a:solidFill>
                <a:latin typeface="Arial"/>
                <a:cs typeface="Arial"/>
              </a:rPr>
              <a:t>Giấy,</a:t>
            </a:r>
            <a:r>
              <a:rPr sz="700" dirty="0">
                <a:solidFill>
                  <a:srgbClr val="1B1A46"/>
                </a:solidFill>
                <a:latin typeface="Arial"/>
                <a:cs typeface="Arial"/>
              </a:rPr>
              <a:t> Hà</a:t>
            </a:r>
            <a:r>
              <a:rPr sz="700" spc="-5" dirty="0">
                <a:solidFill>
                  <a:srgbClr val="1B1A46"/>
                </a:solidFill>
                <a:latin typeface="Arial"/>
                <a:cs typeface="Arial"/>
              </a:rPr>
              <a:t> </a:t>
            </a:r>
            <a:r>
              <a:rPr sz="700" spc="-20" dirty="0">
                <a:solidFill>
                  <a:srgbClr val="1B1A46"/>
                </a:solidFill>
                <a:latin typeface="Arial"/>
                <a:cs typeface="Arial"/>
              </a:rPr>
              <a:t>Nội.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43699" y="4016298"/>
            <a:ext cx="74930" cy="46355"/>
          </a:xfrm>
          <a:custGeom>
            <a:avLst/>
            <a:gdLst/>
            <a:ahLst/>
            <a:cxnLst/>
            <a:rect l="l" t="t" r="r" b="b"/>
            <a:pathLst>
              <a:path w="74929" h="46354">
                <a:moveTo>
                  <a:pt x="24803" y="22313"/>
                </a:moveTo>
                <a:lnTo>
                  <a:pt x="2057" y="4546"/>
                </a:lnTo>
                <a:lnTo>
                  <a:pt x="723" y="6197"/>
                </a:lnTo>
                <a:lnTo>
                  <a:pt x="0" y="8178"/>
                </a:lnTo>
                <a:lnTo>
                  <a:pt x="25" y="38519"/>
                </a:lnTo>
                <a:lnTo>
                  <a:pt x="698" y="40474"/>
                </a:lnTo>
                <a:lnTo>
                  <a:pt x="1943" y="42176"/>
                </a:lnTo>
                <a:lnTo>
                  <a:pt x="24803" y="22313"/>
                </a:lnTo>
                <a:close/>
              </a:path>
              <a:path w="74929" h="46354">
                <a:moveTo>
                  <a:pt x="68935" y="1460"/>
                </a:moveTo>
                <a:lnTo>
                  <a:pt x="67183" y="520"/>
                </a:lnTo>
                <a:lnTo>
                  <a:pt x="65163" y="0"/>
                </a:lnTo>
                <a:lnTo>
                  <a:pt x="9499" y="0"/>
                </a:lnTo>
                <a:lnTo>
                  <a:pt x="7277" y="596"/>
                </a:lnTo>
                <a:lnTo>
                  <a:pt x="5372" y="1663"/>
                </a:lnTo>
                <a:lnTo>
                  <a:pt x="36817" y="25793"/>
                </a:lnTo>
                <a:lnTo>
                  <a:pt x="68935" y="1460"/>
                </a:lnTo>
                <a:close/>
              </a:path>
              <a:path w="74929" h="46354">
                <a:moveTo>
                  <a:pt x="70192" y="44462"/>
                </a:moveTo>
                <a:lnTo>
                  <a:pt x="46189" y="23901"/>
                </a:lnTo>
                <a:lnTo>
                  <a:pt x="38417" y="29870"/>
                </a:lnTo>
                <a:lnTo>
                  <a:pt x="37896" y="30048"/>
                </a:lnTo>
                <a:lnTo>
                  <a:pt x="37325" y="30048"/>
                </a:lnTo>
                <a:lnTo>
                  <a:pt x="36817" y="29870"/>
                </a:lnTo>
                <a:lnTo>
                  <a:pt x="36334" y="30035"/>
                </a:lnTo>
                <a:lnTo>
                  <a:pt x="35801" y="30035"/>
                </a:lnTo>
                <a:lnTo>
                  <a:pt x="35318" y="29870"/>
                </a:lnTo>
                <a:lnTo>
                  <a:pt x="28575" y="24803"/>
                </a:lnTo>
                <a:lnTo>
                  <a:pt x="5715" y="44665"/>
                </a:lnTo>
                <a:lnTo>
                  <a:pt x="7670" y="45732"/>
                </a:lnTo>
                <a:lnTo>
                  <a:pt x="9918" y="46316"/>
                </a:lnTo>
                <a:lnTo>
                  <a:pt x="65951" y="46342"/>
                </a:lnTo>
                <a:lnTo>
                  <a:pt x="68262" y="45669"/>
                </a:lnTo>
                <a:lnTo>
                  <a:pt x="70192" y="44462"/>
                </a:lnTo>
                <a:close/>
              </a:path>
              <a:path w="74929" h="46354">
                <a:moveTo>
                  <a:pt x="74701" y="8064"/>
                </a:moveTo>
                <a:lnTo>
                  <a:pt x="74053" y="5943"/>
                </a:lnTo>
                <a:lnTo>
                  <a:pt x="72707" y="4140"/>
                </a:lnTo>
                <a:lnTo>
                  <a:pt x="49847" y="21628"/>
                </a:lnTo>
                <a:lnTo>
                  <a:pt x="72707" y="41973"/>
                </a:lnTo>
                <a:lnTo>
                  <a:pt x="73914" y="40347"/>
                </a:lnTo>
                <a:lnTo>
                  <a:pt x="74549" y="38455"/>
                </a:lnTo>
                <a:lnTo>
                  <a:pt x="74536" y="10198"/>
                </a:lnTo>
                <a:lnTo>
                  <a:pt x="74701" y="8064"/>
                </a:lnTo>
                <a:close/>
              </a:path>
            </a:pathLst>
          </a:custGeom>
          <a:solidFill>
            <a:srgbClr val="1A18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00065" y="3754932"/>
            <a:ext cx="979805" cy="345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8575" algn="just">
              <a:lnSpc>
                <a:spcPct val="100000"/>
              </a:lnSpc>
              <a:spcBef>
                <a:spcPts val="95"/>
              </a:spcBef>
            </a:pPr>
            <a:r>
              <a:rPr sz="700" i="1" dirty="0">
                <a:solidFill>
                  <a:srgbClr val="1B1A46"/>
                </a:solidFill>
                <a:latin typeface="Calibri"/>
                <a:cs typeface="Calibri"/>
              </a:rPr>
              <a:t>Quét</a:t>
            </a:r>
            <a:r>
              <a:rPr sz="700" i="1" spc="114" dirty="0">
                <a:solidFill>
                  <a:srgbClr val="1B1A46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1B1A46"/>
                </a:solidFill>
                <a:latin typeface="Calibri"/>
                <a:cs typeface="Calibri"/>
              </a:rPr>
              <a:t>để</a:t>
            </a:r>
            <a:r>
              <a:rPr sz="700" i="1" spc="100" dirty="0">
                <a:solidFill>
                  <a:srgbClr val="1B1A46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1B1A46"/>
                </a:solidFill>
                <a:latin typeface="Calibri"/>
                <a:cs typeface="Calibri"/>
              </a:rPr>
              <a:t>khám</a:t>
            </a:r>
            <a:r>
              <a:rPr sz="700" i="1" spc="125" dirty="0">
                <a:solidFill>
                  <a:srgbClr val="1B1A46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1B1A46"/>
                </a:solidFill>
                <a:latin typeface="Calibri"/>
                <a:cs typeface="Calibri"/>
              </a:rPr>
              <a:t>phá</a:t>
            </a:r>
            <a:r>
              <a:rPr sz="700" i="1" spc="120" dirty="0">
                <a:solidFill>
                  <a:srgbClr val="1B1A46"/>
                </a:solidFill>
                <a:latin typeface="Calibri"/>
                <a:cs typeface="Calibri"/>
              </a:rPr>
              <a:t> </a:t>
            </a:r>
            <a:r>
              <a:rPr sz="700" i="1" spc="-20" dirty="0">
                <a:solidFill>
                  <a:srgbClr val="1B1A46"/>
                </a:solidFill>
                <a:latin typeface="Calibri"/>
                <a:cs typeface="Calibri"/>
              </a:rPr>
              <a:t>giải</a:t>
            </a:r>
            <a:r>
              <a:rPr sz="700" i="1" spc="500" dirty="0">
                <a:solidFill>
                  <a:srgbClr val="1B1A46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1B1A46"/>
                </a:solidFill>
                <a:latin typeface="Calibri"/>
                <a:cs typeface="Calibri"/>
              </a:rPr>
              <a:t>pháp</a:t>
            </a:r>
            <a:r>
              <a:rPr sz="700" i="1" spc="150" dirty="0">
                <a:solidFill>
                  <a:srgbClr val="1B1A46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1B1A46"/>
                </a:solidFill>
                <a:latin typeface="Calibri"/>
                <a:cs typeface="Calibri"/>
              </a:rPr>
              <a:t>thông</a:t>
            </a:r>
            <a:r>
              <a:rPr sz="700" i="1" spc="175" dirty="0">
                <a:solidFill>
                  <a:srgbClr val="1B1A46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1B1A46"/>
                </a:solidFill>
                <a:latin typeface="Calibri"/>
                <a:cs typeface="Calibri"/>
              </a:rPr>
              <a:t>minh</a:t>
            </a:r>
            <a:r>
              <a:rPr sz="700" i="1" spc="130" dirty="0">
                <a:solidFill>
                  <a:srgbClr val="1B1A46"/>
                </a:solidFill>
                <a:latin typeface="Calibri"/>
                <a:cs typeface="Calibri"/>
              </a:rPr>
              <a:t> </a:t>
            </a:r>
            <a:r>
              <a:rPr sz="700" i="1" spc="-25" dirty="0">
                <a:solidFill>
                  <a:srgbClr val="1B1A46"/>
                </a:solidFill>
                <a:latin typeface="Calibri"/>
                <a:cs typeface="Calibri"/>
              </a:rPr>
              <a:t>hơn</a:t>
            </a:r>
            <a:r>
              <a:rPr sz="700" i="1" spc="500" dirty="0">
                <a:solidFill>
                  <a:srgbClr val="1B1A46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1B1A46"/>
                </a:solidFill>
                <a:latin typeface="Calibri"/>
                <a:cs typeface="Calibri"/>
              </a:rPr>
              <a:t>cho</a:t>
            </a:r>
            <a:r>
              <a:rPr sz="700" i="1" spc="160" dirty="0">
                <a:solidFill>
                  <a:srgbClr val="1B1A46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1B1A46"/>
                </a:solidFill>
                <a:latin typeface="Calibri"/>
                <a:cs typeface="Calibri"/>
              </a:rPr>
              <a:t>doanh</a:t>
            </a:r>
            <a:r>
              <a:rPr sz="700" i="1" spc="170" dirty="0">
                <a:solidFill>
                  <a:srgbClr val="1B1A46"/>
                </a:solidFill>
                <a:latin typeface="Calibri"/>
                <a:cs typeface="Calibri"/>
              </a:rPr>
              <a:t> </a:t>
            </a:r>
            <a:r>
              <a:rPr sz="700" i="1" dirty="0">
                <a:solidFill>
                  <a:srgbClr val="1B1A46"/>
                </a:solidFill>
                <a:latin typeface="Calibri"/>
                <a:cs typeface="Calibri"/>
              </a:rPr>
              <a:t>nghiệp</a:t>
            </a:r>
            <a:r>
              <a:rPr sz="700" i="1" spc="165" dirty="0">
                <a:solidFill>
                  <a:srgbClr val="1B1A46"/>
                </a:solidFill>
                <a:latin typeface="Calibri"/>
                <a:cs typeface="Calibri"/>
              </a:rPr>
              <a:t> </a:t>
            </a:r>
            <a:r>
              <a:rPr sz="700" i="1" spc="-20" dirty="0">
                <a:solidFill>
                  <a:srgbClr val="1B1A46"/>
                </a:solidFill>
                <a:latin typeface="Calibri"/>
                <a:cs typeface="Calibri"/>
              </a:rPr>
              <a:t>TMĐT</a:t>
            </a:r>
            <a:endParaRPr sz="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3432" y="163067"/>
            <a:ext cx="45720" cy="1813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6531" y="171053"/>
            <a:ext cx="618744" cy="1246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35051" y="3748531"/>
            <a:ext cx="5752465" cy="449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Phiên</a:t>
            </a:r>
            <a:r>
              <a:rPr sz="600" i="1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bản</a:t>
            </a:r>
            <a:r>
              <a:rPr sz="600" i="1" spc="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metric.vn</a:t>
            </a:r>
            <a:r>
              <a:rPr sz="600" i="1" spc="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mới</a:t>
            </a:r>
            <a:r>
              <a:rPr sz="600" i="1" spc="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áp</a:t>
            </a:r>
            <a:r>
              <a:rPr sz="600" i="1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dụng</a:t>
            </a:r>
            <a:r>
              <a:rPr sz="600" i="1" spc="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bộ</a:t>
            </a:r>
            <a:r>
              <a:rPr sz="600" i="1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lọc</a:t>
            </a:r>
            <a:r>
              <a:rPr sz="600" i="1" spc="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sản</a:t>
            </a:r>
            <a:r>
              <a:rPr sz="600" i="1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phẩm</a:t>
            </a:r>
            <a:r>
              <a:rPr sz="600" i="1" spc="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ảo</a:t>
            </a:r>
            <a:r>
              <a:rPr sz="600" i="1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với</a:t>
            </a:r>
            <a:r>
              <a:rPr sz="600" i="1" spc="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hệ</a:t>
            </a:r>
            <a:r>
              <a:rPr sz="600" i="1" spc="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số</a:t>
            </a:r>
            <a:r>
              <a:rPr sz="600" i="1" spc="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chi</a:t>
            </a:r>
            <a:r>
              <a:rPr sz="600" i="1" spc="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tiết</a:t>
            </a:r>
            <a:r>
              <a:rPr sz="600" i="1" spc="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cho</a:t>
            </a:r>
            <a:r>
              <a:rPr sz="600" i="1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từng</a:t>
            </a:r>
            <a:r>
              <a:rPr sz="600" i="1" spc="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sàn</a:t>
            </a:r>
            <a:r>
              <a:rPr sz="600" i="1" spc="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TMĐT</a:t>
            </a:r>
            <a:r>
              <a:rPr sz="600" i="1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thay</a:t>
            </a:r>
            <a:r>
              <a:rPr sz="600" i="1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vì</a:t>
            </a:r>
            <a:r>
              <a:rPr sz="600" i="1" spc="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1</a:t>
            </a:r>
            <a:r>
              <a:rPr sz="600" i="1" spc="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hệ</a:t>
            </a:r>
            <a:r>
              <a:rPr sz="600" i="1" spc="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số</a:t>
            </a:r>
            <a:r>
              <a:rPr sz="600" i="1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chung</a:t>
            </a:r>
            <a:r>
              <a:rPr sz="600" i="1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cho</a:t>
            </a:r>
            <a:r>
              <a:rPr sz="600" i="1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tất</a:t>
            </a:r>
            <a:r>
              <a:rPr sz="600" i="1" spc="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cả</a:t>
            </a:r>
            <a:r>
              <a:rPr sz="600" i="1" spc="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các</a:t>
            </a:r>
            <a:r>
              <a:rPr sz="600" i="1" spc="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sàn,</a:t>
            </a:r>
            <a:r>
              <a:rPr sz="600" i="1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do</a:t>
            </a:r>
            <a:r>
              <a:rPr sz="600" i="1" spc="5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vậy</a:t>
            </a:r>
            <a:r>
              <a:rPr sz="600" i="1" spc="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tổng</a:t>
            </a:r>
            <a:r>
              <a:rPr sz="600" i="1" spc="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doanh</a:t>
            </a:r>
            <a:r>
              <a:rPr sz="600" i="1" spc="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số</a:t>
            </a:r>
            <a:r>
              <a:rPr sz="600" i="1" spc="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10" dirty="0">
                <a:solidFill>
                  <a:srgbClr val="001F5F"/>
                </a:solidFill>
                <a:latin typeface="Calibri"/>
                <a:cs typeface="Calibri"/>
              </a:rPr>
              <a:t>Quý</a:t>
            </a:r>
            <a:r>
              <a:rPr sz="600" i="1" spc="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-10" dirty="0">
                <a:solidFill>
                  <a:srgbClr val="001F5F"/>
                </a:solidFill>
                <a:latin typeface="Calibri"/>
                <a:cs typeface="Calibri"/>
              </a:rPr>
              <a:t>I/2023</a:t>
            </a:r>
            <a:endParaRPr sz="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600" i="1" dirty="0">
                <a:solidFill>
                  <a:srgbClr val="001F5F"/>
                </a:solidFill>
                <a:latin typeface="Calibri"/>
                <a:cs typeface="Calibri"/>
              </a:rPr>
              <a:t>sẽ</a:t>
            </a:r>
            <a:r>
              <a:rPr sz="600" i="1" spc="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dirty="0">
                <a:solidFill>
                  <a:srgbClr val="001F5F"/>
                </a:solidFill>
                <a:latin typeface="Calibri"/>
                <a:cs typeface="Calibri"/>
              </a:rPr>
              <a:t>khác</a:t>
            </a:r>
            <a:r>
              <a:rPr sz="600" i="1" spc="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dirty="0">
                <a:solidFill>
                  <a:srgbClr val="001F5F"/>
                </a:solidFill>
                <a:latin typeface="Calibri"/>
                <a:cs typeface="Calibri"/>
              </a:rPr>
              <a:t>với</a:t>
            </a:r>
            <a:r>
              <a:rPr sz="600" i="1" spc="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dirty="0">
                <a:solidFill>
                  <a:srgbClr val="001F5F"/>
                </a:solidFill>
                <a:latin typeface="Calibri"/>
                <a:cs typeface="Calibri"/>
              </a:rPr>
              <a:t>ẩn</a:t>
            </a:r>
            <a:r>
              <a:rPr sz="600" i="1" spc="9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dirty="0">
                <a:solidFill>
                  <a:srgbClr val="001F5F"/>
                </a:solidFill>
                <a:latin typeface="Calibri"/>
                <a:cs typeface="Calibri"/>
              </a:rPr>
              <a:t>phẩm</a:t>
            </a:r>
            <a:r>
              <a:rPr sz="600" i="1" spc="9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dirty="0">
                <a:solidFill>
                  <a:srgbClr val="001F5F"/>
                </a:solidFill>
                <a:latin typeface="Calibri"/>
                <a:cs typeface="Calibri"/>
              </a:rPr>
              <a:t>cũ</a:t>
            </a:r>
            <a:r>
              <a:rPr sz="600" i="1" spc="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dirty="0">
                <a:solidFill>
                  <a:srgbClr val="001F5F"/>
                </a:solidFill>
                <a:latin typeface="Calibri"/>
                <a:cs typeface="Calibri"/>
              </a:rPr>
              <a:t>Metric</a:t>
            </a:r>
            <a:r>
              <a:rPr sz="600" i="1" spc="7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dirty="0">
                <a:solidFill>
                  <a:srgbClr val="001F5F"/>
                </a:solidFill>
                <a:latin typeface="Calibri"/>
                <a:cs typeface="Calibri"/>
              </a:rPr>
              <a:t>từng</a:t>
            </a:r>
            <a:r>
              <a:rPr sz="600" i="1" spc="1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dirty="0">
                <a:solidFill>
                  <a:srgbClr val="001F5F"/>
                </a:solidFill>
                <a:latin typeface="Calibri"/>
                <a:cs typeface="Calibri"/>
              </a:rPr>
              <a:t>phát</a:t>
            </a:r>
            <a:r>
              <a:rPr sz="600" i="1" spc="8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dirty="0">
                <a:solidFill>
                  <a:srgbClr val="001F5F"/>
                </a:solidFill>
                <a:latin typeface="Calibri"/>
                <a:cs typeface="Calibri"/>
              </a:rPr>
              <a:t>hành</a:t>
            </a:r>
            <a:r>
              <a:rPr sz="600" i="1" spc="11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dirty="0">
                <a:solidFill>
                  <a:srgbClr val="001F5F"/>
                </a:solidFill>
                <a:latin typeface="Calibri"/>
                <a:cs typeface="Calibri"/>
              </a:rPr>
              <a:t>trước</a:t>
            </a:r>
            <a:r>
              <a:rPr sz="600" i="1" spc="9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600" i="1" spc="-20" dirty="0">
                <a:solidFill>
                  <a:srgbClr val="001F5F"/>
                </a:solidFill>
                <a:latin typeface="Calibri"/>
                <a:cs typeface="Calibri"/>
              </a:rPr>
              <a:t>đây.</a:t>
            </a:r>
            <a:endParaRPr sz="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tabLst>
                <a:tab pos="4068445" algn="l"/>
              </a:tabLst>
            </a:pPr>
            <a:r>
              <a:rPr sz="600" b="1" spc="-25" dirty="0">
                <a:solidFill>
                  <a:srgbClr val="031258"/>
                </a:solidFill>
                <a:latin typeface="Arial"/>
                <a:cs typeface="Arial"/>
              </a:rPr>
              <a:t>06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	TỔNG QUAN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031258"/>
                </a:solidFill>
                <a:latin typeface="Arial"/>
                <a:cs typeface="Arial"/>
              </a:rPr>
              <a:t>SÀN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TMĐT</a:t>
            </a:r>
            <a:r>
              <a:rPr sz="600" b="1" spc="4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NỬA ĐẦU</a:t>
            </a:r>
            <a:r>
              <a:rPr sz="600" b="1" spc="2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NĂM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031258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72002" y="178688"/>
            <a:ext cx="2473960" cy="147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" b="1" spc="-30" dirty="0">
                <a:solidFill>
                  <a:srgbClr val="1A1846"/>
                </a:solidFill>
                <a:latin typeface="Arial"/>
                <a:cs typeface="Arial"/>
              </a:rPr>
              <a:t>TỶ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70" dirty="0">
                <a:solidFill>
                  <a:srgbClr val="1A1846"/>
                </a:solidFill>
                <a:latin typeface="Arial"/>
                <a:cs typeface="Arial"/>
              </a:rPr>
              <a:t>LỆ</a:t>
            </a:r>
            <a:r>
              <a:rPr sz="800" b="1" spc="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TĂNG TRƯỞNG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45" dirty="0">
                <a:solidFill>
                  <a:srgbClr val="1A1846"/>
                </a:solidFill>
                <a:latin typeface="Arial"/>
                <a:cs typeface="Arial"/>
              </a:rPr>
              <a:t>SO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VỚI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CÙNG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45" dirty="0">
                <a:solidFill>
                  <a:srgbClr val="1A1846"/>
                </a:solidFill>
                <a:latin typeface="Arial"/>
                <a:cs typeface="Arial"/>
              </a:rPr>
              <a:t>KỲ</a:t>
            </a:r>
            <a:r>
              <a:rPr sz="800" b="1" spc="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NĂM</a:t>
            </a:r>
            <a:r>
              <a:rPr sz="800" b="1" spc="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1A1846"/>
                </a:solidFill>
                <a:latin typeface="Arial"/>
                <a:cs typeface="Arial"/>
              </a:rPr>
              <a:t>2022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69440" y="1081785"/>
            <a:ext cx="3952240" cy="2012950"/>
            <a:chOff x="769440" y="1081785"/>
            <a:chExt cx="3952240" cy="201295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2638" y="1081785"/>
              <a:ext cx="3418713" cy="201234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69440" y="1418462"/>
              <a:ext cx="815975" cy="1618615"/>
            </a:xfrm>
            <a:custGeom>
              <a:avLst/>
              <a:gdLst/>
              <a:ahLst/>
              <a:cxnLst/>
              <a:rect l="l" t="t" r="r" b="b"/>
              <a:pathLst>
                <a:path w="815975" h="1618614">
                  <a:moveTo>
                    <a:pt x="802311" y="0"/>
                  </a:moveTo>
                  <a:lnTo>
                    <a:pt x="753802" y="2219"/>
                  </a:lnTo>
                  <a:lnTo>
                    <a:pt x="706001" y="7241"/>
                  </a:lnTo>
                  <a:lnTo>
                    <a:pt x="658995" y="14989"/>
                  </a:lnTo>
                  <a:lnTo>
                    <a:pt x="612873" y="25388"/>
                  </a:lnTo>
                  <a:lnTo>
                    <a:pt x="567725" y="38362"/>
                  </a:lnTo>
                  <a:lnTo>
                    <a:pt x="523638" y="53836"/>
                  </a:lnTo>
                  <a:lnTo>
                    <a:pt x="480700" y="71734"/>
                  </a:lnTo>
                  <a:lnTo>
                    <a:pt x="439002" y="91980"/>
                  </a:lnTo>
                  <a:lnTo>
                    <a:pt x="398630" y="114500"/>
                  </a:lnTo>
                  <a:lnTo>
                    <a:pt x="359675" y="139218"/>
                  </a:lnTo>
                  <a:lnTo>
                    <a:pt x="322223" y="166058"/>
                  </a:lnTo>
                  <a:lnTo>
                    <a:pt x="286364" y="194944"/>
                  </a:lnTo>
                  <a:lnTo>
                    <a:pt x="252187" y="225802"/>
                  </a:lnTo>
                  <a:lnTo>
                    <a:pt x="219779" y="258555"/>
                  </a:lnTo>
                  <a:lnTo>
                    <a:pt x="189230" y="293129"/>
                  </a:lnTo>
                  <a:lnTo>
                    <a:pt x="160627" y="329447"/>
                  </a:lnTo>
                  <a:lnTo>
                    <a:pt x="134060" y="367434"/>
                  </a:lnTo>
                  <a:lnTo>
                    <a:pt x="109618" y="407015"/>
                  </a:lnTo>
                  <a:lnTo>
                    <a:pt x="87387" y="448113"/>
                  </a:lnTo>
                  <a:lnTo>
                    <a:pt x="67458" y="490655"/>
                  </a:lnTo>
                  <a:lnTo>
                    <a:pt x="49919" y="534563"/>
                  </a:lnTo>
                  <a:lnTo>
                    <a:pt x="34857" y="579763"/>
                  </a:lnTo>
                  <a:lnTo>
                    <a:pt x="22363" y="626178"/>
                  </a:lnTo>
                  <a:lnTo>
                    <a:pt x="12524" y="673734"/>
                  </a:lnTo>
                  <a:lnTo>
                    <a:pt x="5567" y="721170"/>
                  </a:lnTo>
                  <a:lnTo>
                    <a:pt x="1413" y="768359"/>
                  </a:lnTo>
                  <a:lnTo>
                    <a:pt x="0" y="815212"/>
                  </a:lnTo>
                  <a:lnTo>
                    <a:pt x="1265" y="861642"/>
                  </a:lnTo>
                  <a:lnTo>
                    <a:pt x="5148" y="907558"/>
                  </a:lnTo>
                  <a:lnTo>
                    <a:pt x="11586" y="952874"/>
                  </a:lnTo>
                  <a:lnTo>
                    <a:pt x="20517" y="997499"/>
                  </a:lnTo>
                  <a:lnTo>
                    <a:pt x="31878" y="1041347"/>
                  </a:lnTo>
                  <a:lnTo>
                    <a:pt x="45608" y="1084327"/>
                  </a:lnTo>
                  <a:lnTo>
                    <a:pt x="61645" y="1126352"/>
                  </a:lnTo>
                  <a:lnTo>
                    <a:pt x="79927" y="1167334"/>
                  </a:lnTo>
                  <a:lnTo>
                    <a:pt x="100391" y="1207182"/>
                  </a:lnTo>
                  <a:lnTo>
                    <a:pt x="122976" y="1245810"/>
                  </a:lnTo>
                  <a:lnTo>
                    <a:pt x="147620" y="1283128"/>
                  </a:lnTo>
                  <a:lnTo>
                    <a:pt x="174260" y="1319048"/>
                  </a:lnTo>
                  <a:lnTo>
                    <a:pt x="202835" y="1353481"/>
                  </a:lnTo>
                  <a:lnTo>
                    <a:pt x="233282" y="1386340"/>
                  </a:lnTo>
                  <a:lnTo>
                    <a:pt x="265539" y="1417534"/>
                  </a:lnTo>
                  <a:lnTo>
                    <a:pt x="299545" y="1446976"/>
                  </a:lnTo>
                  <a:lnTo>
                    <a:pt x="335238" y="1474577"/>
                  </a:lnTo>
                  <a:lnTo>
                    <a:pt x="372554" y="1500249"/>
                  </a:lnTo>
                  <a:lnTo>
                    <a:pt x="411433" y="1523902"/>
                  </a:lnTo>
                  <a:lnTo>
                    <a:pt x="451813" y="1545449"/>
                  </a:lnTo>
                  <a:lnTo>
                    <a:pt x="493630" y="1564801"/>
                  </a:lnTo>
                  <a:lnTo>
                    <a:pt x="536824" y="1581870"/>
                  </a:lnTo>
                  <a:lnTo>
                    <a:pt x="581331" y="1596566"/>
                  </a:lnTo>
                  <a:lnTo>
                    <a:pt x="627091" y="1608801"/>
                  </a:lnTo>
                  <a:lnTo>
                    <a:pt x="674041" y="1618487"/>
                  </a:lnTo>
                  <a:lnTo>
                    <a:pt x="815646" y="815339"/>
                  </a:lnTo>
                  <a:lnTo>
                    <a:pt x="802311" y="0"/>
                  </a:lnTo>
                  <a:close/>
                </a:path>
              </a:pathLst>
            </a:custGeom>
            <a:solidFill>
              <a:srgbClr val="F585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43481" y="1418462"/>
              <a:ext cx="956944" cy="1631314"/>
            </a:xfrm>
            <a:custGeom>
              <a:avLst/>
              <a:gdLst/>
              <a:ahLst/>
              <a:cxnLst/>
              <a:rect l="l" t="t" r="r" b="b"/>
              <a:pathLst>
                <a:path w="956944" h="1631314">
                  <a:moveTo>
                    <a:pt x="128270" y="0"/>
                  </a:moveTo>
                  <a:lnTo>
                    <a:pt x="141605" y="815339"/>
                  </a:lnTo>
                  <a:lnTo>
                    <a:pt x="0" y="1618487"/>
                  </a:lnTo>
                  <a:lnTo>
                    <a:pt x="38443" y="1624334"/>
                  </a:lnTo>
                  <a:lnTo>
                    <a:pt x="77136" y="1628341"/>
                  </a:lnTo>
                  <a:lnTo>
                    <a:pt x="115996" y="1630498"/>
                  </a:lnTo>
                  <a:lnTo>
                    <a:pt x="154940" y="1630794"/>
                  </a:lnTo>
                  <a:lnTo>
                    <a:pt x="202816" y="1628628"/>
                  </a:lnTo>
                  <a:lnTo>
                    <a:pt x="249920" y="1623756"/>
                  </a:lnTo>
                  <a:lnTo>
                    <a:pt x="296177" y="1616257"/>
                  </a:lnTo>
                  <a:lnTo>
                    <a:pt x="341511" y="1606209"/>
                  </a:lnTo>
                  <a:lnTo>
                    <a:pt x="385847" y="1593689"/>
                  </a:lnTo>
                  <a:lnTo>
                    <a:pt x="429109" y="1578774"/>
                  </a:lnTo>
                  <a:lnTo>
                    <a:pt x="471223" y="1561542"/>
                  </a:lnTo>
                  <a:lnTo>
                    <a:pt x="512113" y="1542072"/>
                  </a:lnTo>
                  <a:lnTo>
                    <a:pt x="551704" y="1520441"/>
                  </a:lnTo>
                  <a:lnTo>
                    <a:pt x="589920" y="1496726"/>
                  </a:lnTo>
                  <a:lnTo>
                    <a:pt x="626687" y="1471005"/>
                  </a:lnTo>
                  <a:lnTo>
                    <a:pt x="661928" y="1443355"/>
                  </a:lnTo>
                  <a:lnTo>
                    <a:pt x="695569" y="1413856"/>
                  </a:lnTo>
                  <a:lnTo>
                    <a:pt x="727535" y="1382583"/>
                  </a:lnTo>
                  <a:lnTo>
                    <a:pt x="757749" y="1349616"/>
                  </a:lnTo>
                  <a:lnTo>
                    <a:pt x="786138" y="1315031"/>
                  </a:lnTo>
                  <a:lnTo>
                    <a:pt x="812624" y="1278906"/>
                  </a:lnTo>
                  <a:lnTo>
                    <a:pt x="837134" y="1241320"/>
                  </a:lnTo>
                  <a:lnTo>
                    <a:pt x="859592" y="1202348"/>
                  </a:lnTo>
                  <a:lnTo>
                    <a:pt x="879923" y="1162071"/>
                  </a:lnTo>
                  <a:lnTo>
                    <a:pt x="898050" y="1120564"/>
                  </a:lnTo>
                  <a:lnTo>
                    <a:pt x="913900" y="1077906"/>
                  </a:lnTo>
                  <a:lnTo>
                    <a:pt x="927396" y="1034174"/>
                  </a:lnTo>
                  <a:lnTo>
                    <a:pt x="938464" y="989447"/>
                  </a:lnTo>
                  <a:lnTo>
                    <a:pt x="947028" y="943801"/>
                  </a:lnTo>
                  <a:lnTo>
                    <a:pt x="953013" y="897315"/>
                  </a:lnTo>
                  <a:lnTo>
                    <a:pt x="956344" y="850066"/>
                  </a:lnTo>
                  <a:lnTo>
                    <a:pt x="956944" y="802132"/>
                  </a:lnTo>
                  <a:lnTo>
                    <a:pt x="954790" y="754242"/>
                  </a:lnTo>
                  <a:lnTo>
                    <a:pt x="949928" y="707126"/>
                  </a:lnTo>
                  <a:lnTo>
                    <a:pt x="942437" y="660858"/>
                  </a:lnTo>
                  <a:lnTo>
                    <a:pt x="932395" y="615513"/>
                  </a:lnTo>
                  <a:lnTo>
                    <a:pt x="919880" y="571168"/>
                  </a:lnTo>
                  <a:lnTo>
                    <a:pt x="904968" y="527896"/>
                  </a:lnTo>
                  <a:lnTo>
                    <a:pt x="887739" y="485775"/>
                  </a:lnTo>
                  <a:lnTo>
                    <a:pt x="868270" y="444877"/>
                  </a:lnTo>
                  <a:lnTo>
                    <a:pt x="846639" y="405280"/>
                  </a:lnTo>
                  <a:lnTo>
                    <a:pt x="822923" y="367057"/>
                  </a:lnTo>
                  <a:lnTo>
                    <a:pt x="797201" y="330286"/>
                  </a:lnTo>
                  <a:lnTo>
                    <a:pt x="769549" y="295039"/>
                  </a:lnTo>
                  <a:lnTo>
                    <a:pt x="740047" y="261394"/>
                  </a:lnTo>
                  <a:lnTo>
                    <a:pt x="708771" y="229425"/>
                  </a:lnTo>
                  <a:lnTo>
                    <a:pt x="675799" y="199207"/>
                  </a:lnTo>
                  <a:lnTo>
                    <a:pt x="641210" y="170816"/>
                  </a:lnTo>
                  <a:lnTo>
                    <a:pt x="605081" y="144327"/>
                  </a:lnTo>
                  <a:lnTo>
                    <a:pt x="567489" y="119815"/>
                  </a:lnTo>
                  <a:lnTo>
                    <a:pt x="528514" y="97356"/>
                  </a:lnTo>
                  <a:lnTo>
                    <a:pt x="488231" y="77024"/>
                  </a:lnTo>
                  <a:lnTo>
                    <a:pt x="446720" y="58896"/>
                  </a:lnTo>
                  <a:lnTo>
                    <a:pt x="404058" y="43045"/>
                  </a:lnTo>
                  <a:lnTo>
                    <a:pt x="360322" y="29548"/>
                  </a:lnTo>
                  <a:lnTo>
                    <a:pt x="315592" y="18480"/>
                  </a:lnTo>
                  <a:lnTo>
                    <a:pt x="269943" y="9916"/>
                  </a:lnTo>
                  <a:lnTo>
                    <a:pt x="223455" y="3931"/>
                  </a:lnTo>
                  <a:lnTo>
                    <a:pt x="176204" y="600"/>
                  </a:lnTo>
                  <a:lnTo>
                    <a:pt x="128270" y="0"/>
                  </a:lnTo>
                  <a:close/>
                </a:path>
              </a:pathLst>
            </a:custGeom>
            <a:solidFill>
              <a:srgbClr val="009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783842" y="1967610"/>
            <a:ext cx="3905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53%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0363" y="701239"/>
            <a:ext cx="1435100" cy="30289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trường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3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10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b="1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2022</a:t>
            </a:r>
            <a:endParaRPr sz="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25652" y="33756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864" y="0"/>
                </a:moveTo>
                <a:lnTo>
                  <a:pt x="0" y="0"/>
                </a:lnTo>
                <a:lnTo>
                  <a:pt x="0" y="54863"/>
                </a:lnTo>
                <a:lnTo>
                  <a:pt x="54864" y="54863"/>
                </a:lnTo>
                <a:lnTo>
                  <a:pt x="54864" y="0"/>
                </a:lnTo>
                <a:close/>
              </a:path>
            </a:pathLst>
          </a:custGeom>
          <a:solidFill>
            <a:srgbClr val="F585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90066" y="3329127"/>
            <a:ext cx="42481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latin typeface="Arial"/>
                <a:cs typeface="Arial"/>
              </a:rPr>
              <a:t>Q1</a:t>
            </a:r>
            <a:r>
              <a:rPr sz="700" b="1" spc="-10" dirty="0">
                <a:latin typeface="Arial"/>
                <a:cs typeface="Arial"/>
              </a:rPr>
              <a:t> </a:t>
            </a:r>
            <a:r>
              <a:rPr sz="700" b="1" dirty="0">
                <a:latin typeface="Arial"/>
                <a:cs typeface="Arial"/>
              </a:rPr>
              <a:t>-</a:t>
            </a:r>
            <a:r>
              <a:rPr sz="700" b="1" spc="-15" dirty="0">
                <a:latin typeface="Arial"/>
                <a:cs typeface="Arial"/>
              </a:rPr>
              <a:t> </a:t>
            </a:r>
            <a:r>
              <a:rPr sz="700" b="1" spc="-20" dirty="0">
                <a:latin typeface="Arial"/>
                <a:cs typeface="Arial"/>
              </a:rPr>
              <a:t>2022</a:t>
            </a:r>
            <a:endParaRPr sz="7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01724" y="3375659"/>
            <a:ext cx="55244" cy="55244"/>
          </a:xfrm>
          <a:custGeom>
            <a:avLst/>
            <a:gdLst/>
            <a:ahLst/>
            <a:cxnLst/>
            <a:rect l="l" t="t" r="r" b="b"/>
            <a:pathLst>
              <a:path w="55244" h="55245">
                <a:moveTo>
                  <a:pt x="54863" y="0"/>
                </a:moveTo>
                <a:lnTo>
                  <a:pt x="0" y="0"/>
                </a:lnTo>
                <a:lnTo>
                  <a:pt x="0" y="54863"/>
                </a:lnTo>
                <a:lnTo>
                  <a:pt x="54863" y="54863"/>
                </a:lnTo>
                <a:lnTo>
                  <a:pt x="54863" y="0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66494" y="3329127"/>
            <a:ext cx="42481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latin typeface="Arial"/>
                <a:cs typeface="Arial"/>
              </a:rPr>
              <a:t>Q2</a:t>
            </a:r>
            <a:r>
              <a:rPr sz="700" b="1" spc="-10" dirty="0">
                <a:latin typeface="Arial"/>
                <a:cs typeface="Arial"/>
              </a:rPr>
              <a:t> </a:t>
            </a:r>
            <a:r>
              <a:rPr sz="700" b="1" dirty="0">
                <a:latin typeface="Arial"/>
                <a:cs typeface="Arial"/>
              </a:rPr>
              <a:t>-</a:t>
            </a:r>
            <a:r>
              <a:rPr sz="700" b="1" spc="-15" dirty="0">
                <a:latin typeface="Arial"/>
                <a:cs typeface="Arial"/>
              </a:rPr>
              <a:t> </a:t>
            </a:r>
            <a:r>
              <a:rPr sz="700" b="1" spc="-20" dirty="0">
                <a:latin typeface="Arial"/>
                <a:cs typeface="Arial"/>
              </a:rPr>
              <a:t>2022</a:t>
            </a:r>
            <a:endParaRPr sz="7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22247" y="1905711"/>
            <a:ext cx="1834514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755015" algn="l"/>
              </a:tabLst>
            </a:pPr>
            <a:r>
              <a:rPr sz="1050" b="1" baseline="3968" dirty="0">
                <a:solidFill>
                  <a:srgbClr val="FFFFFF"/>
                </a:solidFill>
                <a:latin typeface="Arial"/>
                <a:cs typeface="Arial"/>
              </a:rPr>
              <a:t>33.4</a:t>
            </a:r>
            <a:r>
              <a:rPr sz="1050" b="1" spc="15" baseline="396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50" b="1" spc="-15" baseline="3968" dirty="0">
                <a:solidFill>
                  <a:srgbClr val="FFFFFF"/>
                </a:solidFill>
                <a:latin typeface="Arial"/>
                <a:cs typeface="Arial"/>
              </a:rPr>
              <a:t>nghìn</a:t>
            </a:r>
            <a:r>
              <a:rPr sz="1050" b="1" baseline="3968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3200" b="1" spc="-20" dirty="0">
                <a:solidFill>
                  <a:srgbClr val="FFFFFF"/>
                </a:solidFill>
                <a:latin typeface="Arial"/>
                <a:cs typeface="Arial"/>
              </a:rPr>
              <a:t>+46%</a:t>
            </a:r>
            <a:endParaRPr sz="3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81682" y="2325115"/>
            <a:ext cx="35877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tỷ</a:t>
            </a:r>
            <a:r>
              <a:rPr sz="7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0" dirty="0">
                <a:solidFill>
                  <a:srgbClr val="FFFFFF"/>
                </a:solidFill>
                <a:latin typeface="Arial"/>
                <a:cs typeface="Arial"/>
              </a:rPr>
              <a:t>đồng</a:t>
            </a:r>
            <a:endParaRPr sz="7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1616" y="1995732"/>
            <a:ext cx="407670" cy="52324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9845">
              <a:lnSpc>
                <a:spcPct val="100000"/>
              </a:lnSpc>
              <a:spcBef>
                <a:spcPts val="475"/>
              </a:spcBef>
            </a:pPr>
            <a:r>
              <a:rPr sz="1400" b="1" spc="-25" dirty="0">
                <a:solidFill>
                  <a:srgbClr val="FFFFFF"/>
                </a:solidFill>
                <a:latin typeface="Arial"/>
                <a:cs typeface="Arial"/>
              </a:rPr>
              <a:t>47%</a:t>
            </a:r>
            <a:endParaRPr sz="1400">
              <a:latin typeface="Arial"/>
              <a:cs typeface="Arial"/>
            </a:endParaRPr>
          </a:p>
          <a:p>
            <a:pPr marL="33655" marR="10160" indent="-21590">
              <a:lnSpc>
                <a:spcPct val="100000"/>
              </a:lnSpc>
              <a:spcBef>
                <a:spcPts val="180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r>
              <a:rPr sz="7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nghìn</a:t>
            </a:r>
            <a:r>
              <a:rPr sz="700" b="1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tỷ</a:t>
            </a:r>
            <a:r>
              <a:rPr sz="7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0" dirty="0">
                <a:solidFill>
                  <a:srgbClr val="FFFFFF"/>
                </a:solidFill>
                <a:latin typeface="Arial"/>
                <a:cs typeface="Arial"/>
              </a:rPr>
              <a:t>đồng</a:t>
            </a:r>
            <a:endParaRPr sz="7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788931" y="1080134"/>
            <a:ext cx="1953895" cy="1953260"/>
            <a:chOff x="3788931" y="1080134"/>
            <a:chExt cx="1953895" cy="1953260"/>
          </a:xfrm>
        </p:grpSpPr>
        <p:sp>
          <p:nvSpPr>
            <p:cNvPr id="20" name="object 20"/>
            <p:cNvSpPr/>
            <p:nvPr/>
          </p:nvSpPr>
          <p:spPr>
            <a:xfrm>
              <a:off x="3788931" y="1080134"/>
              <a:ext cx="977265" cy="1932305"/>
            </a:xfrm>
            <a:custGeom>
              <a:avLst/>
              <a:gdLst/>
              <a:ahLst/>
              <a:cxnLst/>
              <a:rect l="l" t="t" r="r" b="b"/>
              <a:pathLst>
                <a:path w="977264" h="1932305">
                  <a:moveTo>
                    <a:pt x="953502" y="0"/>
                  </a:moveTo>
                  <a:lnTo>
                    <a:pt x="905312" y="2331"/>
                  </a:lnTo>
                  <a:lnTo>
                    <a:pt x="857693" y="6980"/>
                  </a:lnTo>
                  <a:lnTo>
                    <a:pt x="810706" y="13894"/>
                  </a:lnTo>
                  <a:lnTo>
                    <a:pt x="764413" y="23022"/>
                  </a:lnTo>
                  <a:lnTo>
                    <a:pt x="718875" y="34314"/>
                  </a:lnTo>
                  <a:lnTo>
                    <a:pt x="674154" y="47717"/>
                  </a:lnTo>
                  <a:lnTo>
                    <a:pt x="630311" y="63182"/>
                  </a:lnTo>
                  <a:lnTo>
                    <a:pt x="587408" y="80657"/>
                  </a:lnTo>
                  <a:lnTo>
                    <a:pt x="545507" y="100090"/>
                  </a:lnTo>
                  <a:lnTo>
                    <a:pt x="504668" y="121432"/>
                  </a:lnTo>
                  <a:lnTo>
                    <a:pt x="464954" y="144630"/>
                  </a:lnTo>
                  <a:lnTo>
                    <a:pt x="426426" y="169633"/>
                  </a:lnTo>
                  <a:lnTo>
                    <a:pt x="389145" y="196391"/>
                  </a:lnTo>
                  <a:lnTo>
                    <a:pt x="353173" y="224853"/>
                  </a:lnTo>
                  <a:lnTo>
                    <a:pt x="318572" y="254967"/>
                  </a:lnTo>
                  <a:lnTo>
                    <a:pt x="285402" y="286682"/>
                  </a:lnTo>
                  <a:lnTo>
                    <a:pt x="253726" y="319947"/>
                  </a:lnTo>
                  <a:lnTo>
                    <a:pt x="223605" y="354711"/>
                  </a:lnTo>
                  <a:lnTo>
                    <a:pt x="195100" y="390923"/>
                  </a:lnTo>
                  <a:lnTo>
                    <a:pt x="168274" y="428532"/>
                  </a:lnTo>
                  <a:lnTo>
                    <a:pt x="143187" y="467487"/>
                  </a:lnTo>
                  <a:lnTo>
                    <a:pt x="119900" y="507736"/>
                  </a:lnTo>
                  <a:lnTo>
                    <a:pt x="98477" y="549228"/>
                  </a:lnTo>
                  <a:lnTo>
                    <a:pt x="78977" y="591914"/>
                  </a:lnTo>
                  <a:lnTo>
                    <a:pt x="61463" y="635740"/>
                  </a:lnTo>
                  <a:lnTo>
                    <a:pt x="45996" y="680657"/>
                  </a:lnTo>
                  <a:lnTo>
                    <a:pt x="32638" y="726613"/>
                  </a:lnTo>
                  <a:lnTo>
                    <a:pt x="21449" y="773557"/>
                  </a:lnTo>
                  <a:lnTo>
                    <a:pt x="12484" y="821492"/>
                  </a:lnTo>
                  <a:lnTo>
                    <a:pt x="5950" y="869313"/>
                  </a:lnTo>
                  <a:lnTo>
                    <a:pt x="1802" y="916951"/>
                  </a:lnTo>
                  <a:lnTo>
                    <a:pt x="0" y="964342"/>
                  </a:lnTo>
                  <a:lnTo>
                    <a:pt x="498" y="1011418"/>
                  </a:lnTo>
                  <a:lnTo>
                    <a:pt x="3255" y="1058112"/>
                  </a:lnTo>
                  <a:lnTo>
                    <a:pt x="8226" y="1104360"/>
                  </a:lnTo>
                  <a:lnTo>
                    <a:pt x="15370" y="1150093"/>
                  </a:lnTo>
                  <a:lnTo>
                    <a:pt x="24643" y="1195246"/>
                  </a:lnTo>
                  <a:lnTo>
                    <a:pt x="36002" y="1239753"/>
                  </a:lnTo>
                  <a:lnTo>
                    <a:pt x="49403" y="1283546"/>
                  </a:lnTo>
                  <a:lnTo>
                    <a:pt x="64805" y="1326560"/>
                  </a:lnTo>
                  <a:lnTo>
                    <a:pt x="82163" y="1368728"/>
                  </a:lnTo>
                  <a:lnTo>
                    <a:pt x="101435" y="1409984"/>
                  </a:lnTo>
                  <a:lnTo>
                    <a:pt x="122577" y="1450261"/>
                  </a:lnTo>
                  <a:lnTo>
                    <a:pt x="145547" y="1489493"/>
                  </a:lnTo>
                  <a:lnTo>
                    <a:pt x="170302" y="1527613"/>
                  </a:lnTo>
                  <a:lnTo>
                    <a:pt x="196798" y="1564555"/>
                  </a:lnTo>
                  <a:lnTo>
                    <a:pt x="224992" y="1600253"/>
                  </a:lnTo>
                  <a:lnTo>
                    <a:pt x="254842" y="1634641"/>
                  </a:lnTo>
                  <a:lnTo>
                    <a:pt x="286304" y="1667651"/>
                  </a:lnTo>
                  <a:lnTo>
                    <a:pt x="319335" y="1699217"/>
                  </a:lnTo>
                  <a:lnTo>
                    <a:pt x="353892" y="1729274"/>
                  </a:lnTo>
                  <a:lnTo>
                    <a:pt x="389932" y="1757754"/>
                  </a:lnTo>
                  <a:lnTo>
                    <a:pt x="427412" y="1784591"/>
                  </a:lnTo>
                  <a:lnTo>
                    <a:pt x="466289" y="1809719"/>
                  </a:lnTo>
                  <a:lnTo>
                    <a:pt x="506520" y="1833071"/>
                  </a:lnTo>
                  <a:lnTo>
                    <a:pt x="548062" y="1854581"/>
                  </a:lnTo>
                  <a:lnTo>
                    <a:pt x="590871" y="1874183"/>
                  </a:lnTo>
                  <a:lnTo>
                    <a:pt x="634905" y="1891810"/>
                  </a:lnTo>
                  <a:lnTo>
                    <a:pt x="680121" y="1907396"/>
                  </a:lnTo>
                  <a:lnTo>
                    <a:pt x="726475" y="1920874"/>
                  </a:lnTo>
                  <a:lnTo>
                    <a:pt x="773924" y="1932177"/>
                  </a:lnTo>
                  <a:lnTo>
                    <a:pt x="976997" y="976630"/>
                  </a:lnTo>
                  <a:lnTo>
                    <a:pt x="953502" y="0"/>
                  </a:lnTo>
                  <a:close/>
                </a:path>
              </a:pathLst>
            </a:custGeom>
            <a:solidFill>
              <a:srgbClr val="FA5F2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62855" y="1080134"/>
              <a:ext cx="1179830" cy="1953260"/>
            </a:xfrm>
            <a:custGeom>
              <a:avLst/>
              <a:gdLst/>
              <a:ahLst/>
              <a:cxnLst/>
              <a:rect l="l" t="t" r="r" b="b"/>
              <a:pathLst>
                <a:path w="1179829" h="1953260">
                  <a:moveTo>
                    <a:pt x="228349" y="24"/>
                  </a:moveTo>
                  <a:lnTo>
                    <a:pt x="179578" y="0"/>
                  </a:lnTo>
                  <a:lnTo>
                    <a:pt x="203073" y="976630"/>
                  </a:lnTo>
                  <a:lnTo>
                    <a:pt x="0" y="1932177"/>
                  </a:lnTo>
                  <a:lnTo>
                    <a:pt x="56080" y="1942419"/>
                  </a:lnTo>
                  <a:lnTo>
                    <a:pt x="112601" y="1949338"/>
                  </a:lnTo>
                  <a:lnTo>
                    <a:pt x="169431" y="1952948"/>
                  </a:lnTo>
                  <a:lnTo>
                    <a:pt x="226441" y="1953260"/>
                  </a:lnTo>
                  <a:lnTo>
                    <a:pt x="275155" y="1950894"/>
                  </a:lnTo>
                  <a:lnTo>
                    <a:pt x="323195" y="1946190"/>
                  </a:lnTo>
                  <a:lnTo>
                    <a:pt x="370505" y="1939206"/>
                  </a:lnTo>
                  <a:lnTo>
                    <a:pt x="417032" y="1929999"/>
                  </a:lnTo>
                  <a:lnTo>
                    <a:pt x="462720" y="1918625"/>
                  </a:lnTo>
                  <a:lnTo>
                    <a:pt x="507515" y="1905143"/>
                  </a:lnTo>
                  <a:lnTo>
                    <a:pt x="551363" y="1889609"/>
                  </a:lnTo>
                  <a:lnTo>
                    <a:pt x="594207" y="1872081"/>
                  </a:lnTo>
                  <a:lnTo>
                    <a:pt x="635995" y="1852615"/>
                  </a:lnTo>
                  <a:lnTo>
                    <a:pt x="676671" y="1831271"/>
                  </a:lnTo>
                  <a:lnTo>
                    <a:pt x="716181" y="1808103"/>
                  </a:lnTo>
                  <a:lnTo>
                    <a:pt x="754469" y="1783171"/>
                  </a:lnTo>
                  <a:lnTo>
                    <a:pt x="791482" y="1756530"/>
                  </a:lnTo>
                  <a:lnTo>
                    <a:pt x="827165" y="1728239"/>
                  </a:lnTo>
                  <a:lnTo>
                    <a:pt x="861462" y="1698355"/>
                  </a:lnTo>
                  <a:lnTo>
                    <a:pt x="894321" y="1666934"/>
                  </a:lnTo>
                  <a:lnTo>
                    <a:pt x="925684" y="1634035"/>
                  </a:lnTo>
                  <a:lnTo>
                    <a:pt x="955499" y="1599714"/>
                  </a:lnTo>
                  <a:lnTo>
                    <a:pt x="983711" y="1564029"/>
                  </a:lnTo>
                  <a:lnTo>
                    <a:pt x="1010264" y="1527037"/>
                  </a:lnTo>
                  <a:lnTo>
                    <a:pt x="1035105" y="1488795"/>
                  </a:lnTo>
                  <a:lnTo>
                    <a:pt x="1058178" y="1449361"/>
                  </a:lnTo>
                  <a:lnTo>
                    <a:pt x="1079429" y="1408792"/>
                  </a:lnTo>
                  <a:lnTo>
                    <a:pt x="1098803" y="1367144"/>
                  </a:lnTo>
                  <a:lnTo>
                    <a:pt x="1116246" y="1324476"/>
                  </a:lnTo>
                  <a:lnTo>
                    <a:pt x="1131703" y="1280845"/>
                  </a:lnTo>
                  <a:lnTo>
                    <a:pt x="1145119" y="1236307"/>
                  </a:lnTo>
                  <a:lnTo>
                    <a:pt x="1156440" y="1190921"/>
                  </a:lnTo>
                  <a:lnTo>
                    <a:pt x="1165611" y="1144743"/>
                  </a:lnTo>
                  <a:lnTo>
                    <a:pt x="1172577" y="1097831"/>
                  </a:lnTo>
                  <a:lnTo>
                    <a:pt x="1177284" y="1050242"/>
                  </a:lnTo>
                  <a:lnTo>
                    <a:pt x="1179678" y="1002033"/>
                  </a:lnTo>
                  <a:lnTo>
                    <a:pt x="1179703" y="953262"/>
                  </a:lnTo>
                  <a:lnTo>
                    <a:pt x="1177336" y="904547"/>
                  </a:lnTo>
                  <a:lnTo>
                    <a:pt x="1172632" y="856507"/>
                  </a:lnTo>
                  <a:lnTo>
                    <a:pt x="1165646" y="809197"/>
                  </a:lnTo>
                  <a:lnTo>
                    <a:pt x="1156436" y="762670"/>
                  </a:lnTo>
                  <a:lnTo>
                    <a:pt x="1145060" y="716982"/>
                  </a:lnTo>
                  <a:lnTo>
                    <a:pt x="1131575" y="672187"/>
                  </a:lnTo>
                  <a:lnTo>
                    <a:pt x="1116037" y="628339"/>
                  </a:lnTo>
                  <a:lnTo>
                    <a:pt x="1098505" y="585495"/>
                  </a:lnTo>
                  <a:lnTo>
                    <a:pt x="1079035" y="543707"/>
                  </a:lnTo>
                  <a:lnTo>
                    <a:pt x="1057686" y="503031"/>
                  </a:lnTo>
                  <a:lnTo>
                    <a:pt x="1034513" y="463521"/>
                  </a:lnTo>
                  <a:lnTo>
                    <a:pt x="1009576" y="425233"/>
                  </a:lnTo>
                  <a:lnTo>
                    <a:pt x="982930" y="388220"/>
                  </a:lnTo>
                  <a:lnTo>
                    <a:pt x="954633" y="352537"/>
                  </a:lnTo>
                  <a:lnTo>
                    <a:pt x="924743" y="318240"/>
                  </a:lnTo>
                  <a:lnTo>
                    <a:pt x="893317" y="285381"/>
                  </a:lnTo>
                  <a:lnTo>
                    <a:pt x="860412" y="254018"/>
                  </a:lnTo>
                  <a:lnTo>
                    <a:pt x="826085" y="224203"/>
                  </a:lnTo>
                  <a:lnTo>
                    <a:pt x="790394" y="195991"/>
                  </a:lnTo>
                  <a:lnTo>
                    <a:pt x="753397" y="169438"/>
                  </a:lnTo>
                  <a:lnTo>
                    <a:pt x="715150" y="144597"/>
                  </a:lnTo>
                  <a:lnTo>
                    <a:pt x="675710" y="121524"/>
                  </a:lnTo>
                  <a:lnTo>
                    <a:pt x="635136" y="100273"/>
                  </a:lnTo>
                  <a:lnTo>
                    <a:pt x="593483" y="80899"/>
                  </a:lnTo>
                  <a:lnTo>
                    <a:pt x="550811" y="63456"/>
                  </a:lnTo>
                  <a:lnTo>
                    <a:pt x="507176" y="47999"/>
                  </a:lnTo>
                  <a:lnTo>
                    <a:pt x="462634" y="34583"/>
                  </a:lnTo>
                  <a:lnTo>
                    <a:pt x="417245" y="23262"/>
                  </a:lnTo>
                  <a:lnTo>
                    <a:pt x="371064" y="14091"/>
                  </a:lnTo>
                  <a:lnTo>
                    <a:pt x="324150" y="7125"/>
                  </a:lnTo>
                  <a:lnTo>
                    <a:pt x="276559" y="2418"/>
                  </a:lnTo>
                  <a:lnTo>
                    <a:pt x="228349" y="24"/>
                  </a:lnTo>
                  <a:close/>
                </a:path>
              </a:pathLst>
            </a:custGeom>
            <a:solidFill>
              <a:srgbClr val="0312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033264" y="1744094"/>
            <a:ext cx="440055" cy="619125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54%</a:t>
            </a:r>
            <a:endParaRPr sz="1600">
              <a:latin typeface="Arial"/>
              <a:cs typeface="Arial"/>
            </a:endParaRPr>
          </a:p>
          <a:p>
            <a:pPr marL="56515" marR="19685" indent="-21590">
              <a:lnSpc>
                <a:spcPct val="100000"/>
              </a:lnSpc>
              <a:spcBef>
                <a:spcPts val="320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50</a:t>
            </a:r>
            <a:r>
              <a:rPr sz="7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nghìn</a:t>
            </a:r>
            <a:r>
              <a:rPr sz="700" b="1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tỷ</a:t>
            </a:r>
            <a:r>
              <a:rPr sz="7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0" dirty="0">
                <a:solidFill>
                  <a:srgbClr val="FFFFFF"/>
                </a:solidFill>
                <a:latin typeface="Arial"/>
                <a:cs typeface="Arial"/>
              </a:rPr>
              <a:t>đồng</a:t>
            </a:r>
            <a:endParaRPr sz="7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85590" y="1696133"/>
            <a:ext cx="440690" cy="59436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600" b="1" spc="-25" dirty="0">
                <a:solidFill>
                  <a:srgbClr val="FFFFFF"/>
                </a:solidFill>
                <a:latin typeface="Arial"/>
                <a:cs typeface="Arial"/>
              </a:rPr>
              <a:t>46%</a:t>
            </a:r>
            <a:endParaRPr sz="1600">
              <a:latin typeface="Arial"/>
              <a:cs typeface="Arial"/>
            </a:endParaRPr>
          </a:p>
          <a:p>
            <a:pPr marL="62865" marR="13970" indent="-21590">
              <a:lnSpc>
                <a:spcPct val="100000"/>
              </a:lnSpc>
              <a:spcBef>
                <a:spcPts val="260"/>
              </a:spcBef>
            </a:pP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43</a:t>
            </a:r>
            <a:r>
              <a:rPr sz="7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10" dirty="0">
                <a:solidFill>
                  <a:srgbClr val="FFFFFF"/>
                </a:solidFill>
                <a:latin typeface="Arial"/>
                <a:cs typeface="Arial"/>
              </a:rPr>
              <a:t>nghìn</a:t>
            </a:r>
            <a:r>
              <a:rPr sz="700" b="1" spc="5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dirty="0">
                <a:solidFill>
                  <a:srgbClr val="FFFFFF"/>
                </a:solidFill>
                <a:latin typeface="Arial"/>
                <a:cs typeface="Arial"/>
              </a:rPr>
              <a:t>tỷ</a:t>
            </a:r>
            <a:r>
              <a:rPr sz="700" b="1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700" b="1" spc="-20" dirty="0">
                <a:solidFill>
                  <a:srgbClr val="FFFFFF"/>
                </a:solidFill>
                <a:latin typeface="Arial"/>
                <a:cs typeface="Arial"/>
              </a:rPr>
              <a:t>đồng</a:t>
            </a:r>
            <a:endParaRPr sz="7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23740" y="672820"/>
            <a:ext cx="1435100" cy="302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7015" marR="5080" indent="-234950">
              <a:lnSpc>
                <a:spcPct val="113799"/>
              </a:lnSpc>
              <a:spcBef>
                <a:spcPts val="9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thu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thị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trường</a:t>
            </a:r>
            <a:r>
              <a:rPr sz="800" b="1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TMĐT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nửa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đầu</a:t>
            </a:r>
            <a:r>
              <a:rPr sz="800" b="1" spc="1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b="1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35196" y="3244595"/>
            <a:ext cx="55244" cy="53340"/>
          </a:xfrm>
          <a:custGeom>
            <a:avLst/>
            <a:gdLst/>
            <a:ahLst/>
            <a:cxnLst/>
            <a:rect l="l" t="t" r="r" b="b"/>
            <a:pathLst>
              <a:path w="55245" h="53339">
                <a:moveTo>
                  <a:pt x="54863" y="0"/>
                </a:moveTo>
                <a:lnTo>
                  <a:pt x="0" y="0"/>
                </a:lnTo>
                <a:lnTo>
                  <a:pt x="0" y="53340"/>
                </a:lnTo>
                <a:lnTo>
                  <a:pt x="54863" y="53340"/>
                </a:lnTo>
                <a:lnTo>
                  <a:pt x="54863" y="0"/>
                </a:lnTo>
                <a:close/>
              </a:path>
            </a:pathLst>
          </a:custGeom>
          <a:solidFill>
            <a:srgbClr val="FA5F2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4300220" y="3197453"/>
            <a:ext cx="42481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latin typeface="Arial"/>
                <a:cs typeface="Arial"/>
              </a:rPr>
              <a:t>Q1</a:t>
            </a:r>
            <a:r>
              <a:rPr sz="700" b="1" spc="-10" dirty="0">
                <a:latin typeface="Arial"/>
                <a:cs typeface="Arial"/>
              </a:rPr>
              <a:t> </a:t>
            </a:r>
            <a:r>
              <a:rPr sz="700" b="1" dirty="0">
                <a:latin typeface="Arial"/>
                <a:cs typeface="Arial"/>
              </a:rPr>
              <a:t>-</a:t>
            </a:r>
            <a:r>
              <a:rPr sz="700" b="1" spc="-15" dirty="0">
                <a:latin typeface="Arial"/>
                <a:cs typeface="Arial"/>
              </a:rPr>
              <a:t> </a:t>
            </a:r>
            <a:r>
              <a:rPr sz="700" b="1" spc="-20" dirty="0">
                <a:latin typeface="Arial"/>
                <a:cs typeface="Arial"/>
              </a:rPr>
              <a:t>2023</a:t>
            </a:r>
            <a:endParaRPr sz="7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811267" y="3244595"/>
            <a:ext cx="55244" cy="53340"/>
          </a:xfrm>
          <a:custGeom>
            <a:avLst/>
            <a:gdLst/>
            <a:ahLst/>
            <a:cxnLst/>
            <a:rect l="l" t="t" r="r" b="b"/>
            <a:pathLst>
              <a:path w="55245" h="53339">
                <a:moveTo>
                  <a:pt x="54863" y="0"/>
                </a:moveTo>
                <a:lnTo>
                  <a:pt x="0" y="0"/>
                </a:lnTo>
                <a:lnTo>
                  <a:pt x="0" y="53340"/>
                </a:lnTo>
                <a:lnTo>
                  <a:pt x="54863" y="53340"/>
                </a:lnTo>
                <a:lnTo>
                  <a:pt x="54863" y="0"/>
                </a:lnTo>
                <a:close/>
              </a:path>
            </a:pathLst>
          </a:custGeom>
          <a:solidFill>
            <a:srgbClr val="0312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876546" y="3197453"/>
            <a:ext cx="42481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b="1" dirty="0">
                <a:latin typeface="Arial"/>
                <a:cs typeface="Arial"/>
              </a:rPr>
              <a:t>Q2</a:t>
            </a:r>
            <a:r>
              <a:rPr sz="700" b="1" spc="-10" dirty="0">
                <a:latin typeface="Arial"/>
                <a:cs typeface="Arial"/>
              </a:rPr>
              <a:t> </a:t>
            </a:r>
            <a:r>
              <a:rPr sz="700" b="1" dirty="0">
                <a:latin typeface="Arial"/>
                <a:cs typeface="Arial"/>
              </a:rPr>
              <a:t>-</a:t>
            </a:r>
            <a:r>
              <a:rPr sz="700" b="1" spc="-15" dirty="0">
                <a:latin typeface="Arial"/>
                <a:cs typeface="Arial"/>
              </a:rPr>
              <a:t> </a:t>
            </a:r>
            <a:r>
              <a:rPr sz="700" b="1" spc="-20" dirty="0">
                <a:latin typeface="Arial"/>
                <a:cs typeface="Arial"/>
              </a:rPr>
              <a:t>2023</a:t>
            </a:r>
            <a:endParaRPr sz="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8055" y="164591"/>
            <a:ext cx="45720" cy="1813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7359" y="166481"/>
            <a:ext cx="618743" cy="1246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1944" y="165607"/>
            <a:ext cx="4411980" cy="5226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129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CHI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PHÍ</a:t>
            </a:r>
            <a:r>
              <a:rPr sz="800" b="1" spc="3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BÁN</a:t>
            </a:r>
            <a:r>
              <a:rPr sz="800" b="1" spc="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HÀNG</a:t>
            </a:r>
            <a:r>
              <a:rPr sz="800" b="1" spc="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MỚI</a:t>
            </a:r>
            <a:r>
              <a:rPr sz="800" b="1" spc="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NHẤT</a:t>
            </a:r>
            <a:r>
              <a:rPr sz="800" b="1" spc="2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TRÊN</a:t>
            </a:r>
            <a:r>
              <a:rPr sz="800" b="1" spc="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65" dirty="0">
                <a:solidFill>
                  <a:srgbClr val="1A1846"/>
                </a:solidFill>
                <a:latin typeface="Arial"/>
                <a:cs typeface="Arial"/>
              </a:rPr>
              <a:t>CÁC</a:t>
            </a:r>
            <a:r>
              <a:rPr sz="800" b="1" spc="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1A1846"/>
                </a:solidFill>
                <a:latin typeface="Arial"/>
                <a:cs typeface="Arial"/>
              </a:rPr>
              <a:t>SÀN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TMĐT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NỬA</a:t>
            </a:r>
            <a:r>
              <a:rPr sz="800" b="1" spc="4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ĐẦU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NĂM</a:t>
            </a:r>
            <a:r>
              <a:rPr sz="800" b="1" spc="3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1A1846"/>
                </a:solidFill>
                <a:latin typeface="Arial"/>
                <a:cs typeface="Arial"/>
              </a:rPr>
              <a:t>2023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Metric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cập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nhật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thông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tin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mới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nhất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về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chi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phí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trên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sàn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TMĐT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Quý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II/2023.</a:t>
            </a:r>
            <a:endParaRPr sz="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69584" y="4081068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1A1846"/>
                </a:solidFill>
                <a:latin typeface="Arial"/>
                <a:cs typeface="Arial"/>
              </a:rPr>
              <a:t>07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5965" y="4081068"/>
            <a:ext cx="169608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dirty="0">
                <a:solidFill>
                  <a:srgbClr val="1A1846"/>
                </a:solidFill>
                <a:latin typeface="Arial"/>
                <a:cs typeface="Arial"/>
              </a:rPr>
              <a:t>TỔNG QUAN</a:t>
            </a:r>
            <a:r>
              <a:rPr sz="600" b="1" spc="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1A1846"/>
                </a:solidFill>
                <a:latin typeface="Arial"/>
                <a:cs typeface="Arial"/>
              </a:rPr>
              <a:t>SÀN</a:t>
            </a:r>
            <a:r>
              <a:rPr sz="6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1A1846"/>
                </a:solidFill>
                <a:latin typeface="Arial"/>
                <a:cs typeface="Arial"/>
              </a:rPr>
              <a:t>TMĐT</a:t>
            </a:r>
            <a:r>
              <a:rPr sz="600" b="1" spc="4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1A1846"/>
                </a:solidFill>
                <a:latin typeface="Arial"/>
                <a:cs typeface="Arial"/>
              </a:rPr>
              <a:t>NỬA ĐẦU</a:t>
            </a:r>
            <a:r>
              <a:rPr sz="600" b="1" spc="2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1A1846"/>
                </a:solidFill>
                <a:latin typeface="Arial"/>
                <a:cs typeface="Arial"/>
              </a:rPr>
              <a:t>NĂM</a:t>
            </a:r>
            <a:r>
              <a:rPr sz="600" b="1" spc="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1A1846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446531" y="833627"/>
          <a:ext cx="5805170" cy="29997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45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69670">
                <a:tc>
                  <a:txBody>
                    <a:bodyPr/>
                    <a:lstStyle/>
                    <a:p>
                      <a:pPr marL="568325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400" b="1" spc="-10" dirty="0">
                          <a:solidFill>
                            <a:srgbClr val="FA5F27"/>
                          </a:solidFill>
                          <a:latin typeface="Arial"/>
                          <a:cs typeface="Arial"/>
                        </a:rPr>
                        <a:t>Shopee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435609" marR="438150" indent="85090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800" spc="-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3%</a:t>
                      </a:r>
                      <a:r>
                        <a:rPr sz="800" spc="-3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Phí</a:t>
                      </a:r>
                      <a:r>
                        <a:rPr sz="800" spc="-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cố</a:t>
                      </a:r>
                      <a:r>
                        <a:rPr sz="800" spc="-1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định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3%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Phí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thanh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toán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554990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200" b="1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Tổng</a:t>
                      </a:r>
                      <a:r>
                        <a:rPr sz="1200" b="1" spc="-8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6%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1445" marB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FEFEB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12445" algn="r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400" b="1" spc="-1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Lazada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344170" marR="387985" indent="85725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2.99%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Phí</a:t>
                      </a:r>
                      <a:r>
                        <a:rPr sz="800" spc="-3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cố</a:t>
                      </a:r>
                      <a:r>
                        <a:rPr sz="800" spc="-3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định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2.99%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Phí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thanh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toán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R="469265" algn="r">
                        <a:lnSpc>
                          <a:spcPct val="100000"/>
                        </a:lnSpc>
                        <a:spcBef>
                          <a:spcPts val="930"/>
                        </a:spcBef>
                      </a:pPr>
                      <a:r>
                        <a:rPr sz="1200" b="1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Tổng</a:t>
                      </a:r>
                      <a:r>
                        <a:rPr sz="1200" b="1" spc="-6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5.98%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1445" marB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AEAF1"/>
                    </a:solidFill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45720" algn="ctr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400" b="1" dirty="0">
                          <a:latin typeface="Arial"/>
                          <a:cs typeface="Arial"/>
                        </a:rPr>
                        <a:t>Tiktok</a:t>
                      </a:r>
                      <a:r>
                        <a:rPr sz="1400" b="1" spc="2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20" dirty="0">
                          <a:latin typeface="Arial"/>
                          <a:cs typeface="Arial"/>
                        </a:rPr>
                        <a:t>Shop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63195" marR="170180" algn="ctr">
                        <a:lnSpc>
                          <a:spcPct val="100000"/>
                        </a:lnSpc>
                        <a:spcBef>
                          <a:spcPts val="790"/>
                        </a:spcBef>
                      </a:pPr>
                      <a:r>
                        <a:rPr sz="800" spc="-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2%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Phí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hoa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hồng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(Phí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cố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định) 3%</a:t>
                      </a:r>
                      <a:r>
                        <a:rPr sz="800" spc="5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phí</a:t>
                      </a:r>
                      <a:r>
                        <a:rPr sz="800" spc="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thanh</a:t>
                      </a:r>
                      <a:r>
                        <a:rPr sz="800" spc="5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toán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R="8255" algn="ctr">
                        <a:lnSpc>
                          <a:spcPct val="100000"/>
                        </a:lnSpc>
                        <a:spcBef>
                          <a:spcPts val="935"/>
                        </a:spcBef>
                      </a:pPr>
                      <a:r>
                        <a:rPr sz="1200" b="1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Tổng</a:t>
                      </a:r>
                      <a:r>
                        <a:rPr sz="1200" b="1" spc="-8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5%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131445" marB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D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2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235585" marR="228600" indent="2540" algn="ctr">
                        <a:lnSpc>
                          <a:spcPct val="100000"/>
                        </a:lnSpc>
                      </a:pPr>
                      <a:r>
                        <a:rPr sz="800" b="1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Phí</a:t>
                      </a:r>
                      <a:r>
                        <a:rPr sz="800" b="1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khác:</a:t>
                      </a:r>
                      <a:r>
                        <a:rPr sz="800" b="1" spc="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Voucher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Freeship,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Voucher</a:t>
                      </a:r>
                      <a:r>
                        <a:rPr sz="800" spc="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Xtra,</a:t>
                      </a:r>
                      <a:r>
                        <a:rPr sz="800" spc="7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phí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quảng</a:t>
                      </a:r>
                      <a:r>
                        <a:rPr sz="800" spc="4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cáo</a:t>
                      </a:r>
                      <a:r>
                        <a:rPr sz="800" spc="6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nội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–</a:t>
                      </a:r>
                      <a:r>
                        <a:rPr sz="800" spc="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ngoại</a:t>
                      </a:r>
                      <a:r>
                        <a:rPr sz="800" spc="7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sàn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EFEB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L="232410" marR="264160" algn="ctr">
                        <a:lnSpc>
                          <a:spcPct val="100000"/>
                        </a:lnSpc>
                      </a:pPr>
                      <a:r>
                        <a:rPr sz="800" b="1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Phí</a:t>
                      </a:r>
                      <a:r>
                        <a:rPr sz="800" b="1" spc="4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khác:</a:t>
                      </a:r>
                      <a:r>
                        <a:rPr sz="800" b="1" spc="6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Voucher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tích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lũy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tài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trợ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bởi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người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bán,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phí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quảng</a:t>
                      </a:r>
                      <a:r>
                        <a:rPr sz="800" spc="4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cáo</a:t>
                      </a:r>
                      <a:r>
                        <a:rPr sz="800" spc="6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nội</a:t>
                      </a:r>
                      <a:r>
                        <a:rPr sz="800" spc="4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–</a:t>
                      </a:r>
                      <a:r>
                        <a:rPr sz="800" spc="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ngoại</a:t>
                      </a:r>
                      <a:r>
                        <a:rPr sz="800" spc="7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sàn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AF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250">
                        <a:latin typeface="Times New Roman"/>
                        <a:cs typeface="Times New Roman"/>
                      </a:endParaRPr>
                    </a:p>
                    <a:p>
                      <a:pPr marR="49530" algn="ctr">
                        <a:lnSpc>
                          <a:spcPct val="100000"/>
                        </a:lnSpc>
                      </a:pPr>
                      <a:r>
                        <a:rPr sz="800" b="1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Phí</a:t>
                      </a:r>
                      <a:r>
                        <a:rPr sz="800" b="1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b="1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khác:</a:t>
                      </a:r>
                      <a:r>
                        <a:rPr sz="800" b="1" spc="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Phí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ship,</a:t>
                      </a:r>
                      <a:r>
                        <a:rPr sz="800" spc="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phí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R="50800" algn="ctr">
                        <a:lnSpc>
                          <a:spcPct val="100000"/>
                        </a:lnSpc>
                      </a:pP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quảng</a:t>
                      </a:r>
                      <a:r>
                        <a:rPr sz="800" spc="4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cáo</a:t>
                      </a:r>
                      <a:r>
                        <a:rPr sz="800" spc="6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nội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–</a:t>
                      </a:r>
                      <a:r>
                        <a:rPr sz="800" spc="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ngoại</a:t>
                      </a:r>
                      <a:r>
                        <a:rPr sz="800" spc="7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sàn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DE6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275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  <a:p>
                      <a:pPr marL="267970" marR="42227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Trên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đây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là</a:t>
                      </a:r>
                      <a:r>
                        <a:rPr sz="800" spc="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mức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phí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tối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thiểu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khi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có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phát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sinh</a:t>
                      </a:r>
                      <a:r>
                        <a:rPr sz="800" spc="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đơn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hàng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trên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sàn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đối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với</a:t>
                      </a:r>
                      <a:r>
                        <a:rPr sz="800" spc="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shop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thường,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nếu</a:t>
                      </a:r>
                      <a:r>
                        <a:rPr sz="800" spc="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tham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gia</a:t>
                      </a:r>
                      <a:r>
                        <a:rPr sz="800" spc="4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các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gói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Freeship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cho</a:t>
                      </a:r>
                      <a:r>
                        <a:rPr sz="800" spc="6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khách</a:t>
                      </a:r>
                      <a:r>
                        <a:rPr sz="800" spc="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hàng</a:t>
                      </a:r>
                      <a:r>
                        <a:rPr sz="800" spc="4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hoặc</a:t>
                      </a:r>
                      <a:r>
                        <a:rPr sz="800" spc="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chạy</a:t>
                      </a:r>
                      <a:r>
                        <a:rPr sz="800" spc="5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quảng</a:t>
                      </a:r>
                      <a:r>
                        <a:rPr sz="800" spc="3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cáo</a:t>
                      </a:r>
                      <a:r>
                        <a:rPr sz="800" spc="7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và</a:t>
                      </a:r>
                      <a:r>
                        <a:rPr sz="800" spc="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phí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shop</a:t>
                      </a:r>
                      <a:r>
                        <a:rPr sz="800" spc="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Mall</a:t>
                      </a:r>
                      <a:r>
                        <a:rPr sz="800" spc="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thì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chi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phí</a:t>
                      </a:r>
                      <a:r>
                        <a:rPr sz="800" spc="1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sẽ</a:t>
                      </a:r>
                      <a:r>
                        <a:rPr sz="800" spc="6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cao</a:t>
                      </a:r>
                      <a:r>
                        <a:rPr sz="800" spc="6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lên</a:t>
                      </a:r>
                      <a:r>
                        <a:rPr sz="800" spc="4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rất</a:t>
                      </a:r>
                      <a:r>
                        <a:rPr sz="800" spc="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nhiều.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26797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800" spc="-3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Các</a:t>
                      </a:r>
                      <a:r>
                        <a:rPr sz="800" spc="7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doanh</a:t>
                      </a:r>
                      <a:r>
                        <a:rPr sz="800" spc="6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nghiệp,</a:t>
                      </a:r>
                      <a:r>
                        <a:rPr sz="800" spc="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nhà</a:t>
                      </a:r>
                      <a:r>
                        <a:rPr sz="800" spc="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bán</a:t>
                      </a:r>
                      <a:r>
                        <a:rPr sz="800" spc="7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khi</a:t>
                      </a:r>
                      <a:r>
                        <a:rPr sz="800" spc="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tham</a:t>
                      </a:r>
                      <a:r>
                        <a:rPr sz="800" spc="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gia</a:t>
                      </a:r>
                      <a:r>
                        <a:rPr sz="800" spc="8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bán</a:t>
                      </a:r>
                      <a:r>
                        <a:rPr sz="800" spc="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hàng</a:t>
                      </a:r>
                      <a:r>
                        <a:rPr sz="800" spc="6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trên</a:t>
                      </a:r>
                      <a:r>
                        <a:rPr sz="800" spc="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sàn</a:t>
                      </a:r>
                      <a:r>
                        <a:rPr sz="800" spc="7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TMĐT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cần</a:t>
                      </a:r>
                      <a:r>
                        <a:rPr sz="800" spc="7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nắm</a:t>
                      </a:r>
                      <a:r>
                        <a:rPr sz="800" spc="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rõ</a:t>
                      </a:r>
                      <a:r>
                        <a:rPr sz="800" spc="7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để</a:t>
                      </a:r>
                      <a:r>
                        <a:rPr sz="800" spc="6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có</a:t>
                      </a:r>
                      <a:r>
                        <a:rPr sz="800" spc="6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kế</a:t>
                      </a:r>
                      <a:r>
                        <a:rPr sz="800" spc="8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hoạch</a:t>
                      </a:r>
                      <a:r>
                        <a:rPr sz="800" spc="6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kinh</a:t>
                      </a:r>
                      <a:r>
                        <a:rPr sz="800" spc="5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doanh</a:t>
                      </a:r>
                      <a:endParaRPr sz="800">
                        <a:latin typeface="Arial"/>
                        <a:cs typeface="Arial"/>
                      </a:endParaRPr>
                    </a:p>
                    <a:p>
                      <a:pPr marL="267970">
                        <a:lnSpc>
                          <a:spcPct val="100000"/>
                        </a:lnSpc>
                      </a:pP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lý</a:t>
                      </a:r>
                      <a:r>
                        <a:rPr sz="800" spc="1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và</a:t>
                      </a:r>
                      <a:r>
                        <a:rPr sz="800" spc="3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lâu</a:t>
                      </a:r>
                      <a:r>
                        <a:rPr sz="800" spc="5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800" spc="-20" dirty="0">
                          <a:solidFill>
                            <a:srgbClr val="001F5F"/>
                          </a:solidFill>
                          <a:latin typeface="Arial"/>
                          <a:cs typeface="Arial"/>
                        </a:rPr>
                        <a:t>dài.</a:t>
                      </a:r>
                      <a:endParaRPr sz="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1F1F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9724" y="673720"/>
            <a:ext cx="2708120" cy="4586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20384" y="163067"/>
            <a:ext cx="45720" cy="1813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9580" y="169529"/>
            <a:ext cx="618744" cy="12460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2612" y="176021"/>
            <a:ext cx="5608320" cy="421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05150">
              <a:lnSpc>
                <a:spcPct val="100000"/>
              </a:lnSpc>
              <a:spcBef>
                <a:spcPts val="105"/>
              </a:spcBef>
            </a:pP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XU</a:t>
            </a:r>
            <a:r>
              <a:rPr sz="800" b="1" spc="-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HƯỚNG</a:t>
            </a:r>
            <a:r>
              <a:rPr sz="800" b="1" spc="3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BÁN</a:t>
            </a:r>
            <a:r>
              <a:rPr sz="800" b="1" spc="1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HÀNG</a:t>
            </a:r>
            <a:r>
              <a:rPr sz="800" b="1" spc="20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0" dirty="0">
                <a:solidFill>
                  <a:srgbClr val="1A1846"/>
                </a:solidFill>
                <a:latin typeface="Arial"/>
                <a:cs typeface="Arial"/>
              </a:rPr>
              <a:t>TRÊN</a:t>
            </a:r>
            <a:r>
              <a:rPr sz="800" b="1" spc="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1A1846"/>
                </a:solidFill>
                <a:latin typeface="Arial"/>
                <a:cs typeface="Arial"/>
              </a:rPr>
              <a:t>SÀN</a:t>
            </a:r>
            <a:r>
              <a:rPr sz="800" b="1" spc="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TMĐT</a:t>
            </a:r>
            <a:r>
              <a:rPr sz="800" b="1" spc="-1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1A1846"/>
                </a:solidFill>
                <a:latin typeface="Arial"/>
                <a:cs typeface="Arial"/>
              </a:rPr>
              <a:t>HIỆN</a:t>
            </a:r>
            <a:r>
              <a:rPr sz="800" b="1" spc="5" dirty="0">
                <a:solidFill>
                  <a:srgbClr val="1A1846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1A1846"/>
                </a:solidFill>
                <a:latin typeface="Arial"/>
                <a:cs typeface="Arial"/>
              </a:rPr>
              <a:t>ĐẠI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Shopping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livestreams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hay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còn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được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gọi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là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mua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sắm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qua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video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trực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tiếp,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xuất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phát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từ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mạng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xã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hội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ở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Trung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Quốc.</a:t>
            </a:r>
            <a:endParaRPr sz="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2612" y="4079544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031258"/>
                </a:solidFill>
                <a:latin typeface="Arial"/>
                <a:cs typeface="Arial"/>
              </a:rPr>
              <a:t>08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89805" y="2464155"/>
            <a:ext cx="1894205" cy="1731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40970">
              <a:lnSpc>
                <a:spcPct val="113999"/>
              </a:lnSpc>
              <a:spcBef>
                <a:spcPts val="95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Theo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công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ty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Nghiên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cứu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thị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trường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Coresight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Research,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hình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thức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mua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 sắm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qua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livestream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đã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phát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triển</a:t>
            </a:r>
            <a:r>
              <a:rPr sz="8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thần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tốc</a:t>
            </a:r>
            <a:r>
              <a:rPr sz="800" spc="1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thành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thị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trường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800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giá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trị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512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tỉ</a:t>
            </a:r>
            <a:r>
              <a:rPr sz="800" b="1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đô</a:t>
            </a:r>
            <a:r>
              <a:rPr sz="800" b="1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la</a:t>
            </a:r>
            <a:r>
              <a:rPr sz="800" b="1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Mỹ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.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Chỉ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tính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riêng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tại</a:t>
            </a:r>
            <a:r>
              <a:rPr sz="800" spc="5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Mỹ,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doanh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thu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bán</a:t>
            </a:r>
            <a:r>
              <a:rPr sz="80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hàng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livestreaming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có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thể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dễ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dàng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đạt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35" dirty="0">
                <a:solidFill>
                  <a:srgbClr val="001F5F"/>
                </a:solidFill>
                <a:latin typeface="Arial"/>
                <a:cs typeface="Arial"/>
              </a:rPr>
              <a:t>50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tỷ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40" dirty="0">
                <a:solidFill>
                  <a:srgbClr val="001F5F"/>
                </a:solidFill>
                <a:latin typeface="Arial"/>
                <a:cs typeface="Arial"/>
              </a:rPr>
              <a:t>USD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trong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năm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2023</a:t>
            </a:r>
            <a:r>
              <a:rPr sz="800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này.</a:t>
            </a:r>
            <a:r>
              <a:rPr sz="800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Báo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cáo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thị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trường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đầy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triển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vọng</a:t>
            </a:r>
            <a:r>
              <a:rPr sz="800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này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được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Core Research</a:t>
            </a:r>
            <a:r>
              <a:rPr sz="8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chia sẻ</a:t>
            </a:r>
            <a:r>
              <a:rPr sz="8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với</a:t>
            </a:r>
            <a:r>
              <a:rPr sz="800" spc="-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50" dirty="0">
                <a:solidFill>
                  <a:srgbClr val="001F5F"/>
                </a:solidFill>
                <a:latin typeface="Arial"/>
                <a:cs typeface="Arial"/>
              </a:rPr>
              <a:t>CNBC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vào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đầu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tháng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6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vừa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qua.</a:t>
            </a:r>
            <a:endParaRPr sz="800">
              <a:latin typeface="Arial"/>
              <a:cs typeface="Arial"/>
            </a:endParaRPr>
          </a:p>
          <a:p>
            <a:pPr marL="210185">
              <a:lnSpc>
                <a:spcPct val="100000"/>
              </a:lnSpc>
              <a:spcBef>
                <a:spcPts val="675"/>
              </a:spcBef>
            </a:pP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TỔNG QUAN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031258"/>
                </a:solidFill>
                <a:latin typeface="Arial"/>
                <a:cs typeface="Arial"/>
              </a:rPr>
              <a:t>SÀN</a:t>
            </a:r>
            <a:r>
              <a:rPr sz="600" b="1" spc="-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TMĐT</a:t>
            </a:r>
            <a:r>
              <a:rPr sz="600" b="1" spc="4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NỬA ĐẦU</a:t>
            </a:r>
            <a:r>
              <a:rPr sz="600" b="1" spc="25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31258"/>
                </a:solidFill>
                <a:latin typeface="Arial"/>
                <a:cs typeface="Arial"/>
              </a:rPr>
              <a:t>NĂM</a:t>
            </a:r>
            <a:r>
              <a:rPr sz="600" b="1" spc="10" dirty="0">
                <a:solidFill>
                  <a:srgbClr val="031258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031258"/>
                </a:solidFill>
                <a:latin typeface="Arial"/>
                <a:cs typeface="Arial"/>
              </a:rPr>
              <a:t>2023</a:t>
            </a:r>
            <a:endParaRPr sz="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89805" y="793216"/>
            <a:ext cx="1666239" cy="4445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14399"/>
              </a:lnSpc>
              <a:spcBef>
                <a:spcPts val="105"/>
              </a:spcBef>
            </a:pP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Shopping</a:t>
            </a:r>
            <a:r>
              <a:rPr sz="800" b="1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livestreams</a:t>
            </a:r>
            <a:r>
              <a:rPr sz="800" b="1" spc="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là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loại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hình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phổ</a:t>
            </a:r>
            <a:r>
              <a:rPr sz="800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biến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nhất</a:t>
            </a:r>
            <a:r>
              <a:rPr sz="800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sz="800" spc="1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hình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thức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livestream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tại</a:t>
            </a:r>
            <a:r>
              <a:rPr sz="800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Việt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Nam.</a:t>
            </a:r>
            <a:endParaRPr sz="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89805" y="1351254"/>
            <a:ext cx="1777364" cy="859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95"/>
              </a:spcBef>
            </a:pP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Hầu</a:t>
            </a:r>
            <a:r>
              <a:rPr sz="800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hết</a:t>
            </a:r>
            <a:r>
              <a:rPr sz="800" spc="6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người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tiêu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dùng</a:t>
            </a:r>
            <a:r>
              <a:rPr sz="800" spc="6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dành</a:t>
            </a:r>
            <a:r>
              <a:rPr sz="800" b="1" spc="8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25" dirty="0">
                <a:solidFill>
                  <a:srgbClr val="001F5F"/>
                </a:solidFill>
                <a:latin typeface="Arial"/>
                <a:cs typeface="Arial"/>
              </a:rPr>
              <a:t>tối</a:t>
            </a:r>
            <a:r>
              <a:rPr sz="800" b="1" spc="500" dirty="0">
                <a:solidFill>
                  <a:srgbClr val="001F5F"/>
                </a:solidFill>
                <a:latin typeface="Arial"/>
                <a:cs typeface="Arial"/>
              </a:rPr>
              <a:t> 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đa</a:t>
            </a:r>
            <a:r>
              <a:rPr sz="8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3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spc="-10" dirty="0">
                <a:solidFill>
                  <a:srgbClr val="001F5F"/>
                </a:solidFill>
                <a:latin typeface="Arial"/>
                <a:cs typeface="Arial"/>
              </a:rPr>
              <a:t>giờ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hàng</a:t>
            </a:r>
            <a:r>
              <a:rPr sz="800" b="1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b="1" dirty="0">
                <a:solidFill>
                  <a:srgbClr val="001F5F"/>
                </a:solidFill>
                <a:latin typeface="Arial"/>
                <a:cs typeface="Arial"/>
              </a:rPr>
              <a:t>tuần</a:t>
            </a:r>
            <a:r>
              <a:rPr sz="800" b="1" spc="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để</a:t>
            </a:r>
            <a:r>
              <a:rPr sz="800" spc="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xem</a:t>
            </a:r>
            <a:r>
              <a:rPr sz="800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buổi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phát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trực</a:t>
            </a:r>
            <a:r>
              <a:rPr sz="800" spc="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tiếp,</a:t>
            </a:r>
            <a:r>
              <a:rPr sz="800" spc="7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hầu</a:t>
            </a:r>
            <a:r>
              <a:rPr sz="800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hết</a:t>
            </a:r>
            <a:r>
              <a:rPr sz="800" spc="7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các</a:t>
            </a:r>
            <a:r>
              <a:rPr sz="800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phiên</a:t>
            </a:r>
            <a:r>
              <a:rPr sz="800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đều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dưới</a:t>
            </a:r>
            <a:r>
              <a:rPr sz="800" spc="-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1</a:t>
            </a:r>
            <a:r>
              <a:rPr sz="800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giờ.</a:t>
            </a:r>
            <a:r>
              <a:rPr sz="8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So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với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thời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gian </a:t>
            </a:r>
            <a:r>
              <a:rPr sz="800" spc="-10" dirty="0">
                <a:solidFill>
                  <a:srgbClr val="001F5F"/>
                </a:solidFill>
                <a:latin typeface="Arial"/>
                <a:cs typeface="Arial"/>
              </a:rPr>
              <a:t>online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trung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bình hàng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ngày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của</a:t>
            </a:r>
            <a:r>
              <a:rPr sz="800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người</a:t>
            </a:r>
            <a:r>
              <a:rPr sz="800" spc="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spc="-20" dirty="0">
                <a:solidFill>
                  <a:srgbClr val="001F5F"/>
                </a:solidFill>
                <a:latin typeface="Arial"/>
                <a:cs typeface="Arial"/>
              </a:rPr>
              <a:t>Việt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Nam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là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hơn</a:t>
            </a:r>
            <a:r>
              <a:rPr sz="800" spc="-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6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001F5F"/>
                </a:solidFill>
                <a:latin typeface="Arial"/>
                <a:cs typeface="Arial"/>
              </a:rPr>
              <a:t>giờ</a:t>
            </a:r>
            <a:r>
              <a:rPr sz="800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800" i="1" spc="-10" dirty="0">
                <a:solidFill>
                  <a:srgbClr val="001F5F"/>
                </a:solidFill>
                <a:latin typeface="Calibri"/>
                <a:cs typeface="Calibri"/>
              </a:rPr>
              <a:t>(Statista).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4021" y="1157096"/>
            <a:ext cx="37211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275">
              <a:lnSpc>
                <a:spcPct val="100000"/>
              </a:lnSpc>
              <a:spcBef>
                <a:spcPts val="100"/>
              </a:spcBef>
            </a:pPr>
            <a:r>
              <a:rPr sz="1100" b="1" spc="-25" dirty="0">
                <a:solidFill>
                  <a:srgbClr val="F05C25"/>
                </a:solidFill>
                <a:latin typeface="Arial"/>
                <a:cs typeface="Arial"/>
              </a:rPr>
              <a:t>62%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Mua</a:t>
            </a:r>
            <a:r>
              <a:rPr sz="600" b="1" spc="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sắm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60829" y="1160729"/>
            <a:ext cx="313690" cy="2895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b="1" spc="-25" dirty="0">
                <a:solidFill>
                  <a:srgbClr val="F05C25"/>
                </a:solidFill>
                <a:latin typeface="Arial"/>
                <a:cs typeface="Arial"/>
              </a:rPr>
              <a:t>49%</a:t>
            </a:r>
            <a:endParaRPr sz="1100">
              <a:latin typeface="Arial"/>
              <a:cs typeface="Arial"/>
            </a:endParaRPr>
          </a:p>
          <a:p>
            <a:pPr marL="27305">
              <a:lnSpc>
                <a:spcPct val="100000"/>
              </a:lnSpc>
              <a:spcBef>
                <a:spcPts val="30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Giải </a:t>
            </a:r>
            <a:r>
              <a:rPr sz="600" b="1" spc="-25" dirty="0">
                <a:solidFill>
                  <a:srgbClr val="001F5F"/>
                </a:solidFill>
                <a:latin typeface="Arial"/>
                <a:cs typeface="Arial"/>
              </a:rPr>
              <a:t>trí</a:t>
            </a:r>
            <a:endParaRPr sz="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17342" y="1152524"/>
            <a:ext cx="505459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b="1" spc="-25" dirty="0">
                <a:solidFill>
                  <a:srgbClr val="F05C25"/>
                </a:solidFill>
                <a:latin typeface="Arial"/>
                <a:cs typeface="Arial"/>
              </a:rPr>
              <a:t>46%</a:t>
            </a:r>
            <a:endParaRPr sz="11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Chăm </a:t>
            </a:r>
            <a:r>
              <a:rPr sz="600" b="1" spc="-20" dirty="0">
                <a:solidFill>
                  <a:srgbClr val="001F5F"/>
                </a:solidFill>
                <a:latin typeface="Arial"/>
                <a:cs typeface="Arial"/>
              </a:rPr>
              <a:t>sóc</a:t>
            </a:r>
            <a:r>
              <a:rPr sz="600" b="1" spc="1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35" dirty="0">
                <a:solidFill>
                  <a:srgbClr val="001F5F"/>
                </a:solidFill>
                <a:latin typeface="Arial"/>
                <a:cs typeface="Arial"/>
              </a:rPr>
              <a:t>da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46531" y="1574291"/>
            <a:ext cx="1798320" cy="2464435"/>
            <a:chOff x="446531" y="1574291"/>
            <a:chExt cx="1798320" cy="2464435"/>
          </a:xfrm>
        </p:grpSpPr>
        <p:sp>
          <p:nvSpPr>
            <p:cNvPr id="14" name="object 14"/>
            <p:cNvSpPr/>
            <p:nvPr/>
          </p:nvSpPr>
          <p:spPr>
            <a:xfrm>
              <a:off x="446531" y="1574291"/>
              <a:ext cx="1798320" cy="2464435"/>
            </a:xfrm>
            <a:custGeom>
              <a:avLst/>
              <a:gdLst/>
              <a:ahLst/>
              <a:cxnLst/>
              <a:rect l="l" t="t" r="r" b="b"/>
              <a:pathLst>
                <a:path w="1798320" h="2464435">
                  <a:moveTo>
                    <a:pt x="1798320" y="0"/>
                  </a:moveTo>
                  <a:lnTo>
                    <a:pt x="0" y="0"/>
                  </a:lnTo>
                  <a:lnTo>
                    <a:pt x="0" y="2464308"/>
                  </a:lnTo>
                  <a:lnTo>
                    <a:pt x="1798320" y="2464308"/>
                  </a:lnTo>
                  <a:lnTo>
                    <a:pt x="179832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043940" y="2415539"/>
              <a:ext cx="1009015" cy="1248410"/>
            </a:xfrm>
            <a:custGeom>
              <a:avLst/>
              <a:gdLst/>
              <a:ahLst/>
              <a:cxnLst/>
              <a:rect l="l" t="t" r="r" b="b"/>
              <a:pathLst>
                <a:path w="1009014" h="1248410">
                  <a:moveTo>
                    <a:pt x="53340" y="0"/>
                  </a:moveTo>
                  <a:lnTo>
                    <a:pt x="0" y="0"/>
                  </a:lnTo>
                  <a:lnTo>
                    <a:pt x="0" y="100584"/>
                  </a:lnTo>
                  <a:lnTo>
                    <a:pt x="53340" y="100584"/>
                  </a:lnTo>
                  <a:lnTo>
                    <a:pt x="53340" y="0"/>
                  </a:lnTo>
                  <a:close/>
                </a:path>
                <a:path w="1009014" h="1248410">
                  <a:moveTo>
                    <a:pt x="185928" y="286512"/>
                  </a:moveTo>
                  <a:lnTo>
                    <a:pt x="0" y="286512"/>
                  </a:lnTo>
                  <a:lnTo>
                    <a:pt x="0" y="388620"/>
                  </a:lnTo>
                  <a:lnTo>
                    <a:pt x="185928" y="388620"/>
                  </a:lnTo>
                  <a:lnTo>
                    <a:pt x="185928" y="286512"/>
                  </a:lnTo>
                  <a:close/>
                </a:path>
                <a:path w="1009014" h="1248410">
                  <a:moveTo>
                    <a:pt x="478536" y="573024"/>
                  </a:moveTo>
                  <a:lnTo>
                    <a:pt x="0" y="573024"/>
                  </a:lnTo>
                  <a:lnTo>
                    <a:pt x="0" y="675132"/>
                  </a:lnTo>
                  <a:lnTo>
                    <a:pt x="478536" y="675132"/>
                  </a:lnTo>
                  <a:lnTo>
                    <a:pt x="478536" y="573024"/>
                  </a:lnTo>
                  <a:close/>
                </a:path>
                <a:path w="1009014" h="1248410">
                  <a:moveTo>
                    <a:pt x="876300" y="1147572"/>
                  </a:moveTo>
                  <a:lnTo>
                    <a:pt x="0" y="1147572"/>
                  </a:lnTo>
                  <a:lnTo>
                    <a:pt x="0" y="1248156"/>
                  </a:lnTo>
                  <a:lnTo>
                    <a:pt x="876300" y="1248156"/>
                  </a:lnTo>
                  <a:lnTo>
                    <a:pt x="876300" y="1147572"/>
                  </a:lnTo>
                  <a:close/>
                </a:path>
                <a:path w="1009014" h="1248410">
                  <a:moveTo>
                    <a:pt x="1008888" y="859536"/>
                  </a:moveTo>
                  <a:lnTo>
                    <a:pt x="0" y="859536"/>
                  </a:lnTo>
                  <a:lnTo>
                    <a:pt x="0" y="961644"/>
                  </a:lnTo>
                  <a:lnTo>
                    <a:pt x="1008888" y="961644"/>
                  </a:lnTo>
                  <a:lnTo>
                    <a:pt x="1008888" y="859536"/>
                  </a:lnTo>
                  <a:close/>
                </a:path>
              </a:pathLst>
            </a:custGeom>
            <a:solidFill>
              <a:srgbClr val="54A83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43940" y="2034539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172212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1043939" y="2127503"/>
            <a:ext cx="53340" cy="102235"/>
          </a:xfrm>
          <a:custGeom>
            <a:avLst/>
            <a:gdLst/>
            <a:ahLst/>
            <a:cxnLst/>
            <a:rect l="l" t="t" r="r" b="b"/>
            <a:pathLst>
              <a:path w="53340" h="102235">
                <a:moveTo>
                  <a:pt x="53340" y="0"/>
                </a:moveTo>
                <a:lnTo>
                  <a:pt x="0" y="0"/>
                </a:lnTo>
                <a:lnTo>
                  <a:pt x="0" y="102107"/>
                </a:lnTo>
                <a:lnTo>
                  <a:pt x="53340" y="102107"/>
                </a:lnTo>
                <a:lnTo>
                  <a:pt x="53340" y="0"/>
                </a:lnTo>
                <a:close/>
              </a:path>
            </a:pathLst>
          </a:custGeom>
          <a:solidFill>
            <a:srgbClr val="54A83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995551" y="3554679"/>
            <a:ext cx="164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33%</a:t>
            </a:r>
            <a:endParaRPr sz="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56510" y="3267557"/>
            <a:ext cx="164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38%</a:t>
            </a:r>
            <a:endParaRPr sz="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97152" y="2980740"/>
            <a:ext cx="164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18%</a:t>
            </a:r>
            <a:endParaRPr sz="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06067" y="2693669"/>
            <a:ext cx="12001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7%</a:t>
            </a:r>
            <a:endParaRPr sz="6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3082" y="3547973"/>
            <a:ext cx="3746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Dưới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1</a:t>
            </a:r>
            <a:r>
              <a:rPr sz="600" spc="-25" dirty="0">
                <a:latin typeface="Arial"/>
                <a:cs typeface="Arial"/>
              </a:rPr>
              <a:t> giờ</a:t>
            </a:r>
            <a:endParaRPr sz="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65987" y="3260851"/>
            <a:ext cx="291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1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-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3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giờ</a:t>
            </a:r>
            <a:endParaRPr sz="6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5987" y="2973730"/>
            <a:ext cx="291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3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-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5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giờ</a:t>
            </a:r>
            <a:endParaRPr sz="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5987" y="2686557"/>
            <a:ext cx="291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5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-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7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giờ</a:t>
            </a:r>
            <a:endParaRPr sz="6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39291" y="3832656"/>
            <a:ext cx="2857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N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=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500</a:t>
            </a:r>
            <a:endParaRPr sz="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7420" y="1647929"/>
            <a:ext cx="1426210" cy="87566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69545" algn="ctr">
              <a:lnSpc>
                <a:spcPct val="100000"/>
              </a:lnSpc>
              <a:spcBef>
                <a:spcPts val="204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Thời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gian</a:t>
            </a:r>
            <a:r>
              <a:rPr sz="6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trung</a:t>
            </a: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bình</a:t>
            </a:r>
            <a:r>
              <a:rPr sz="6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người</a:t>
            </a:r>
            <a:r>
              <a:rPr sz="6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001F5F"/>
                </a:solidFill>
                <a:latin typeface="Arial"/>
                <a:cs typeface="Arial"/>
              </a:rPr>
              <a:t>dùng</a:t>
            </a:r>
            <a:endParaRPr sz="600">
              <a:latin typeface="Arial"/>
              <a:cs typeface="Arial"/>
            </a:endParaRPr>
          </a:p>
          <a:p>
            <a:pPr marL="170180" algn="ctr">
              <a:lnSpc>
                <a:spcPct val="100000"/>
              </a:lnSpc>
              <a:spcBef>
                <a:spcPts val="105"/>
              </a:spcBef>
            </a:pP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xem</a:t>
            </a:r>
            <a:r>
              <a:rPr sz="6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livestream</a:t>
            </a:r>
            <a:r>
              <a:rPr sz="6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mỗi</a:t>
            </a:r>
            <a:r>
              <a:rPr sz="6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001F5F"/>
                </a:solidFill>
                <a:latin typeface="Arial"/>
                <a:cs typeface="Arial"/>
              </a:rPr>
              <a:t>tuần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50">
              <a:latin typeface="Arial"/>
              <a:cs typeface="Arial"/>
            </a:endParaRPr>
          </a:p>
          <a:p>
            <a:pPr marR="684530" algn="r">
              <a:lnSpc>
                <a:spcPct val="100000"/>
              </a:lnSpc>
              <a:spcBef>
                <a:spcPts val="5"/>
              </a:spcBef>
              <a:tabLst>
                <a:tab pos="625475" algn="l"/>
              </a:tabLst>
            </a:pPr>
            <a:r>
              <a:rPr sz="900" baseline="4629" dirty="0">
                <a:latin typeface="Arial"/>
                <a:cs typeface="Arial"/>
              </a:rPr>
              <a:t>Trên</a:t>
            </a:r>
            <a:r>
              <a:rPr sz="900" spc="15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10</a:t>
            </a:r>
            <a:r>
              <a:rPr sz="900" spc="-7" baseline="4629" dirty="0">
                <a:latin typeface="Arial"/>
                <a:cs typeface="Arial"/>
              </a:rPr>
              <a:t> </a:t>
            </a:r>
            <a:r>
              <a:rPr sz="900" spc="-37" baseline="4629" dirty="0">
                <a:latin typeface="Arial"/>
                <a:cs typeface="Arial"/>
              </a:rPr>
              <a:t>giờ</a:t>
            </a:r>
            <a:r>
              <a:rPr sz="900" baseline="4629" dirty="0">
                <a:latin typeface="Arial"/>
                <a:cs typeface="Arial"/>
              </a:rPr>
              <a:t>	</a:t>
            </a:r>
            <a:r>
              <a:rPr sz="600" spc="-35" dirty="0">
                <a:latin typeface="Arial"/>
                <a:cs typeface="Arial"/>
              </a:rPr>
              <a:t>2%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Arial"/>
              <a:cs typeface="Arial"/>
            </a:endParaRPr>
          </a:p>
          <a:p>
            <a:pPr marR="684530" algn="r">
              <a:lnSpc>
                <a:spcPct val="100000"/>
              </a:lnSpc>
              <a:spcBef>
                <a:spcPts val="620"/>
              </a:spcBef>
              <a:tabLst>
                <a:tab pos="549910" algn="l"/>
              </a:tabLst>
            </a:pPr>
            <a:r>
              <a:rPr sz="900" baseline="4629" dirty="0">
                <a:latin typeface="Arial"/>
                <a:cs typeface="Arial"/>
              </a:rPr>
              <a:t>7</a:t>
            </a:r>
            <a:r>
              <a:rPr sz="900" spc="-15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-</a:t>
            </a:r>
            <a:r>
              <a:rPr sz="900" spc="-15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10</a:t>
            </a:r>
            <a:r>
              <a:rPr sz="900" spc="-22" baseline="4629" dirty="0">
                <a:latin typeface="Arial"/>
                <a:cs typeface="Arial"/>
              </a:rPr>
              <a:t> </a:t>
            </a:r>
            <a:r>
              <a:rPr sz="900" spc="-37" baseline="4629" dirty="0">
                <a:latin typeface="Arial"/>
                <a:cs typeface="Arial"/>
              </a:rPr>
              <a:t>giờ</a:t>
            </a:r>
            <a:r>
              <a:rPr sz="900" baseline="4629" dirty="0">
                <a:latin typeface="Arial"/>
                <a:cs typeface="Arial"/>
              </a:rPr>
              <a:t>	</a:t>
            </a:r>
            <a:r>
              <a:rPr sz="600" spc="-25" dirty="0">
                <a:latin typeface="Arial"/>
                <a:cs typeface="Arial"/>
              </a:rPr>
              <a:t>2%</a:t>
            </a:r>
            <a:endParaRPr sz="6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321051" y="1574291"/>
            <a:ext cx="1798320" cy="2464435"/>
            <a:chOff x="2321051" y="1574291"/>
            <a:chExt cx="1798320" cy="2464435"/>
          </a:xfrm>
        </p:grpSpPr>
        <p:sp>
          <p:nvSpPr>
            <p:cNvPr id="29" name="object 29"/>
            <p:cNvSpPr/>
            <p:nvPr/>
          </p:nvSpPr>
          <p:spPr>
            <a:xfrm>
              <a:off x="2321051" y="1574291"/>
              <a:ext cx="1798320" cy="2464435"/>
            </a:xfrm>
            <a:custGeom>
              <a:avLst/>
              <a:gdLst/>
              <a:ahLst/>
              <a:cxnLst/>
              <a:rect l="l" t="t" r="r" b="b"/>
              <a:pathLst>
                <a:path w="1798320" h="2464435">
                  <a:moveTo>
                    <a:pt x="1798320" y="0"/>
                  </a:moveTo>
                  <a:lnTo>
                    <a:pt x="0" y="0"/>
                  </a:lnTo>
                  <a:lnTo>
                    <a:pt x="0" y="2464308"/>
                  </a:lnTo>
                  <a:lnTo>
                    <a:pt x="1798320" y="2464308"/>
                  </a:lnTo>
                  <a:lnTo>
                    <a:pt x="179832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31236" y="2360675"/>
              <a:ext cx="806450" cy="1316990"/>
            </a:xfrm>
            <a:custGeom>
              <a:avLst/>
              <a:gdLst/>
              <a:ahLst/>
              <a:cxnLst/>
              <a:rect l="l" t="t" r="r" b="b"/>
              <a:pathLst>
                <a:path w="806450" h="1316989">
                  <a:moveTo>
                    <a:pt x="47244" y="0"/>
                  </a:moveTo>
                  <a:lnTo>
                    <a:pt x="0" y="0"/>
                  </a:lnTo>
                  <a:lnTo>
                    <a:pt x="0" y="86868"/>
                  </a:lnTo>
                  <a:lnTo>
                    <a:pt x="47244" y="86868"/>
                  </a:lnTo>
                  <a:lnTo>
                    <a:pt x="47244" y="0"/>
                  </a:lnTo>
                  <a:close/>
                </a:path>
                <a:path w="806450" h="1316989">
                  <a:moveTo>
                    <a:pt x="118872" y="245364"/>
                  </a:moveTo>
                  <a:lnTo>
                    <a:pt x="0" y="245364"/>
                  </a:lnTo>
                  <a:lnTo>
                    <a:pt x="0" y="333756"/>
                  </a:lnTo>
                  <a:lnTo>
                    <a:pt x="118872" y="333756"/>
                  </a:lnTo>
                  <a:lnTo>
                    <a:pt x="118872" y="245364"/>
                  </a:lnTo>
                  <a:close/>
                </a:path>
                <a:path w="806450" h="1316989">
                  <a:moveTo>
                    <a:pt x="141732" y="1229868"/>
                  </a:moveTo>
                  <a:lnTo>
                    <a:pt x="0" y="1229868"/>
                  </a:lnTo>
                  <a:lnTo>
                    <a:pt x="0" y="1316736"/>
                  </a:lnTo>
                  <a:lnTo>
                    <a:pt x="141732" y="1316736"/>
                  </a:lnTo>
                  <a:lnTo>
                    <a:pt x="141732" y="1229868"/>
                  </a:lnTo>
                  <a:close/>
                </a:path>
                <a:path w="806450" h="1316989">
                  <a:moveTo>
                    <a:pt x="592836" y="492252"/>
                  </a:moveTo>
                  <a:lnTo>
                    <a:pt x="0" y="492252"/>
                  </a:lnTo>
                  <a:lnTo>
                    <a:pt x="0" y="579120"/>
                  </a:lnTo>
                  <a:lnTo>
                    <a:pt x="592836" y="579120"/>
                  </a:lnTo>
                  <a:lnTo>
                    <a:pt x="592836" y="492252"/>
                  </a:lnTo>
                  <a:close/>
                </a:path>
                <a:path w="806450" h="1316989">
                  <a:moveTo>
                    <a:pt x="640080" y="984504"/>
                  </a:moveTo>
                  <a:lnTo>
                    <a:pt x="0" y="984504"/>
                  </a:lnTo>
                  <a:lnTo>
                    <a:pt x="0" y="1071372"/>
                  </a:lnTo>
                  <a:lnTo>
                    <a:pt x="640080" y="1071372"/>
                  </a:lnTo>
                  <a:lnTo>
                    <a:pt x="640080" y="984504"/>
                  </a:lnTo>
                  <a:close/>
                </a:path>
                <a:path w="806450" h="1316989">
                  <a:moveTo>
                    <a:pt x="806196" y="737616"/>
                  </a:moveTo>
                  <a:lnTo>
                    <a:pt x="0" y="737616"/>
                  </a:lnTo>
                  <a:lnTo>
                    <a:pt x="0" y="824484"/>
                  </a:lnTo>
                  <a:lnTo>
                    <a:pt x="806196" y="824484"/>
                  </a:lnTo>
                  <a:lnTo>
                    <a:pt x="806196" y="737616"/>
                  </a:lnTo>
                  <a:close/>
                </a:path>
              </a:pathLst>
            </a:custGeom>
            <a:solidFill>
              <a:srgbClr val="001F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031235" y="2034539"/>
              <a:ext cx="0" cy="1722120"/>
            </a:xfrm>
            <a:custGeom>
              <a:avLst/>
              <a:gdLst/>
              <a:ahLst/>
              <a:cxnLst/>
              <a:rect l="l" t="t" r="r" b="b"/>
              <a:pathLst>
                <a:path h="1722120">
                  <a:moveTo>
                    <a:pt x="0" y="172212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D9D9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/>
          <p:nvPr/>
        </p:nvSpPr>
        <p:spPr>
          <a:xfrm>
            <a:off x="3031235" y="2115311"/>
            <a:ext cx="22860" cy="86995"/>
          </a:xfrm>
          <a:custGeom>
            <a:avLst/>
            <a:gdLst/>
            <a:ahLst/>
            <a:cxnLst/>
            <a:rect l="l" t="t" r="r" b="b"/>
            <a:pathLst>
              <a:path w="22860" h="86994">
                <a:moveTo>
                  <a:pt x="22859" y="0"/>
                </a:moveTo>
                <a:lnTo>
                  <a:pt x="0" y="0"/>
                </a:lnTo>
                <a:lnTo>
                  <a:pt x="0" y="86868"/>
                </a:lnTo>
                <a:lnTo>
                  <a:pt x="22859" y="86868"/>
                </a:lnTo>
                <a:lnTo>
                  <a:pt x="22859" y="0"/>
                </a:lnTo>
                <a:close/>
              </a:path>
            </a:pathLst>
          </a:custGeom>
          <a:solidFill>
            <a:srgbClr val="001F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3250057" y="3575100"/>
            <a:ext cx="120014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6%</a:t>
            </a:r>
            <a:endParaRPr sz="6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47515" y="3329127"/>
            <a:ext cx="164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27%</a:t>
            </a:r>
            <a:endParaRPr sz="6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913885" y="3083153"/>
            <a:ext cx="16446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spc="-25" dirty="0">
                <a:latin typeface="Arial"/>
                <a:cs typeface="Arial"/>
              </a:rPr>
              <a:t>34%</a:t>
            </a:r>
            <a:endParaRPr sz="6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10027" y="3568394"/>
            <a:ext cx="43624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Dưới</a:t>
            </a:r>
            <a:r>
              <a:rPr sz="600" spc="-2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5</a:t>
            </a:r>
            <a:r>
              <a:rPr sz="600" spc="-25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phút</a:t>
            </a:r>
            <a:endParaRPr sz="6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550541" y="3322421"/>
            <a:ext cx="39687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5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-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15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phút</a:t>
            </a:r>
            <a:endParaRPr sz="6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506979" y="3076143"/>
            <a:ext cx="440055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15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-</a:t>
            </a:r>
            <a:r>
              <a:rPr sz="600" spc="-5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30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spc="-20" dirty="0">
                <a:latin typeface="Arial"/>
                <a:cs typeface="Arial"/>
              </a:rPr>
              <a:t>phút</a:t>
            </a:r>
            <a:endParaRPr sz="6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76929" y="3832656"/>
            <a:ext cx="28575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600" dirty="0">
                <a:latin typeface="Arial"/>
                <a:cs typeface="Arial"/>
              </a:rPr>
              <a:t>N</a:t>
            </a:r>
            <a:r>
              <a:rPr sz="600" spc="-10" dirty="0">
                <a:latin typeface="Arial"/>
                <a:cs typeface="Arial"/>
              </a:rPr>
              <a:t> </a:t>
            </a:r>
            <a:r>
              <a:rPr sz="600" dirty="0">
                <a:latin typeface="Arial"/>
                <a:cs typeface="Arial"/>
              </a:rPr>
              <a:t>=</a:t>
            </a:r>
            <a:r>
              <a:rPr sz="600" spc="-15" dirty="0">
                <a:latin typeface="Arial"/>
                <a:cs typeface="Arial"/>
              </a:rPr>
              <a:t> </a:t>
            </a:r>
            <a:r>
              <a:rPr sz="600" spc="-25" dirty="0">
                <a:latin typeface="Arial"/>
                <a:cs typeface="Arial"/>
              </a:rPr>
              <a:t>500</a:t>
            </a:r>
            <a:endParaRPr sz="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422270" y="1647929"/>
            <a:ext cx="1442085" cy="1306195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153035" algn="ctr">
              <a:lnSpc>
                <a:spcPct val="100000"/>
              </a:lnSpc>
              <a:spcBef>
                <a:spcPts val="204"/>
              </a:spcBef>
            </a:pP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Thời</a:t>
            </a:r>
            <a:r>
              <a:rPr sz="600" b="1" spc="2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gian</a:t>
            </a:r>
            <a:r>
              <a:rPr sz="600" b="1" spc="4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trung</a:t>
            </a:r>
            <a:r>
              <a:rPr sz="600" b="1" spc="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bình</a:t>
            </a:r>
            <a:r>
              <a:rPr sz="6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dirty="0">
                <a:solidFill>
                  <a:srgbClr val="001F5F"/>
                </a:solidFill>
                <a:latin typeface="Arial"/>
                <a:cs typeface="Arial"/>
              </a:rPr>
              <a:t>người</a:t>
            </a:r>
            <a:r>
              <a:rPr sz="600" b="1" spc="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001F5F"/>
                </a:solidFill>
                <a:latin typeface="Arial"/>
                <a:cs typeface="Arial"/>
              </a:rPr>
              <a:t>dùng</a:t>
            </a:r>
            <a:endParaRPr sz="600">
              <a:latin typeface="Arial"/>
              <a:cs typeface="Arial"/>
            </a:endParaRPr>
          </a:p>
          <a:p>
            <a:pPr marL="154940" algn="ctr">
              <a:lnSpc>
                <a:spcPct val="100000"/>
              </a:lnSpc>
              <a:spcBef>
                <a:spcPts val="105"/>
              </a:spcBef>
            </a:pP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xem</a:t>
            </a:r>
            <a:r>
              <a:rPr sz="600" b="1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livestream</a:t>
            </a:r>
            <a:r>
              <a:rPr sz="600" b="1" spc="3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001F5F"/>
                </a:solidFill>
                <a:latin typeface="Arial"/>
                <a:cs typeface="Arial"/>
              </a:rPr>
              <a:t>mỗi</a:t>
            </a:r>
            <a:r>
              <a:rPr sz="600" b="1" spc="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600" b="1" spc="-20" dirty="0">
                <a:solidFill>
                  <a:srgbClr val="001F5F"/>
                </a:solidFill>
                <a:latin typeface="Arial"/>
                <a:cs typeface="Arial"/>
              </a:rPr>
              <a:t>phiên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850">
              <a:latin typeface="Arial"/>
              <a:cs typeface="Arial"/>
            </a:endParaRPr>
          </a:p>
          <a:p>
            <a:pPr marR="617855" algn="r">
              <a:lnSpc>
                <a:spcPct val="100000"/>
              </a:lnSpc>
              <a:tabLst>
                <a:tab pos="551815" algn="l"/>
              </a:tabLst>
            </a:pPr>
            <a:r>
              <a:rPr sz="900" baseline="4629" dirty="0">
                <a:latin typeface="Arial"/>
                <a:cs typeface="Arial"/>
              </a:rPr>
              <a:t>Trên</a:t>
            </a:r>
            <a:r>
              <a:rPr sz="900" spc="15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3 </a:t>
            </a:r>
            <a:r>
              <a:rPr sz="900" spc="-37" baseline="4629" dirty="0">
                <a:latin typeface="Arial"/>
                <a:cs typeface="Arial"/>
              </a:rPr>
              <a:t>giờ</a:t>
            </a:r>
            <a:r>
              <a:rPr sz="900" baseline="4629" dirty="0">
                <a:latin typeface="Arial"/>
                <a:cs typeface="Arial"/>
              </a:rPr>
              <a:t>	</a:t>
            </a:r>
            <a:r>
              <a:rPr sz="600" spc="-25" dirty="0">
                <a:latin typeface="Arial"/>
                <a:cs typeface="Arial"/>
              </a:rPr>
              <a:t>1%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>
              <a:latin typeface="Arial"/>
              <a:cs typeface="Arial"/>
            </a:endParaRPr>
          </a:p>
          <a:p>
            <a:pPr marR="594360" algn="r">
              <a:lnSpc>
                <a:spcPct val="100000"/>
              </a:lnSpc>
              <a:tabLst>
                <a:tab pos="501015" algn="l"/>
              </a:tabLst>
            </a:pPr>
            <a:r>
              <a:rPr sz="900" baseline="4629" dirty="0">
                <a:latin typeface="Arial"/>
                <a:cs typeface="Arial"/>
              </a:rPr>
              <a:t>2</a:t>
            </a:r>
            <a:r>
              <a:rPr sz="900" spc="-15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-</a:t>
            </a:r>
            <a:r>
              <a:rPr sz="900" spc="-22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3</a:t>
            </a:r>
            <a:r>
              <a:rPr sz="900" spc="-22" baseline="4629" dirty="0">
                <a:latin typeface="Arial"/>
                <a:cs typeface="Arial"/>
              </a:rPr>
              <a:t> </a:t>
            </a:r>
            <a:r>
              <a:rPr sz="900" spc="-37" baseline="4629" dirty="0">
                <a:latin typeface="Arial"/>
                <a:cs typeface="Arial"/>
              </a:rPr>
              <a:t>giờ</a:t>
            </a:r>
            <a:r>
              <a:rPr sz="900" baseline="4629" dirty="0">
                <a:latin typeface="Arial"/>
                <a:cs typeface="Arial"/>
              </a:rPr>
              <a:t>	</a:t>
            </a:r>
            <a:r>
              <a:rPr sz="600" spc="-25" dirty="0">
                <a:latin typeface="Arial"/>
                <a:cs typeface="Arial"/>
              </a:rPr>
              <a:t>2%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050">
              <a:latin typeface="Arial"/>
              <a:cs typeface="Arial"/>
            </a:endParaRPr>
          </a:p>
          <a:p>
            <a:pPr marL="231140">
              <a:lnSpc>
                <a:spcPct val="100000"/>
              </a:lnSpc>
              <a:tabLst>
                <a:tab pos="803910" algn="l"/>
              </a:tabLst>
            </a:pPr>
            <a:r>
              <a:rPr sz="900" baseline="4629" dirty="0">
                <a:latin typeface="Arial"/>
                <a:cs typeface="Arial"/>
              </a:rPr>
              <a:t>1</a:t>
            </a:r>
            <a:r>
              <a:rPr sz="900" spc="-15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-</a:t>
            </a:r>
            <a:r>
              <a:rPr sz="900" spc="-22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2</a:t>
            </a:r>
            <a:r>
              <a:rPr sz="900" spc="-22" baseline="4629" dirty="0">
                <a:latin typeface="Arial"/>
                <a:cs typeface="Arial"/>
              </a:rPr>
              <a:t> </a:t>
            </a:r>
            <a:r>
              <a:rPr sz="900" spc="-37" baseline="4629" dirty="0">
                <a:latin typeface="Arial"/>
                <a:cs typeface="Arial"/>
              </a:rPr>
              <a:t>giờ</a:t>
            </a:r>
            <a:r>
              <a:rPr sz="900" baseline="4629" dirty="0">
                <a:latin typeface="Arial"/>
                <a:cs typeface="Arial"/>
              </a:rPr>
              <a:t>	</a:t>
            </a:r>
            <a:r>
              <a:rPr sz="600" spc="-25" dirty="0">
                <a:latin typeface="Arial"/>
                <a:cs typeface="Arial"/>
              </a:rPr>
              <a:t>5%</a:t>
            </a:r>
            <a:endParaRPr sz="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tabLst>
                <a:tab pos="1277620" algn="l"/>
              </a:tabLst>
            </a:pPr>
            <a:r>
              <a:rPr sz="900" baseline="4629" dirty="0">
                <a:latin typeface="Arial"/>
                <a:cs typeface="Arial"/>
              </a:rPr>
              <a:t>30</a:t>
            </a:r>
            <a:r>
              <a:rPr sz="900" spc="22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phút</a:t>
            </a:r>
            <a:r>
              <a:rPr sz="900" spc="30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-</a:t>
            </a:r>
            <a:r>
              <a:rPr sz="900" spc="37" baseline="4629" dirty="0">
                <a:latin typeface="Arial"/>
                <a:cs typeface="Arial"/>
              </a:rPr>
              <a:t> </a:t>
            </a:r>
            <a:r>
              <a:rPr sz="900" baseline="4629" dirty="0">
                <a:latin typeface="Arial"/>
                <a:cs typeface="Arial"/>
              </a:rPr>
              <a:t>1</a:t>
            </a:r>
            <a:r>
              <a:rPr sz="900" spc="44" baseline="4629" dirty="0">
                <a:latin typeface="Arial"/>
                <a:cs typeface="Arial"/>
              </a:rPr>
              <a:t> </a:t>
            </a:r>
            <a:r>
              <a:rPr sz="900" spc="-37" baseline="4629" dirty="0">
                <a:latin typeface="Arial"/>
                <a:cs typeface="Arial"/>
              </a:rPr>
              <a:t>giờ</a:t>
            </a:r>
            <a:r>
              <a:rPr sz="900" baseline="4629" dirty="0">
                <a:latin typeface="Arial"/>
                <a:cs typeface="Arial"/>
              </a:rPr>
              <a:t>	</a:t>
            </a:r>
            <a:r>
              <a:rPr sz="600" spc="-25" dirty="0">
                <a:latin typeface="Arial"/>
                <a:cs typeface="Arial"/>
              </a:rPr>
              <a:t>25%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6480175" cy="4319270"/>
            <a:chOff x="0" y="0"/>
            <a:chExt cx="6480175" cy="43192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480047" cy="431901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6531" y="163067"/>
              <a:ext cx="618744" cy="12801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5904" rIns="0" bIns="0" rtlCol="0">
            <a:spAutoFit/>
          </a:bodyPr>
          <a:lstStyle/>
          <a:p>
            <a:pPr marL="12700">
              <a:lnSpc>
                <a:spcPts val="2395"/>
              </a:lnSpc>
              <a:spcBef>
                <a:spcPts val="105"/>
              </a:spcBef>
            </a:pPr>
            <a:r>
              <a:rPr dirty="0"/>
              <a:t>PHÂN</a:t>
            </a:r>
            <a:r>
              <a:rPr spc="-60" dirty="0"/>
              <a:t> </a:t>
            </a:r>
            <a:r>
              <a:rPr dirty="0"/>
              <a:t>TÍCH</a:t>
            </a:r>
            <a:r>
              <a:rPr spc="-45" dirty="0"/>
              <a:t> </a:t>
            </a:r>
            <a:r>
              <a:rPr spc="-150" dirty="0"/>
              <a:t>CÁC</a:t>
            </a:r>
            <a:r>
              <a:rPr spc="-30" dirty="0"/>
              <a:t> </a:t>
            </a:r>
            <a:r>
              <a:rPr spc="-35" dirty="0"/>
              <a:t>SÀN</a:t>
            </a:r>
            <a:r>
              <a:rPr spc="-50" dirty="0"/>
              <a:t> </a:t>
            </a:r>
            <a:r>
              <a:rPr spc="-20" dirty="0"/>
              <a:t>TMĐT</a:t>
            </a:r>
          </a:p>
          <a:p>
            <a:pPr marL="12700">
              <a:lnSpc>
                <a:spcPts val="2395"/>
              </a:lnSpc>
            </a:pPr>
            <a:r>
              <a:rPr spc="75" dirty="0"/>
              <a:t>NỬA</a:t>
            </a:r>
            <a:r>
              <a:rPr spc="-20" dirty="0"/>
              <a:t> </a:t>
            </a:r>
            <a:r>
              <a:rPr dirty="0"/>
              <a:t>ĐẦU</a:t>
            </a:r>
            <a:r>
              <a:rPr spc="-40" dirty="0"/>
              <a:t> </a:t>
            </a:r>
            <a:r>
              <a:rPr spc="105" dirty="0"/>
              <a:t>NĂM</a:t>
            </a:r>
            <a:r>
              <a:rPr spc="-50" dirty="0"/>
              <a:t> </a:t>
            </a:r>
            <a:r>
              <a:rPr spc="-20" dirty="0"/>
              <a:t>2023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65646" y="4072534"/>
            <a:ext cx="114300" cy="116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" b="1" spc="-25" dirty="0">
                <a:solidFill>
                  <a:srgbClr val="FFFFFF"/>
                </a:solidFill>
                <a:latin typeface="Arial"/>
                <a:cs typeface="Arial"/>
              </a:rPr>
              <a:t>09</a:t>
            </a:r>
            <a:endParaRPr sz="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3527" y="1800605"/>
            <a:ext cx="235839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52400" indent="-139700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152400" algn="l"/>
              </a:tabLs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Thị phần</a:t>
            </a:r>
            <a:r>
              <a:rPr sz="1000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các</a:t>
            </a:r>
            <a:r>
              <a:rPr sz="1000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sàn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TMĐT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AutoNum type="arabicPeriod"/>
            </a:pPr>
            <a:endParaRPr sz="1000">
              <a:latin typeface="Arial"/>
              <a:cs typeface="Arial"/>
            </a:endParaRPr>
          </a:p>
          <a:p>
            <a:pPr marL="152400" indent="-139700">
              <a:lnSpc>
                <a:spcPct val="100000"/>
              </a:lnSpc>
              <a:buAutoNum type="arabicPeriod"/>
              <a:tabLst>
                <a:tab pos="152400" algn="l"/>
              </a:tabLs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Thống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kê</a:t>
            </a:r>
            <a:r>
              <a:rPr sz="10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doanh</a:t>
            </a:r>
            <a:r>
              <a:rPr sz="1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60" dirty="0">
                <a:solidFill>
                  <a:srgbClr val="FFFFFF"/>
                </a:solidFill>
                <a:latin typeface="Arial"/>
                <a:cs typeface="Arial"/>
              </a:rPr>
              <a:t>thu</a:t>
            </a:r>
            <a:r>
              <a:rPr sz="1000" spc="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theo</a:t>
            </a:r>
            <a:r>
              <a:rPr sz="1000" spc="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tháng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AutoNum type="arabicPeriod"/>
            </a:pPr>
            <a:endParaRPr sz="1000">
              <a:latin typeface="Arial"/>
              <a:cs typeface="Arial"/>
            </a:endParaRPr>
          </a:p>
          <a:p>
            <a:pPr marL="152400" indent="-139700">
              <a:lnSpc>
                <a:spcPct val="100000"/>
              </a:lnSpc>
              <a:buAutoNum type="arabicPeriod"/>
              <a:tabLst>
                <a:tab pos="152400" algn="l"/>
              </a:tabLs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Thống</a:t>
            </a:r>
            <a:r>
              <a:rPr sz="1000" spc="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kê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ngành</a:t>
            </a:r>
            <a:r>
              <a:rPr sz="10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hàng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AutoNum type="arabicPeriod"/>
            </a:pPr>
            <a:endParaRPr sz="1000">
              <a:latin typeface="Arial"/>
              <a:cs typeface="Arial"/>
            </a:endParaRPr>
          </a:p>
          <a:p>
            <a:pPr marL="152400" indent="-139700">
              <a:lnSpc>
                <a:spcPct val="100000"/>
              </a:lnSpc>
              <a:buAutoNum type="arabicPeriod"/>
              <a:tabLst>
                <a:tab pos="152400" algn="l"/>
              </a:tabLs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Thống</a:t>
            </a:r>
            <a:r>
              <a:rPr sz="1000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kê</a:t>
            </a:r>
            <a:r>
              <a:rPr sz="1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phân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khúc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giá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FFFFFF"/>
              </a:buClr>
              <a:buFont typeface="Arial"/>
              <a:buAutoNum type="arabicPeriod"/>
            </a:pPr>
            <a:endParaRPr sz="1000">
              <a:latin typeface="Arial"/>
              <a:cs typeface="Arial"/>
            </a:endParaRPr>
          </a:p>
          <a:p>
            <a:pPr marL="152400" indent="-139700">
              <a:lnSpc>
                <a:spcPct val="100000"/>
              </a:lnSpc>
              <a:buAutoNum type="arabicPeriod"/>
              <a:tabLst>
                <a:tab pos="152400" algn="l"/>
              </a:tabLs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Thống</a:t>
            </a:r>
            <a:r>
              <a:rPr sz="1000" spc="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kê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vùng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miền</a:t>
            </a:r>
            <a:r>
              <a:rPr sz="10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6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10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kiểu</a:t>
            </a:r>
            <a:r>
              <a:rPr sz="1000" spc="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Arial"/>
                <a:cs typeface="Arial"/>
              </a:rPr>
              <a:t>shop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FFFFFF"/>
              </a:buClr>
              <a:buFont typeface="Arial"/>
              <a:buAutoNum type="arabicPeriod"/>
            </a:pPr>
            <a:endParaRPr sz="1000">
              <a:latin typeface="Arial"/>
              <a:cs typeface="Arial"/>
            </a:endParaRPr>
          </a:p>
          <a:p>
            <a:pPr marL="152400" indent="-139700">
              <a:lnSpc>
                <a:spcPct val="100000"/>
              </a:lnSpc>
              <a:buAutoNum type="arabicPeriod"/>
              <a:tabLst>
                <a:tab pos="152400" algn="l"/>
              </a:tabLst>
            </a:pP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Thống</a:t>
            </a:r>
            <a:r>
              <a:rPr sz="10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kê</a:t>
            </a:r>
            <a:r>
              <a:rPr sz="1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thương</a:t>
            </a:r>
            <a:r>
              <a:rPr sz="1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hiệu</a:t>
            </a:r>
            <a:r>
              <a:rPr sz="1000" spc="6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5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shop</a:t>
            </a:r>
            <a:r>
              <a:rPr sz="1000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nổi</a:t>
            </a:r>
            <a:r>
              <a:rPr sz="1000" spc="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bật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77667" y="1800605"/>
            <a:ext cx="168910" cy="1701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15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25" dirty="0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7195</Words>
  <Application>Microsoft Office PowerPoint</Application>
  <PresentationFormat>Custom</PresentationFormat>
  <Paragraphs>1574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Meiryo UI</vt:lpstr>
      <vt:lpstr>Arial</vt:lpstr>
      <vt:lpstr>Calibri</vt:lpstr>
      <vt:lpstr>Times New Roman</vt:lpstr>
      <vt:lpstr>Warnock Pro Caption</vt:lpstr>
      <vt:lpstr>Wingdings</vt:lpstr>
      <vt:lpstr>Office Theme</vt:lpstr>
      <vt:lpstr>BÁO CÁO TỔNG QUAN THỊ TRƯỜNG</vt:lpstr>
      <vt:lpstr>GIỚI THIỆU</vt:lpstr>
      <vt:lpstr>NỘI DUNG CHÍNH</vt:lpstr>
      <vt:lpstr>TỔNG QUAN CÁC SÀN THƯƠNG MẠI ĐIỆN TỬ</vt:lpstr>
      <vt:lpstr>PowerPoint Presentation</vt:lpstr>
      <vt:lpstr>PowerPoint Presentation</vt:lpstr>
      <vt:lpstr>PowerPoint Presentation</vt:lpstr>
      <vt:lpstr>PowerPoint Presentation</vt:lpstr>
      <vt:lpstr>PHÂN TÍCH CÁC SÀN TMĐT NỬA ĐẦU NĂM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PHÂN TÍCH CHI TIẾT NGÀNH HÀNG TIỀM NĂNG TĂNG TRƯỞNG QUÝ III/2023</vt:lpstr>
      <vt:lpstr>PowerPoint Presentation</vt:lpstr>
      <vt:lpstr>+49%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Ngành hàng Điện Gia dụng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Ngành hàng Làm Đẹp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DỰ BÁO THỊ TRƯỜNG TMĐT QUÝ III/2023</vt:lpstr>
      <vt:lpstr>PowerPoint Presentation</vt:lpstr>
      <vt:lpstr>PowerPoint Presentation</vt:lpstr>
      <vt:lpstr>PowerPoint Presentation</vt:lpstr>
      <vt:lpstr>KẾT LUẬN</vt:lpstr>
      <vt:lpstr>PowerPoint Presentation</vt:lpstr>
      <vt:lpstr>R&amp;D Sản phẩm mới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Tuyen Tran</dc:creator>
  <cp:lastModifiedBy>Minh Nhut</cp:lastModifiedBy>
  <cp:revision>1</cp:revision>
  <dcterms:created xsi:type="dcterms:W3CDTF">2023-07-31T16:30:03Z</dcterms:created>
  <dcterms:modified xsi:type="dcterms:W3CDTF">2023-08-01T04:21:39Z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2023-07-18T00:00:00Z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2023-07-31T00:00:00Z</vt:filetime>
  </property>
  <property fmtid="{D5CDD505-2E9C-101B-9397-08002B2CF9AE}" pid="5" name="Producer">
    <vt:lpwstr>Microsoft® PowerPoint® for Microsoft 365</vt:lpwstr>
  </property>
</Properties>
</file>